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ppt/tags/tag3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33.xml" ContentType="application/vnd.openxmlformats-officedocument.presentationml.tags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notesSlides/notesSlide31.xml" ContentType="application/vnd.openxmlformats-officedocument.presentationml.notesSlide+xml"/>
  <Override PartName="/ppt/tags/tag35.xml" ContentType="application/vnd.openxmlformats-officedocument.presentationml.tags+xml"/>
  <Override PartName="/ppt/notesSlides/notesSlide32.xml" ContentType="application/vnd.openxmlformats-officedocument.presentationml.notesSlide+xml"/>
  <Override PartName="/ppt/tags/tag36.xml" ContentType="application/vnd.openxmlformats-officedocument.presentationml.tags+xml"/>
  <Override PartName="/ppt/notesSlides/notesSlide33.xml" ContentType="application/vnd.openxmlformats-officedocument.presentationml.notesSlide+xml"/>
  <Override PartName="/ppt/tags/tag37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media/image114.jpg" ContentType="image/jpeg"/>
  <Override PartName="/ppt/media/image115.jpg" ContentType="image/jpeg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1276" r:id="rId2"/>
    <p:sldId id="1126" r:id="rId3"/>
    <p:sldId id="1266" r:id="rId4"/>
    <p:sldId id="1218" r:id="rId5"/>
    <p:sldId id="1275" r:id="rId6"/>
    <p:sldId id="1221" r:id="rId7"/>
    <p:sldId id="1222" r:id="rId8"/>
    <p:sldId id="1267" r:id="rId9"/>
    <p:sldId id="1223" r:id="rId10"/>
    <p:sldId id="1226" r:id="rId11"/>
    <p:sldId id="1227" r:id="rId12"/>
    <p:sldId id="1245" r:id="rId13"/>
    <p:sldId id="1265" r:id="rId14"/>
    <p:sldId id="1247" r:id="rId15"/>
    <p:sldId id="1244" r:id="rId16"/>
    <p:sldId id="1248" r:id="rId17"/>
    <p:sldId id="1249" r:id="rId18"/>
    <p:sldId id="1250" r:id="rId19"/>
    <p:sldId id="1253" r:id="rId20"/>
    <p:sldId id="1254" r:id="rId21"/>
    <p:sldId id="1255" r:id="rId22"/>
    <p:sldId id="1256" r:id="rId23"/>
    <p:sldId id="1257" r:id="rId24"/>
    <p:sldId id="1260" r:id="rId25"/>
    <p:sldId id="1274" r:id="rId26"/>
    <p:sldId id="1261" r:id="rId27"/>
    <p:sldId id="1263" r:id="rId28"/>
    <p:sldId id="1262" r:id="rId29"/>
    <p:sldId id="1273" r:id="rId30"/>
    <p:sldId id="1264" r:id="rId31"/>
    <p:sldId id="1268" r:id="rId32"/>
    <p:sldId id="1269" r:id="rId33"/>
    <p:sldId id="1270" r:id="rId34"/>
    <p:sldId id="1251" r:id="rId35"/>
    <p:sldId id="1271" r:id="rId36"/>
    <p:sldId id="1272" r:id="rId37"/>
    <p:sldId id="1132" r:id="rId38"/>
    <p:sldId id="1278" r:id="rId39"/>
    <p:sldId id="1277" r:id="rId40"/>
  </p:sldIdLst>
  <p:sldSz cx="12192000" cy="6858000"/>
  <p:notesSz cx="6797675" cy="9926638"/>
  <p:custDataLst>
    <p:tags r:id="rId4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890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5" pos="7650" userDrawn="1">
          <p15:clr>
            <a:srgbClr val="A4A3A4"/>
          </p15:clr>
        </p15:guide>
        <p15:guide id="6" orient="horz" pos="1200" userDrawn="1">
          <p15:clr>
            <a:srgbClr val="A4A3A4"/>
          </p15:clr>
        </p15:guide>
        <p15:guide id="7" pos="692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4214"/>
    <a:srgbClr val="EAB200"/>
    <a:srgbClr val="ED7D31"/>
    <a:srgbClr val="2F5597"/>
    <a:srgbClr val="FFD966"/>
    <a:srgbClr val="00B0F0"/>
    <a:srgbClr val="FF99CC"/>
    <a:srgbClr val="00B050"/>
    <a:srgbClr val="B1BDF1"/>
    <a:srgbClr val="95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15" autoAdjust="0"/>
    <p:restoredTop sz="52842" autoAdjust="0"/>
  </p:normalViewPr>
  <p:slideViewPr>
    <p:cSldViewPr snapToGrid="0">
      <p:cViewPr>
        <p:scale>
          <a:sx n="56" d="100"/>
          <a:sy n="56" d="100"/>
        </p:scale>
        <p:origin x="-1478" y="374"/>
      </p:cViewPr>
      <p:guideLst>
        <p:guide orient="horz" pos="890"/>
        <p:guide orient="horz" pos="1200"/>
        <p:guide pos="347"/>
        <p:guide pos="7650"/>
        <p:guide pos="69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384"/>
    </p:cViewPr>
  </p:sorterViewPr>
  <p:notesViewPr>
    <p:cSldViewPr snapToGrid="0">
      <p:cViewPr>
        <p:scale>
          <a:sx n="130" d="100"/>
          <a:sy n="130" d="100"/>
        </p:scale>
        <p:origin x="192" y="-4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r>
              <a:rPr lang="ru-RU"/>
              <a:t>1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55" y="0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819A5FDA-3ABD-4F5A-A8E1-3EACD844AA0E}" type="datetime1">
              <a:rPr lang="ru-RU" smtClean="0"/>
              <a:t>05.02.2021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039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55" y="9429039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22B21B72-D5D6-4B25-81DB-AB85CA74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868871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659" cy="498057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l">
              <a:defRPr sz="1200"/>
            </a:lvl1pPr>
          </a:lstStyle>
          <a:p>
            <a:r>
              <a:rPr lang="ru-RU"/>
              <a:t>1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3"/>
            <a:ext cx="2945659" cy="498057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r">
              <a:defRPr sz="1200"/>
            </a:lvl1pPr>
          </a:lstStyle>
          <a:p>
            <a:fld id="{EAABCD87-94AF-4B5B-BAF1-F5284FE899C7}" type="datetime1">
              <a:rPr lang="ru-RU" smtClean="0"/>
              <a:t>05.02.2021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5" tIns="45642" rIns="91285" bIns="4564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9" y="4777195"/>
            <a:ext cx="5438140" cy="3908613"/>
          </a:xfrm>
          <a:prstGeom prst="rect">
            <a:avLst/>
          </a:prstGeom>
        </p:spPr>
        <p:txBody>
          <a:bodyPr vert="horz" lIns="91285" tIns="45642" rIns="91285" bIns="4564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r">
              <a:defRPr sz="1200"/>
            </a:lvl1pPr>
          </a:lstStyle>
          <a:p>
            <a:fld id="{9447256E-483B-4BC1-BFF8-D2418426C5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270089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3630" cy="539417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0545" y="0"/>
            <a:ext cx="2923630" cy="539417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809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endParaRPr lang="ru-RU" altLang="ru-RU" dirty="0" smtClean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509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2010812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2010812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509"/>
            <a:endParaRPr lang="ru-RU" b="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2010812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2010812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2010812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20108129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2010812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509"/>
            <a:endParaRPr lang="ru-RU" b="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0108129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20108129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2010812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47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20108129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20108129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baseline="0" dirty="0"/>
          </a:p>
        </p:txBody>
      </p:sp>
    </p:spTree>
    <p:extLst>
      <p:ext uri="{BB962C8B-B14F-4D97-AF65-F5344CB8AC3E}">
        <p14:creationId xmlns:p14="http://schemas.microsoft.com/office/powerpoint/2010/main" val="20108129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b="0" baseline="0" dirty="0"/>
          </a:p>
        </p:txBody>
      </p:sp>
    </p:spTree>
    <p:extLst>
      <p:ext uri="{BB962C8B-B14F-4D97-AF65-F5344CB8AC3E}">
        <p14:creationId xmlns:p14="http://schemas.microsoft.com/office/powerpoint/2010/main" val="20108129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5965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5965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931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1B015BF-C5BC-40E1-BF95-368142EE1EFD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84321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723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3630" cy="539417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0545" y="0"/>
            <a:ext cx="2923630" cy="539417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786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05.02.2021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83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857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917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Quo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Линия"/>
          <p:cNvSpPr/>
          <p:nvPr/>
        </p:nvSpPr>
        <p:spPr bwMode="auto"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5" name="Линия"/>
          <p:cNvSpPr/>
          <p:nvPr/>
        </p:nvSpPr>
        <p:spPr bwMode="auto"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6" name="Линия"/>
          <p:cNvSpPr/>
          <p:nvPr/>
        </p:nvSpPr>
        <p:spPr bwMode="auto"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7" name="Линия"/>
          <p:cNvSpPr/>
          <p:nvPr/>
        </p:nvSpPr>
        <p:spPr bwMode="auto"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8" name="Прямоугольник"/>
          <p:cNvSpPr/>
          <p:nvPr/>
        </p:nvSpPr>
        <p:spPr bwMode="auto">
          <a:xfrm>
            <a:off x="-1390" y="-5954"/>
            <a:ext cx="12194779" cy="317469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294891"/>
                </a:solidFill>
              </a:defRPr>
            </a:pPr>
            <a:endParaRPr sz="1600"/>
          </a:p>
        </p:txBody>
      </p:sp>
      <p:sp>
        <p:nvSpPr>
          <p:cNvPr id="9" name="Прямоугольник"/>
          <p:cNvSpPr/>
          <p:nvPr/>
        </p:nvSpPr>
        <p:spPr bwMode="auto">
          <a:xfrm>
            <a:off x="-1389" y="6546820"/>
            <a:ext cx="12194779" cy="317469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10" name="pasted-image.tiff" descr="pasted-image.tiff"/>
          <p:cNvPicPr>
            <a:picLocks noChangeAspect="1"/>
          </p:cNvPicPr>
          <p:nvPr/>
        </p:nvPicPr>
        <p:blipFill>
          <a:blip r:embed="rId2"/>
          <a:srcRect l="39743" r="39743" b="36077"/>
          <a:stretch/>
        </p:blipFill>
        <p:spPr bwMode="auto">
          <a:xfrm>
            <a:off x="11386742" y="476085"/>
            <a:ext cx="523744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Номер слайда"/>
          <p:cNvSpPr>
            <a:spLocks noGrp="1"/>
          </p:cNvSpPr>
          <p:nvPr>
            <p:ph type="sldNum" sz="quarter" idx="2"/>
          </p:nvPr>
        </p:nvSpPr>
        <p:spPr bwMode="auto"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014558"/>
      </p:ext>
    </p:extLst>
  </p:cSld>
  <p:clrMapOvr>
    <a:masterClrMapping/>
  </p:clrMapOvr>
  <p:hf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r="14490"/>
          <a:stretch>
            <a:fillRect/>
          </a:stretch>
        </p:blipFill>
        <p:spPr bwMode="auto">
          <a:xfrm>
            <a:off x="-9049" y="6063204"/>
            <a:ext cx="12192001" cy="79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1" y="54715"/>
            <a:ext cx="2217220" cy="6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 userDrawn="1"/>
        </p:nvSpPr>
        <p:spPr>
          <a:xfrm>
            <a:off x="266069" y="751602"/>
            <a:ext cx="2300479" cy="260613"/>
          </a:xfrm>
          <a:prstGeom prst="rect">
            <a:avLst/>
          </a:prstGeom>
        </p:spPr>
        <p:txBody>
          <a:bodyPr lIns="71115" tIns="35558" rIns="71115" bIns="35558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889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Начальное образование</a:t>
            </a:r>
          </a:p>
        </p:txBody>
      </p:sp>
      <p:pic>
        <p:nvPicPr>
          <p:cNvPr id="5" name="Рисунок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88" y="228938"/>
            <a:ext cx="546613" cy="22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10"/>
          <p:cNvGrpSpPr>
            <a:grpSpLocks/>
          </p:cNvGrpSpPr>
          <p:nvPr userDrawn="1"/>
        </p:nvGrpSpPr>
        <p:grpSpPr bwMode="auto">
          <a:xfrm>
            <a:off x="10930449" y="200140"/>
            <a:ext cx="1261553" cy="485229"/>
            <a:chOff x="9586913" y="190004"/>
            <a:chExt cx="1106487" cy="535310"/>
          </a:xfrm>
        </p:grpSpPr>
        <p:pic>
          <p:nvPicPr>
            <p:cNvPr id="7" name="Рисунок 4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6775" y="190004"/>
              <a:ext cx="342900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46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6913" y="252239"/>
              <a:ext cx="1106487" cy="47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2268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972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7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61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83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0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495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73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73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88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xmlns="" id="{336A5C21-8560-4361-BC34-8E7691E5DE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40683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9" name="Слайд think-cell" r:id="rId19" imgW="359" imgH="360" progId="TCLayout.ActiveDocument.1">
                  <p:embed/>
                </p:oleObj>
              </mc:Choice>
              <mc:Fallback>
                <p:oleObj name="Слайд think-cell" r:id="rId19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:a16="http://schemas.microsoft.com/office/drawing/2014/main" xmlns="" id="{C09A8BCA-0AC5-4653-AE0C-127E1ECAA6AD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063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5.xml"/><Relationship Id="rId7" Type="http://schemas.openxmlformats.org/officeDocument/2006/relationships/image" Target="../media/image1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tags" Target="../tags/tag1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tags" Target="../tags/tag2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tags" Target="../tags/tag24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11" Type="http://schemas.openxmlformats.org/officeDocument/2006/relationships/image" Target="../media/image44.png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tags" Target="../tags/tag2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tags" Target="../tags/tag2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tags" Target="../tags/tag2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tags" Target="../tags/tag28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tags" Target="../tags/tag30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tags" Target="../tags/tag3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tags" Target="../tags/tag3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jp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tags" Target="../tags/tag34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11" Type="http://schemas.openxmlformats.org/officeDocument/2006/relationships/image" Target="../media/image76.png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2" Type="http://schemas.openxmlformats.org/officeDocument/2006/relationships/tags" Target="../tags/tag35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1.png"/><Relationship Id="rId2" Type="http://schemas.openxmlformats.org/officeDocument/2006/relationships/tags" Target="../tags/tag36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.bin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.bin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68.emf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5" Type="http://schemas.openxmlformats.org/officeDocument/2006/relationships/image" Target="../media/image84.jpeg"/><Relationship Id="rId15" Type="http://schemas.openxmlformats.org/officeDocument/2006/relationships/image" Target="../media/image94.jpeg"/><Relationship Id="rId10" Type="http://schemas.openxmlformats.org/officeDocument/2006/relationships/image" Target="../media/image89.jpeg"/><Relationship Id="rId19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jpg"/><Relationship Id="rId3" Type="http://schemas.openxmlformats.org/officeDocument/2006/relationships/image" Target="../media/image68.emf"/><Relationship Id="rId21" Type="http://schemas.openxmlformats.org/officeDocument/2006/relationships/image" Target="../media/image117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jpe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12.png"/><Relationship Id="rId20" Type="http://schemas.openxmlformats.org/officeDocument/2006/relationships/image" Target="../media/image1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jpeg"/><Relationship Id="rId11" Type="http://schemas.openxmlformats.org/officeDocument/2006/relationships/image" Target="../media/image107.png"/><Relationship Id="rId5" Type="http://schemas.openxmlformats.org/officeDocument/2006/relationships/image" Target="../media/image101.jpeg"/><Relationship Id="rId15" Type="http://schemas.openxmlformats.org/officeDocument/2006/relationships/image" Target="../media/image111.png"/><Relationship Id="rId10" Type="http://schemas.openxmlformats.org/officeDocument/2006/relationships/image" Target="../media/image106.jpeg"/><Relationship Id="rId19" Type="http://schemas.openxmlformats.org/officeDocument/2006/relationships/image" Target="../media/image115.jp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9.png"/><Relationship Id="rId2" Type="http://schemas.openxmlformats.org/officeDocument/2006/relationships/tags" Target="../tags/tag38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.bin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mailto:vopros@prosv.ru" TargetMode="External"/><Relationship Id="rId3" Type="http://schemas.openxmlformats.org/officeDocument/2006/relationships/tags" Target="../tags/tag40.xml"/><Relationship Id="rId7" Type="http://schemas.openxmlformats.org/officeDocument/2006/relationships/image" Target="../media/image1.emf"/><Relationship Id="rId2" Type="http://schemas.openxmlformats.org/officeDocument/2006/relationships/tags" Target="../tags/tag39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36.bin"/><Relationship Id="rId5" Type="http://schemas.openxmlformats.org/officeDocument/2006/relationships/notesSlide" Target="../notesSlides/notesSlide39.xml"/><Relationship Id="rId10" Type="http://schemas.openxmlformats.org/officeDocument/2006/relationships/image" Target="../media/image120.gif"/><Relationship Id="rId4" Type="http://schemas.openxmlformats.org/officeDocument/2006/relationships/slideLayout" Target="../slideLayouts/slideLayout1.xml"/><Relationship Id="rId9" Type="http://schemas.openxmlformats.org/officeDocument/2006/relationships/hyperlink" Target="https://shop.prosv.ru/formirovanie-funkcionalnoj-gramotnosti-sbornik-zadach-po-russkomu-yazyku-dlya-8-11-klassov278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137047" y="4101075"/>
            <a:ext cx="11819633" cy="2112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669879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10528363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7573455" y="203633"/>
            <a:ext cx="2954908" cy="1233124"/>
          </a:xfrm>
          <a:prstGeom prst="rect">
            <a:avLst/>
          </a:prstGeom>
          <a:solidFill>
            <a:srgbClr val="2D2B8D"/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186183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3141091" y="2669879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1663636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4618544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7"/>
          <p:cNvSpPr>
            <a:spLocks noChangeArrowheads="1"/>
          </p:cNvSpPr>
          <p:nvPr/>
        </p:nvSpPr>
        <p:spPr bwMode="auto">
          <a:xfrm>
            <a:off x="6096002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9050908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0" name="Freeform 38"/>
          <p:cNvSpPr>
            <a:spLocks noEditPoints="1"/>
          </p:cNvSpPr>
          <p:nvPr/>
        </p:nvSpPr>
        <p:spPr bwMode="auto">
          <a:xfrm>
            <a:off x="11074901" y="1789685"/>
            <a:ext cx="384377" cy="576291"/>
          </a:xfrm>
          <a:custGeom>
            <a:avLst/>
            <a:gdLst>
              <a:gd name="T0" fmla="*/ 315 w 559"/>
              <a:gd name="T1" fmla="*/ 314 h 838"/>
              <a:gd name="T2" fmla="*/ 384 w 559"/>
              <a:gd name="T3" fmla="*/ 314 h 838"/>
              <a:gd name="T4" fmla="*/ 384 w 559"/>
              <a:gd name="T5" fmla="*/ 244 h 838"/>
              <a:gd name="T6" fmla="*/ 315 w 559"/>
              <a:gd name="T7" fmla="*/ 244 h 838"/>
              <a:gd name="T8" fmla="*/ 315 w 559"/>
              <a:gd name="T9" fmla="*/ 314 h 838"/>
              <a:gd name="T10" fmla="*/ 175 w 559"/>
              <a:gd name="T11" fmla="*/ 314 h 838"/>
              <a:gd name="T12" fmla="*/ 245 w 559"/>
              <a:gd name="T13" fmla="*/ 314 h 838"/>
              <a:gd name="T14" fmla="*/ 245 w 559"/>
              <a:gd name="T15" fmla="*/ 244 h 838"/>
              <a:gd name="T16" fmla="*/ 175 w 559"/>
              <a:gd name="T17" fmla="*/ 244 h 838"/>
              <a:gd name="T18" fmla="*/ 175 w 559"/>
              <a:gd name="T19" fmla="*/ 314 h 838"/>
              <a:gd name="T20" fmla="*/ 175 w 559"/>
              <a:gd name="T21" fmla="*/ 524 h 838"/>
              <a:gd name="T22" fmla="*/ 105 w 559"/>
              <a:gd name="T23" fmla="*/ 524 h 838"/>
              <a:gd name="T24" fmla="*/ 314 w 559"/>
              <a:gd name="T25" fmla="*/ 733 h 838"/>
              <a:gd name="T26" fmla="*/ 314 w 559"/>
              <a:gd name="T27" fmla="*/ 663 h 838"/>
              <a:gd name="T28" fmla="*/ 175 w 559"/>
              <a:gd name="T29" fmla="*/ 524 h 838"/>
              <a:gd name="T30" fmla="*/ 349 w 559"/>
              <a:gd name="T31" fmla="*/ 349 h 838"/>
              <a:gd name="T32" fmla="*/ 210 w 559"/>
              <a:gd name="T33" fmla="*/ 349 h 838"/>
              <a:gd name="T34" fmla="*/ 140 w 559"/>
              <a:gd name="T35" fmla="*/ 279 h 838"/>
              <a:gd name="T36" fmla="*/ 210 w 559"/>
              <a:gd name="T37" fmla="*/ 209 h 838"/>
              <a:gd name="T38" fmla="*/ 256 w 559"/>
              <a:gd name="T39" fmla="*/ 228 h 838"/>
              <a:gd name="T40" fmla="*/ 280 w 559"/>
              <a:gd name="T41" fmla="*/ 249 h 838"/>
              <a:gd name="T42" fmla="*/ 303 w 559"/>
              <a:gd name="T43" fmla="*/ 228 h 838"/>
              <a:gd name="T44" fmla="*/ 349 w 559"/>
              <a:gd name="T45" fmla="*/ 209 h 838"/>
              <a:gd name="T46" fmla="*/ 419 w 559"/>
              <a:gd name="T47" fmla="*/ 279 h 838"/>
              <a:gd name="T48" fmla="*/ 349 w 559"/>
              <a:gd name="T49" fmla="*/ 349 h 838"/>
              <a:gd name="T50" fmla="*/ 349 w 559"/>
              <a:gd name="T51" fmla="*/ 140 h 838"/>
              <a:gd name="T52" fmla="*/ 280 w 559"/>
              <a:gd name="T53" fmla="*/ 159 h 838"/>
              <a:gd name="T54" fmla="*/ 210 w 559"/>
              <a:gd name="T55" fmla="*/ 140 h 838"/>
              <a:gd name="T56" fmla="*/ 70 w 559"/>
              <a:gd name="T57" fmla="*/ 279 h 838"/>
              <a:gd name="T58" fmla="*/ 210 w 559"/>
              <a:gd name="T59" fmla="*/ 419 h 838"/>
              <a:gd name="T60" fmla="*/ 245 w 559"/>
              <a:gd name="T61" fmla="*/ 419 h 838"/>
              <a:gd name="T62" fmla="*/ 245 w 559"/>
              <a:gd name="T63" fmla="*/ 454 h 838"/>
              <a:gd name="T64" fmla="*/ 314 w 559"/>
              <a:gd name="T65" fmla="*/ 454 h 838"/>
              <a:gd name="T66" fmla="*/ 314 w 559"/>
              <a:gd name="T67" fmla="*/ 419 h 838"/>
              <a:gd name="T68" fmla="*/ 349 w 559"/>
              <a:gd name="T69" fmla="*/ 419 h 838"/>
              <a:gd name="T70" fmla="*/ 489 w 559"/>
              <a:gd name="T71" fmla="*/ 279 h 838"/>
              <a:gd name="T72" fmla="*/ 349 w 559"/>
              <a:gd name="T73" fmla="*/ 140 h 838"/>
              <a:gd name="T74" fmla="*/ 489 w 559"/>
              <a:gd name="T75" fmla="*/ 768 h 838"/>
              <a:gd name="T76" fmla="*/ 317 w 559"/>
              <a:gd name="T77" fmla="*/ 768 h 838"/>
              <a:gd name="T78" fmla="*/ 70 w 559"/>
              <a:gd name="T79" fmla="*/ 522 h 838"/>
              <a:gd name="T80" fmla="*/ 70 w 559"/>
              <a:gd name="T81" fmla="*/ 279 h 838"/>
              <a:gd name="T82" fmla="*/ 279 w 559"/>
              <a:gd name="T83" fmla="*/ 70 h 838"/>
              <a:gd name="T84" fmla="*/ 489 w 559"/>
              <a:gd name="T85" fmla="*/ 279 h 838"/>
              <a:gd name="T86" fmla="*/ 489 w 559"/>
              <a:gd name="T87" fmla="*/ 768 h 838"/>
              <a:gd name="T88" fmla="*/ 279 w 559"/>
              <a:gd name="T89" fmla="*/ 0 h 838"/>
              <a:gd name="T90" fmla="*/ 0 w 559"/>
              <a:gd name="T91" fmla="*/ 279 h 838"/>
              <a:gd name="T92" fmla="*/ 0 w 559"/>
              <a:gd name="T93" fmla="*/ 522 h 838"/>
              <a:gd name="T94" fmla="*/ 317 w 559"/>
              <a:gd name="T95" fmla="*/ 838 h 838"/>
              <a:gd name="T96" fmla="*/ 559 w 559"/>
              <a:gd name="T97" fmla="*/ 838 h 838"/>
              <a:gd name="T98" fmla="*/ 559 w 559"/>
              <a:gd name="T99" fmla="*/ 279 h 838"/>
              <a:gd name="T100" fmla="*/ 279 w 559"/>
              <a:gd name="T101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59" h="838">
                <a:moveTo>
                  <a:pt x="315" y="314"/>
                </a:moveTo>
                <a:lnTo>
                  <a:pt x="384" y="314"/>
                </a:lnTo>
                <a:lnTo>
                  <a:pt x="384" y="244"/>
                </a:lnTo>
                <a:lnTo>
                  <a:pt x="315" y="244"/>
                </a:lnTo>
                <a:lnTo>
                  <a:pt x="315" y="314"/>
                </a:lnTo>
                <a:close/>
                <a:moveTo>
                  <a:pt x="175" y="314"/>
                </a:moveTo>
                <a:lnTo>
                  <a:pt x="245" y="314"/>
                </a:lnTo>
                <a:lnTo>
                  <a:pt x="245" y="244"/>
                </a:lnTo>
                <a:lnTo>
                  <a:pt x="175" y="244"/>
                </a:lnTo>
                <a:lnTo>
                  <a:pt x="175" y="314"/>
                </a:lnTo>
                <a:close/>
                <a:moveTo>
                  <a:pt x="175" y="524"/>
                </a:moveTo>
                <a:lnTo>
                  <a:pt x="105" y="524"/>
                </a:lnTo>
                <a:cubicBezTo>
                  <a:pt x="105" y="628"/>
                  <a:pt x="210" y="733"/>
                  <a:pt x="314" y="733"/>
                </a:cubicBezTo>
                <a:lnTo>
                  <a:pt x="314" y="663"/>
                </a:lnTo>
                <a:cubicBezTo>
                  <a:pt x="245" y="663"/>
                  <a:pt x="175" y="594"/>
                  <a:pt x="175" y="524"/>
                </a:cubicBezTo>
                <a:close/>
                <a:moveTo>
                  <a:pt x="349" y="349"/>
                </a:moveTo>
                <a:lnTo>
                  <a:pt x="210" y="349"/>
                </a:lnTo>
                <a:cubicBezTo>
                  <a:pt x="171" y="349"/>
                  <a:pt x="140" y="318"/>
                  <a:pt x="140" y="279"/>
                </a:cubicBezTo>
                <a:cubicBezTo>
                  <a:pt x="140" y="241"/>
                  <a:pt x="171" y="209"/>
                  <a:pt x="210" y="209"/>
                </a:cubicBezTo>
                <a:cubicBezTo>
                  <a:pt x="227" y="209"/>
                  <a:pt x="243" y="216"/>
                  <a:pt x="256" y="228"/>
                </a:cubicBezTo>
                <a:lnTo>
                  <a:pt x="280" y="249"/>
                </a:lnTo>
                <a:lnTo>
                  <a:pt x="303" y="228"/>
                </a:lnTo>
                <a:cubicBezTo>
                  <a:pt x="316" y="216"/>
                  <a:pt x="332" y="209"/>
                  <a:pt x="349" y="209"/>
                </a:cubicBezTo>
                <a:cubicBezTo>
                  <a:pt x="388" y="209"/>
                  <a:pt x="419" y="241"/>
                  <a:pt x="419" y="279"/>
                </a:cubicBezTo>
                <a:cubicBezTo>
                  <a:pt x="419" y="318"/>
                  <a:pt x="388" y="349"/>
                  <a:pt x="349" y="349"/>
                </a:cubicBezTo>
                <a:close/>
                <a:moveTo>
                  <a:pt x="349" y="140"/>
                </a:moveTo>
                <a:cubicBezTo>
                  <a:pt x="325" y="140"/>
                  <a:pt x="301" y="146"/>
                  <a:pt x="280" y="159"/>
                </a:cubicBezTo>
                <a:cubicBezTo>
                  <a:pt x="258" y="146"/>
                  <a:pt x="234" y="140"/>
                  <a:pt x="210" y="140"/>
                </a:cubicBezTo>
                <a:cubicBezTo>
                  <a:pt x="133" y="140"/>
                  <a:pt x="70" y="202"/>
                  <a:pt x="70" y="279"/>
                </a:cubicBezTo>
                <a:cubicBezTo>
                  <a:pt x="70" y="356"/>
                  <a:pt x="133" y="419"/>
                  <a:pt x="210" y="419"/>
                </a:cubicBezTo>
                <a:lnTo>
                  <a:pt x="245" y="419"/>
                </a:lnTo>
                <a:lnTo>
                  <a:pt x="245" y="454"/>
                </a:lnTo>
                <a:lnTo>
                  <a:pt x="314" y="454"/>
                </a:lnTo>
                <a:lnTo>
                  <a:pt x="314" y="419"/>
                </a:lnTo>
                <a:lnTo>
                  <a:pt x="349" y="419"/>
                </a:lnTo>
                <a:cubicBezTo>
                  <a:pt x="426" y="419"/>
                  <a:pt x="489" y="356"/>
                  <a:pt x="489" y="279"/>
                </a:cubicBezTo>
                <a:cubicBezTo>
                  <a:pt x="489" y="202"/>
                  <a:pt x="426" y="140"/>
                  <a:pt x="349" y="140"/>
                </a:cubicBezTo>
                <a:close/>
                <a:moveTo>
                  <a:pt x="489" y="768"/>
                </a:moveTo>
                <a:lnTo>
                  <a:pt x="317" y="768"/>
                </a:lnTo>
                <a:cubicBezTo>
                  <a:pt x="181" y="768"/>
                  <a:pt x="70" y="658"/>
                  <a:pt x="70" y="522"/>
                </a:cubicBezTo>
                <a:lnTo>
                  <a:pt x="70" y="279"/>
                </a:lnTo>
                <a:cubicBezTo>
                  <a:pt x="70" y="164"/>
                  <a:pt x="164" y="70"/>
                  <a:pt x="279" y="70"/>
                </a:cubicBezTo>
                <a:cubicBezTo>
                  <a:pt x="395" y="70"/>
                  <a:pt x="489" y="164"/>
                  <a:pt x="489" y="279"/>
                </a:cubicBezTo>
                <a:lnTo>
                  <a:pt x="489" y="768"/>
                </a:lnTo>
                <a:close/>
                <a:moveTo>
                  <a:pt x="279" y="0"/>
                </a:moveTo>
                <a:cubicBezTo>
                  <a:pt x="125" y="0"/>
                  <a:pt x="0" y="125"/>
                  <a:pt x="0" y="279"/>
                </a:cubicBezTo>
                <a:lnTo>
                  <a:pt x="0" y="522"/>
                </a:lnTo>
                <a:cubicBezTo>
                  <a:pt x="0" y="696"/>
                  <a:pt x="142" y="838"/>
                  <a:pt x="317" y="838"/>
                </a:cubicBezTo>
                <a:lnTo>
                  <a:pt x="559" y="838"/>
                </a:lnTo>
                <a:lnTo>
                  <a:pt x="559" y="279"/>
                </a:lnTo>
                <a:cubicBezTo>
                  <a:pt x="559" y="125"/>
                  <a:pt x="43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1" name="Freeform 39"/>
          <p:cNvSpPr>
            <a:spLocks noEditPoints="1"/>
          </p:cNvSpPr>
          <p:nvPr/>
        </p:nvSpPr>
        <p:spPr bwMode="auto">
          <a:xfrm>
            <a:off x="6540438" y="3077747"/>
            <a:ext cx="588580" cy="492248"/>
          </a:xfrm>
          <a:custGeom>
            <a:avLst/>
            <a:gdLst>
              <a:gd name="T0" fmla="*/ 143 w 859"/>
              <a:gd name="T1" fmla="*/ 0 h 716"/>
              <a:gd name="T2" fmla="*/ 716 w 859"/>
              <a:gd name="T3" fmla="*/ 0 h 716"/>
              <a:gd name="T4" fmla="*/ 859 w 859"/>
              <a:gd name="T5" fmla="*/ 143 h 716"/>
              <a:gd name="T6" fmla="*/ 716 w 859"/>
              <a:gd name="T7" fmla="*/ 287 h 716"/>
              <a:gd name="T8" fmla="*/ 573 w 859"/>
              <a:gd name="T9" fmla="*/ 143 h 716"/>
              <a:gd name="T10" fmla="*/ 644 w 859"/>
              <a:gd name="T11" fmla="*/ 143 h 716"/>
              <a:gd name="T12" fmla="*/ 716 w 859"/>
              <a:gd name="T13" fmla="*/ 215 h 716"/>
              <a:gd name="T14" fmla="*/ 788 w 859"/>
              <a:gd name="T15" fmla="*/ 143 h 716"/>
              <a:gd name="T16" fmla="*/ 716 w 859"/>
              <a:gd name="T17" fmla="*/ 72 h 716"/>
              <a:gd name="T18" fmla="*/ 143 w 859"/>
              <a:gd name="T19" fmla="*/ 72 h 716"/>
              <a:gd name="T20" fmla="*/ 71 w 859"/>
              <a:gd name="T21" fmla="*/ 143 h 716"/>
              <a:gd name="T22" fmla="*/ 143 w 859"/>
              <a:gd name="T23" fmla="*/ 215 h 716"/>
              <a:gd name="T24" fmla="*/ 215 w 859"/>
              <a:gd name="T25" fmla="*/ 143 h 716"/>
              <a:gd name="T26" fmla="*/ 286 w 859"/>
              <a:gd name="T27" fmla="*/ 143 h 716"/>
              <a:gd name="T28" fmla="*/ 143 w 859"/>
              <a:gd name="T29" fmla="*/ 287 h 716"/>
              <a:gd name="T30" fmla="*/ 0 w 859"/>
              <a:gd name="T31" fmla="*/ 143 h 716"/>
              <a:gd name="T32" fmla="*/ 143 w 859"/>
              <a:gd name="T33" fmla="*/ 0 h 716"/>
              <a:gd name="T34" fmla="*/ 465 w 859"/>
              <a:gd name="T35" fmla="*/ 143 h 716"/>
              <a:gd name="T36" fmla="*/ 465 w 859"/>
              <a:gd name="T37" fmla="*/ 573 h 716"/>
              <a:gd name="T38" fmla="*/ 394 w 859"/>
              <a:gd name="T39" fmla="*/ 573 h 716"/>
              <a:gd name="T40" fmla="*/ 394 w 859"/>
              <a:gd name="T41" fmla="*/ 143 h 716"/>
              <a:gd name="T42" fmla="*/ 465 w 859"/>
              <a:gd name="T43" fmla="*/ 143 h 716"/>
              <a:gd name="T44" fmla="*/ 322 w 859"/>
              <a:gd name="T45" fmla="*/ 262 h 716"/>
              <a:gd name="T46" fmla="*/ 322 w 859"/>
              <a:gd name="T47" fmla="*/ 573 h 716"/>
              <a:gd name="T48" fmla="*/ 251 w 859"/>
              <a:gd name="T49" fmla="*/ 573 h 716"/>
              <a:gd name="T50" fmla="*/ 251 w 859"/>
              <a:gd name="T51" fmla="*/ 329 h 716"/>
              <a:gd name="T52" fmla="*/ 322 w 859"/>
              <a:gd name="T53" fmla="*/ 262 h 716"/>
              <a:gd name="T54" fmla="*/ 609 w 859"/>
              <a:gd name="T55" fmla="*/ 329 h 716"/>
              <a:gd name="T56" fmla="*/ 609 w 859"/>
              <a:gd name="T57" fmla="*/ 573 h 716"/>
              <a:gd name="T58" fmla="*/ 537 w 859"/>
              <a:gd name="T59" fmla="*/ 573 h 716"/>
              <a:gd name="T60" fmla="*/ 537 w 859"/>
              <a:gd name="T61" fmla="*/ 262 h 716"/>
              <a:gd name="T62" fmla="*/ 609 w 859"/>
              <a:gd name="T63" fmla="*/ 329 h 716"/>
              <a:gd name="T64" fmla="*/ 716 w 859"/>
              <a:gd name="T65" fmla="*/ 716 h 716"/>
              <a:gd name="T66" fmla="*/ 143 w 859"/>
              <a:gd name="T67" fmla="*/ 716 h 716"/>
              <a:gd name="T68" fmla="*/ 143 w 859"/>
              <a:gd name="T69" fmla="*/ 645 h 716"/>
              <a:gd name="T70" fmla="*/ 716 w 859"/>
              <a:gd name="T71" fmla="*/ 645 h 716"/>
              <a:gd name="T72" fmla="*/ 716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143" y="0"/>
                </a:moveTo>
                <a:lnTo>
                  <a:pt x="716" y="0"/>
                </a:lnTo>
                <a:cubicBezTo>
                  <a:pt x="795" y="0"/>
                  <a:pt x="859" y="64"/>
                  <a:pt x="859" y="143"/>
                </a:cubicBezTo>
                <a:cubicBezTo>
                  <a:pt x="859" y="222"/>
                  <a:pt x="795" y="287"/>
                  <a:pt x="716" y="287"/>
                </a:cubicBezTo>
                <a:cubicBezTo>
                  <a:pt x="637" y="287"/>
                  <a:pt x="573" y="215"/>
                  <a:pt x="573" y="143"/>
                </a:cubicBezTo>
                <a:lnTo>
                  <a:pt x="644" y="143"/>
                </a:lnTo>
                <a:cubicBezTo>
                  <a:pt x="644" y="179"/>
                  <a:pt x="677" y="215"/>
                  <a:pt x="716" y="215"/>
                </a:cubicBezTo>
                <a:cubicBezTo>
                  <a:pt x="755" y="215"/>
                  <a:pt x="788" y="183"/>
                  <a:pt x="788" y="143"/>
                </a:cubicBezTo>
                <a:cubicBezTo>
                  <a:pt x="788" y="104"/>
                  <a:pt x="755" y="72"/>
                  <a:pt x="716" y="72"/>
                </a:cubicBezTo>
                <a:lnTo>
                  <a:pt x="143" y="72"/>
                </a:lnTo>
                <a:cubicBezTo>
                  <a:pt x="104" y="72"/>
                  <a:pt x="71" y="104"/>
                  <a:pt x="71" y="143"/>
                </a:cubicBezTo>
                <a:cubicBezTo>
                  <a:pt x="71" y="183"/>
                  <a:pt x="104" y="215"/>
                  <a:pt x="143" y="215"/>
                </a:cubicBezTo>
                <a:cubicBezTo>
                  <a:pt x="183" y="215"/>
                  <a:pt x="215" y="179"/>
                  <a:pt x="215" y="143"/>
                </a:cubicBezTo>
                <a:lnTo>
                  <a:pt x="286" y="143"/>
                </a:lnTo>
                <a:cubicBezTo>
                  <a:pt x="286" y="215"/>
                  <a:pt x="222" y="287"/>
                  <a:pt x="143" y="287"/>
                </a:cubicBezTo>
                <a:cubicBezTo>
                  <a:pt x="64" y="287"/>
                  <a:pt x="0" y="222"/>
                  <a:pt x="0" y="143"/>
                </a:cubicBezTo>
                <a:cubicBezTo>
                  <a:pt x="0" y="64"/>
                  <a:pt x="64" y="0"/>
                  <a:pt x="143" y="0"/>
                </a:cubicBezTo>
                <a:close/>
                <a:moveTo>
                  <a:pt x="465" y="143"/>
                </a:moveTo>
                <a:lnTo>
                  <a:pt x="465" y="573"/>
                </a:lnTo>
                <a:lnTo>
                  <a:pt x="394" y="573"/>
                </a:lnTo>
                <a:lnTo>
                  <a:pt x="394" y="143"/>
                </a:lnTo>
                <a:lnTo>
                  <a:pt x="465" y="143"/>
                </a:lnTo>
                <a:close/>
                <a:moveTo>
                  <a:pt x="322" y="262"/>
                </a:moveTo>
                <a:lnTo>
                  <a:pt x="322" y="573"/>
                </a:lnTo>
                <a:lnTo>
                  <a:pt x="251" y="573"/>
                </a:lnTo>
                <a:lnTo>
                  <a:pt x="251" y="329"/>
                </a:lnTo>
                <a:cubicBezTo>
                  <a:pt x="286" y="313"/>
                  <a:pt x="286" y="290"/>
                  <a:pt x="322" y="262"/>
                </a:cubicBezTo>
                <a:close/>
                <a:moveTo>
                  <a:pt x="609" y="329"/>
                </a:moveTo>
                <a:lnTo>
                  <a:pt x="609" y="573"/>
                </a:lnTo>
                <a:lnTo>
                  <a:pt x="537" y="573"/>
                </a:lnTo>
                <a:lnTo>
                  <a:pt x="537" y="262"/>
                </a:lnTo>
                <a:cubicBezTo>
                  <a:pt x="573" y="290"/>
                  <a:pt x="573" y="313"/>
                  <a:pt x="609" y="329"/>
                </a:cubicBezTo>
                <a:close/>
                <a:moveTo>
                  <a:pt x="716" y="716"/>
                </a:moveTo>
                <a:lnTo>
                  <a:pt x="143" y="716"/>
                </a:lnTo>
                <a:lnTo>
                  <a:pt x="143" y="645"/>
                </a:lnTo>
                <a:lnTo>
                  <a:pt x="716" y="645"/>
                </a:lnTo>
                <a:lnTo>
                  <a:pt x="716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7" name="Группа 96"/>
          <p:cNvGrpSpPr/>
          <p:nvPr/>
        </p:nvGrpSpPr>
        <p:grpSpPr>
          <a:xfrm>
            <a:off x="636625" y="3005710"/>
            <a:ext cx="546537" cy="591303"/>
            <a:chOff x="477468" y="2705515"/>
            <a:chExt cx="409903" cy="443477"/>
          </a:xfrm>
        </p:grpSpPr>
        <p:sp>
          <p:nvSpPr>
            <p:cNvPr id="64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9" name="Freeform 47"/>
          <p:cNvSpPr>
            <a:spLocks noEditPoints="1"/>
          </p:cNvSpPr>
          <p:nvPr/>
        </p:nvSpPr>
        <p:spPr bwMode="auto">
          <a:xfrm>
            <a:off x="3609551" y="3005710"/>
            <a:ext cx="540532" cy="591300"/>
          </a:xfrm>
          <a:custGeom>
            <a:avLst/>
            <a:gdLst>
              <a:gd name="T0" fmla="*/ 716 w 787"/>
              <a:gd name="T1" fmla="*/ 179 h 859"/>
              <a:gd name="T2" fmla="*/ 501 w 787"/>
              <a:gd name="T3" fmla="*/ 179 h 859"/>
              <a:gd name="T4" fmla="*/ 501 w 787"/>
              <a:gd name="T5" fmla="*/ 71 h 859"/>
              <a:gd name="T6" fmla="*/ 716 w 787"/>
              <a:gd name="T7" fmla="*/ 71 h 859"/>
              <a:gd name="T8" fmla="*/ 716 w 787"/>
              <a:gd name="T9" fmla="*/ 179 h 859"/>
              <a:gd name="T10" fmla="*/ 716 w 787"/>
              <a:gd name="T11" fmla="*/ 682 h 859"/>
              <a:gd name="T12" fmla="*/ 608 w 787"/>
              <a:gd name="T13" fmla="*/ 767 h 859"/>
              <a:gd name="T14" fmla="*/ 501 w 787"/>
              <a:gd name="T15" fmla="*/ 682 h 859"/>
              <a:gd name="T16" fmla="*/ 501 w 787"/>
              <a:gd name="T17" fmla="*/ 250 h 859"/>
              <a:gd name="T18" fmla="*/ 716 w 787"/>
              <a:gd name="T19" fmla="*/ 250 h 859"/>
              <a:gd name="T20" fmla="*/ 716 w 787"/>
              <a:gd name="T21" fmla="*/ 682 h 859"/>
              <a:gd name="T22" fmla="*/ 429 w 787"/>
              <a:gd name="T23" fmla="*/ 0 h 859"/>
              <a:gd name="T24" fmla="*/ 429 w 787"/>
              <a:gd name="T25" fmla="*/ 716 h 859"/>
              <a:gd name="T26" fmla="*/ 608 w 787"/>
              <a:gd name="T27" fmla="*/ 859 h 859"/>
              <a:gd name="T28" fmla="*/ 787 w 787"/>
              <a:gd name="T29" fmla="*/ 716 h 859"/>
              <a:gd name="T30" fmla="*/ 787 w 787"/>
              <a:gd name="T31" fmla="*/ 0 h 859"/>
              <a:gd name="T32" fmla="*/ 429 w 787"/>
              <a:gd name="T33" fmla="*/ 0 h 859"/>
              <a:gd name="T34" fmla="*/ 71 w 787"/>
              <a:gd name="T35" fmla="*/ 71 h 859"/>
              <a:gd name="T36" fmla="*/ 286 w 787"/>
              <a:gd name="T37" fmla="*/ 71 h 859"/>
              <a:gd name="T38" fmla="*/ 286 w 787"/>
              <a:gd name="T39" fmla="*/ 215 h 859"/>
              <a:gd name="T40" fmla="*/ 143 w 787"/>
              <a:gd name="T41" fmla="*/ 215 h 859"/>
              <a:gd name="T42" fmla="*/ 143 w 787"/>
              <a:gd name="T43" fmla="*/ 286 h 859"/>
              <a:gd name="T44" fmla="*/ 286 w 787"/>
              <a:gd name="T45" fmla="*/ 286 h 859"/>
              <a:gd name="T46" fmla="*/ 286 w 787"/>
              <a:gd name="T47" fmla="*/ 394 h 859"/>
              <a:gd name="T48" fmla="*/ 143 w 787"/>
              <a:gd name="T49" fmla="*/ 394 h 859"/>
              <a:gd name="T50" fmla="*/ 143 w 787"/>
              <a:gd name="T51" fmla="*/ 465 h 859"/>
              <a:gd name="T52" fmla="*/ 286 w 787"/>
              <a:gd name="T53" fmla="*/ 465 h 859"/>
              <a:gd name="T54" fmla="*/ 286 w 787"/>
              <a:gd name="T55" fmla="*/ 573 h 859"/>
              <a:gd name="T56" fmla="*/ 143 w 787"/>
              <a:gd name="T57" fmla="*/ 573 h 859"/>
              <a:gd name="T58" fmla="*/ 143 w 787"/>
              <a:gd name="T59" fmla="*/ 644 h 859"/>
              <a:gd name="T60" fmla="*/ 286 w 787"/>
              <a:gd name="T61" fmla="*/ 644 h 859"/>
              <a:gd name="T62" fmla="*/ 286 w 787"/>
              <a:gd name="T63" fmla="*/ 788 h 859"/>
              <a:gd name="T64" fmla="*/ 71 w 787"/>
              <a:gd name="T65" fmla="*/ 788 h 859"/>
              <a:gd name="T66" fmla="*/ 71 w 787"/>
              <a:gd name="T67" fmla="*/ 71 h 859"/>
              <a:gd name="T68" fmla="*/ 0 w 787"/>
              <a:gd name="T69" fmla="*/ 859 h 859"/>
              <a:gd name="T70" fmla="*/ 358 w 787"/>
              <a:gd name="T71" fmla="*/ 859 h 859"/>
              <a:gd name="T72" fmla="*/ 358 w 787"/>
              <a:gd name="T73" fmla="*/ 0 h 859"/>
              <a:gd name="T74" fmla="*/ 0 w 787"/>
              <a:gd name="T75" fmla="*/ 0 h 859"/>
              <a:gd name="T76" fmla="*/ 0 w 787"/>
              <a:gd name="T7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87" h="859">
                <a:moveTo>
                  <a:pt x="716" y="179"/>
                </a:moveTo>
                <a:lnTo>
                  <a:pt x="501" y="179"/>
                </a:lnTo>
                <a:lnTo>
                  <a:pt x="501" y="71"/>
                </a:lnTo>
                <a:lnTo>
                  <a:pt x="716" y="71"/>
                </a:lnTo>
                <a:lnTo>
                  <a:pt x="716" y="179"/>
                </a:lnTo>
                <a:close/>
                <a:moveTo>
                  <a:pt x="716" y="682"/>
                </a:moveTo>
                <a:lnTo>
                  <a:pt x="608" y="767"/>
                </a:lnTo>
                <a:lnTo>
                  <a:pt x="501" y="682"/>
                </a:lnTo>
                <a:lnTo>
                  <a:pt x="501" y="250"/>
                </a:lnTo>
                <a:lnTo>
                  <a:pt x="716" y="250"/>
                </a:lnTo>
                <a:lnTo>
                  <a:pt x="716" y="682"/>
                </a:lnTo>
                <a:close/>
                <a:moveTo>
                  <a:pt x="429" y="0"/>
                </a:moveTo>
                <a:lnTo>
                  <a:pt x="429" y="716"/>
                </a:lnTo>
                <a:lnTo>
                  <a:pt x="608" y="859"/>
                </a:lnTo>
                <a:lnTo>
                  <a:pt x="787" y="716"/>
                </a:lnTo>
                <a:lnTo>
                  <a:pt x="787" y="0"/>
                </a:lnTo>
                <a:lnTo>
                  <a:pt x="429" y="0"/>
                </a:lnTo>
                <a:close/>
                <a:moveTo>
                  <a:pt x="71" y="71"/>
                </a:moveTo>
                <a:lnTo>
                  <a:pt x="286" y="71"/>
                </a:lnTo>
                <a:lnTo>
                  <a:pt x="286" y="215"/>
                </a:lnTo>
                <a:lnTo>
                  <a:pt x="143" y="215"/>
                </a:lnTo>
                <a:lnTo>
                  <a:pt x="143" y="286"/>
                </a:lnTo>
                <a:lnTo>
                  <a:pt x="286" y="286"/>
                </a:lnTo>
                <a:lnTo>
                  <a:pt x="286" y="394"/>
                </a:lnTo>
                <a:lnTo>
                  <a:pt x="143" y="394"/>
                </a:lnTo>
                <a:lnTo>
                  <a:pt x="143" y="465"/>
                </a:lnTo>
                <a:lnTo>
                  <a:pt x="286" y="465"/>
                </a:lnTo>
                <a:lnTo>
                  <a:pt x="286" y="573"/>
                </a:lnTo>
                <a:lnTo>
                  <a:pt x="143" y="573"/>
                </a:lnTo>
                <a:lnTo>
                  <a:pt x="143" y="644"/>
                </a:lnTo>
                <a:lnTo>
                  <a:pt x="286" y="644"/>
                </a:lnTo>
                <a:lnTo>
                  <a:pt x="286" y="788"/>
                </a:lnTo>
                <a:lnTo>
                  <a:pt x="71" y="788"/>
                </a:lnTo>
                <a:lnTo>
                  <a:pt x="71" y="71"/>
                </a:lnTo>
                <a:close/>
                <a:moveTo>
                  <a:pt x="0" y="859"/>
                </a:moveTo>
                <a:lnTo>
                  <a:pt x="358" y="859"/>
                </a:lnTo>
                <a:lnTo>
                  <a:pt x="358" y="0"/>
                </a:lnTo>
                <a:lnTo>
                  <a:pt x="0" y="0"/>
                </a:lnTo>
                <a:lnTo>
                  <a:pt x="0" y="8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1" name="Freeform 49"/>
          <p:cNvSpPr>
            <a:spLocks noEditPoints="1"/>
          </p:cNvSpPr>
          <p:nvPr/>
        </p:nvSpPr>
        <p:spPr bwMode="auto">
          <a:xfrm>
            <a:off x="3645588" y="524545"/>
            <a:ext cx="471465" cy="591300"/>
          </a:xfrm>
          <a:custGeom>
            <a:avLst/>
            <a:gdLst>
              <a:gd name="T0" fmla="*/ 358 w 687"/>
              <a:gd name="T1" fmla="*/ 718 h 859"/>
              <a:gd name="T2" fmla="*/ 170 w 687"/>
              <a:gd name="T3" fmla="*/ 456 h 859"/>
              <a:gd name="T4" fmla="*/ 170 w 687"/>
              <a:gd name="T5" fmla="*/ 456 h 859"/>
              <a:gd name="T6" fmla="*/ 154 w 687"/>
              <a:gd name="T7" fmla="*/ 439 h 859"/>
              <a:gd name="T8" fmla="*/ 154 w 687"/>
              <a:gd name="T9" fmla="*/ 439 h 859"/>
              <a:gd name="T10" fmla="*/ 72 w 687"/>
              <a:gd name="T11" fmla="*/ 322 h 859"/>
              <a:gd name="T12" fmla="*/ 144 w 687"/>
              <a:gd name="T13" fmla="*/ 250 h 859"/>
              <a:gd name="T14" fmla="*/ 204 w 687"/>
              <a:gd name="T15" fmla="*/ 361 h 859"/>
              <a:gd name="T16" fmla="*/ 194 w 687"/>
              <a:gd name="T17" fmla="*/ 376 h 859"/>
              <a:gd name="T18" fmla="*/ 235 w 687"/>
              <a:gd name="T19" fmla="*/ 421 h 859"/>
              <a:gd name="T20" fmla="*/ 428 w 687"/>
              <a:gd name="T21" fmla="*/ 313 h 859"/>
              <a:gd name="T22" fmla="*/ 358 w 687"/>
              <a:gd name="T23" fmla="*/ 718 h 859"/>
              <a:gd name="T24" fmla="*/ 466 w 687"/>
              <a:gd name="T25" fmla="*/ 71 h 859"/>
              <a:gd name="T26" fmla="*/ 530 w 687"/>
              <a:gd name="T27" fmla="*/ 175 h 859"/>
              <a:gd name="T28" fmla="*/ 286 w 687"/>
              <a:gd name="T29" fmla="*/ 310 h 859"/>
              <a:gd name="T30" fmla="*/ 217 w 687"/>
              <a:gd name="T31" fmla="*/ 199 h 859"/>
              <a:gd name="T32" fmla="*/ 466 w 687"/>
              <a:gd name="T33" fmla="*/ 71 h 859"/>
              <a:gd name="T34" fmla="*/ 493 w 687"/>
              <a:gd name="T35" fmla="*/ 277 h 859"/>
              <a:gd name="T36" fmla="*/ 581 w 687"/>
              <a:gd name="T37" fmla="*/ 228 h 859"/>
              <a:gd name="T38" fmla="*/ 466 w 687"/>
              <a:gd name="T39" fmla="*/ 0 h 859"/>
              <a:gd name="T40" fmla="*/ 396 w 687"/>
              <a:gd name="T41" fmla="*/ 17 h 859"/>
              <a:gd name="T42" fmla="*/ 74 w 687"/>
              <a:gd name="T43" fmla="*/ 197 h 859"/>
              <a:gd name="T44" fmla="*/ 74 w 687"/>
              <a:gd name="T45" fmla="*/ 197 h 859"/>
              <a:gd name="T46" fmla="*/ 0 w 687"/>
              <a:gd name="T47" fmla="*/ 322 h 859"/>
              <a:gd name="T48" fmla="*/ 38 w 687"/>
              <a:gd name="T49" fmla="*/ 419 h 859"/>
              <a:gd name="T50" fmla="*/ 85 w 687"/>
              <a:gd name="T51" fmla="*/ 469 h 859"/>
              <a:gd name="T52" fmla="*/ 254 w 687"/>
              <a:gd name="T53" fmla="*/ 652 h 859"/>
              <a:gd name="T54" fmla="*/ 287 w 687"/>
              <a:gd name="T55" fmla="*/ 716 h 859"/>
              <a:gd name="T56" fmla="*/ 250 w 687"/>
              <a:gd name="T57" fmla="*/ 778 h 859"/>
              <a:gd name="T58" fmla="*/ 250 w 687"/>
              <a:gd name="T59" fmla="*/ 778 h 859"/>
              <a:gd name="T60" fmla="*/ 167 w 687"/>
              <a:gd name="T61" fmla="*/ 664 h 859"/>
              <a:gd name="T62" fmla="*/ 118 w 687"/>
              <a:gd name="T63" fmla="*/ 611 h 859"/>
              <a:gd name="T64" fmla="*/ 215 w 687"/>
              <a:gd name="T65" fmla="*/ 859 h 859"/>
              <a:gd name="T66" fmla="*/ 285 w 687"/>
              <a:gd name="T67" fmla="*/ 841 h 859"/>
              <a:gd name="T68" fmla="*/ 285 w 687"/>
              <a:gd name="T69" fmla="*/ 841 h 859"/>
              <a:gd name="T70" fmla="*/ 607 w 687"/>
              <a:gd name="T71" fmla="*/ 662 h 859"/>
              <a:gd name="T72" fmla="*/ 681 w 687"/>
              <a:gd name="T73" fmla="*/ 537 h 859"/>
              <a:gd name="T74" fmla="*/ 493 w 687"/>
              <a:gd name="T75" fmla="*/ 277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87" h="859">
                <a:moveTo>
                  <a:pt x="358" y="718"/>
                </a:moveTo>
                <a:cubicBezTo>
                  <a:pt x="359" y="645"/>
                  <a:pt x="329" y="628"/>
                  <a:pt x="170" y="456"/>
                </a:cubicBezTo>
                <a:lnTo>
                  <a:pt x="170" y="456"/>
                </a:lnTo>
                <a:lnTo>
                  <a:pt x="154" y="439"/>
                </a:lnTo>
                <a:lnTo>
                  <a:pt x="154" y="439"/>
                </a:lnTo>
                <a:cubicBezTo>
                  <a:pt x="89" y="368"/>
                  <a:pt x="72" y="358"/>
                  <a:pt x="72" y="322"/>
                </a:cubicBezTo>
                <a:cubicBezTo>
                  <a:pt x="72" y="281"/>
                  <a:pt x="105" y="250"/>
                  <a:pt x="144" y="250"/>
                </a:cubicBezTo>
                <a:cubicBezTo>
                  <a:pt x="200" y="250"/>
                  <a:pt x="235" y="312"/>
                  <a:pt x="204" y="361"/>
                </a:cubicBezTo>
                <a:lnTo>
                  <a:pt x="194" y="376"/>
                </a:lnTo>
                <a:lnTo>
                  <a:pt x="235" y="421"/>
                </a:lnTo>
                <a:lnTo>
                  <a:pt x="428" y="313"/>
                </a:lnTo>
                <a:cubicBezTo>
                  <a:pt x="681" y="586"/>
                  <a:pt x="687" y="535"/>
                  <a:pt x="358" y="718"/>
                </a:cubicBezTo>
                <a:close/>
                <a:moveTo>
                  <a:pt x="466" y="71"/>
                </a:moveTo>
                <a:cubicBezTo>
                  <a:pt x="518" y="71"/>
                  <a:pt x="554" y="126"/>
                  <a:pt x="530" y="175"/>
                </a:cubicBezTo>
                <a:lnTo>
                  <a:pt x="286" y="310"/>
                </a:lnTo>
                <a:cubicBezTo>
                  <a:pt x="282" y="263"/>
                  <a:pt x="256" y="222"/>
                  <a:pt x="217" y="199"/>
                </a:cubicBezTo>
                <a:cubicBezTo>
                  <a:pt x="436" y="78"/>
                  <a:pt x="437" y="71"/>
                  <a:pt x="466" y="71"/>
                </a:cubicBezTo>
                <a:close/>
                <a:moveTo>
                  <a:pt x="493" y="277"/>
                </a:moveTo>
                <a:lnTo>
                  <a:pt x="581" y="228"/>
                </a:lnTo>
                <a:cubicBezTo>
                  <a:pt x="655" y="113"/>
                  <a:pt x="568" y="0"/>
                  <a:pt x="466" y="0"/>
                </a:cubicBezTo>
                <a:cubicBezTo>
                  <a:pt x="443" y="0"/>
                  <a:pt x="419" y="5"/>
                  <a:pt x="396" y="17"/>
                </a:cubicBezTo>
                <a:lnTo>
                  <a:pt x="74" y="197"/>
                </a:lnTo>
                <a:lnTo>
                  <a:pt x="74" y="197"/>
                </a:lnTo>
                <a:cubicBezTo>
                  <a:pt x="26" y="223"/>
                  <a:pt x="0" y="272"/>
                  <a:pt x="0" y="322"/>
                </a:cubicBezTo>
                <a:cubicBezTo>
                  <a:pt x="0" y="356"/>
                  <a:pt x="13" y="391"/>
                  <a:pt x="38" y="419"/>
                </a:cubicBezTo>
                <a:lnTo>
                  <a:pt x="85" y="469"/>
                </a:lnTo>
                <a:lnTo>
                  <a:pt x="254" y="652"/>
                </a:lnTo>
                <a:cubicBezTo>
                  <a:pt x="273" y="673"/>
                  <a:pt x="287" y="685"/>
                  <a:pt x="287" y="716"/>
                </a:cubicBezTo>
                <a:cubicBezTo>
                  <a:pt x="287" y="743"/>
                  <a:pt x="272" y="766"/>
                  <a:pt x="250" y="778"/>
                </a:cubicBezTo>
                <a:lnTo>
                  <a:pt x="250" y="778"/>
                </a:lnTo>
                <a:cubicBezTo>
                  <a:pt x="177" y="819"/>
                  <a:pt x="105" y="721"/>
                  <a:pt x="167" y="664"/>
                </a:cubicBezTo>
                <a:lnTo>
                  <a:pt x="118" y="611"/>
                </a:lnTo>
                <a:cubicBezTo>
                  <a:pt x="18" y="704"/>
                  <a:pt x="96" y="859"/>
                  <a:pt x="215" y="859"/>
                </a:cubicBezTo>
                <a:cubicBezTo>
                  <a:pt x="237" y="859"/>
                  <a:pt x="261" y="853"/>
                  <a:pt x="285" y="841"/>
                </a:cubicBezTo>
                <a:lnTo>
                  <a:pt x="285" y="841"/>
                </a:lnTo>
                <a:lnTo>
                  <a:pt x="607" y="662"/>
                </a:lnTo>
                <a:cubicBezTo>
                  <a:pt x="652" y="637"/>
                  <a:pt x="681" y="589"/>
                  <a:pt x="681" y="537"/>
                </a:cubicBezTo>
                <a:cubicBezTo>
                  <a:pt x="681" y="464"/>
                  <a:pt x="647" y="444"/>
                  <a:pt x="493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7" name="Freeform 55"/>
          <p:cNvSpPr>
            <a:spLocks noEditPoints="1"/>
          </p:cNvSpPr>
          <p:nvPr/>
        </p:nvSpPr>
        <p:spPr bwMode="auto">
          <a:xfrm>
            <a:off x="630619" y="562065"/>
            <a:ext cx="588580" cy="516260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5" name="Группа 94"/>
          <p:cNvGrpSpPr/>
          <p:nvPr/>
        </p:nvGrpSpPr>
        <p:grpSpPr>
          <a:xfrm>
            <a:off x="8041917" y="469017"/>
            <a:ext cx="2017985" cy="702356"/>
            <a:chOff x="6031437" y="443121"/>
            <a:chExt cx="1513489" cy="526767"/>
          </a:xfrm>
        </p:grpSpPr>
        <p:sp>
          <p:nvSpPr>
            <p:cNvPr id="78" name="Freeform 56"/>
            <p:cNvSpPr>
              <a:spLocks/>
            </p:cNvSpPr>
            <p:nvPr/>
          </p:nvSpPr>
          <p:spPr bwMode="auto">
            <a:xfrm>
              <a:off x="6038192" y="692998"/>
              <a:ext cx="576569" cy="31516"/>
            </a:xfrm>
            <a:custGeom>
              <a:avLst/>
              <a:gdLst>
                <a:gd name="T0" fmla="*/ 1111 w 1116"/>
                <a:gd name="T1" fmla="*/ 0 h 60"/>
                <a:gd name="T2" fmla="*/ 0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1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1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" name="Freeform 57"/>
            <p:cNvSpPr>
              <a:spLocks/>
            </p:cNvSpPr>
            <p:nvPr/>
          </p:nvSpPr>
          <p:spPr bwMode="auto">
            <a:xfrm>
              <a:off x="6963853" y="692998"/>
              <a:ext cx="574315" cy="31516"/>
            </a:xfrm>
            <a:custGeom>
              <a:avLst/>
              <a:gdLst>
                <a:gd name="T0" fmla="*/ 1116 w 1116"/>
                <a:gd name="T1" fmla="*/ 0 h 60"/>
                <a:gd name="T2" fmla="*/ 5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6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6" y="0"/>
                  </a:moveTo>
                  <a:lnTo>
                    <a:pt x="5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" name="Freeform 58"/>
            <p:cNvSpPr>
              <a:spLocks/>
            </p:cNvSpPr>
            <p:nvPr/>
          </p:nvSpPr>
          <p:spPr bwMode="auto">
            <a:xfrm>
              <a:off x="6031437" y="812309"/>
              <a:ext cx="132880" cy="123812"/>
            </a:xfrm>
            <a:custGeom>
              <a:avLst/>
              <a:gdLst>
                <a:gd name="T0" fmla="*/ 0 w 258"/>
                <a:gd name="T1" fmla="*/ 10 h 239"/>
                <a:gd name="T2" fmla="*/ 33 w 258"/>
                <a:gd name="T3" fmla="*/ 19 h 239"/>
                <a:gd name="T4" fmla="*/ 33 w 258"/>
                <a:gd name="T5" fmla="*/ 216 h 239"/>
                <a:gd name="T6" fmla="*/ 0 w 258"/>
                <a:gd name="T7" fmla="*/ 225 h 239"/>
                <a:gd name="T8" fmla="*/ 0 w 258"/>
                <a:gd name="T9" fmla="*/ 239 h 239"/>
                <a:gd name="T10" fmla="*/ 112 w 258"/>
                <a:gd name="T11" fmla="*/ 239 h 239"/>
                <a:gd name="T12" fmla="*/ 112 w 258"/>
                <a:gd name="T13" fmla="*/ 225 h 239"/>
                <a:gd name="T14" fmla="*/ 80 w 258"/>
                <a:gd name="T15" fmla="*/ 216 h 239"/>
                <a:gd name="T16" fmla="*/ 80 w 258"/>
                <a:gd name="T17" fmla="*/ 24 h 239"/>
                <a:gd name="T18" fmla="*/ 173 w 258"/>
                <a:gd name="T19" fmla="*/ 24 h 239"/>
                <a:gd name="T20" fmla="*/ 173 w 258"/>
                <a:gd name="T21" fmla="*/ 216 h 239"/>
                <a:gd name="T22" fmla="*/ 145 w 258"/>
                <a:gd name="T23" fmla="*/ 225 h 239"/>
                <a:gd name="T24" fmla="*/ 145 w 258"/>
                <a:gd name="T25" fmla="*/ 239 h 239"/>
                <a:gd name="T26" fmla="*/ 258 w 258"/>
                <a:gd name="T27" fmla="*/ 239 h 239"/>
                <a:gd name="T28" fmla="*/ 258 w 258"/>
                <a:gd name="T29" fmla="*/ 225 h 239"/>
                <a:gd name="T30" fmla="*/ 225 w 258"/>
                <a:gd name="T31" fmla="*/ 216 h 239"/>
                <a:gd name="T32" fmla="*/ 225 w 258"/>
                <a:gd name="T33" fmla="*/ 19 h 239"/>
                <a:gd name="T34" fmla="*/ 258 w 258"/>
                <a:gd name="T35" fmla="*/ 10 h 239"/>
                <a:gd name="T36" fmla="*/ 258 w 258"/>
                <a:gd name="T37" fmla="*/ 0 h 239"/>
                <a:gd name="T38" fmla="*/ 0 w 258"/>
                <a:gd name="T39" fmla="*/ 0 h 239"/>
                <a:gd name="T40" fmla="*/ 0 w 258"/>
                <a:gd name="T41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8" h="239">
                  <a:moveTo>
                    <a:pt x="0" y="10"/>
                  </a:move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80" y="216"/>
                  </a:lnTo>
                  <a:lnTo>
                    <a:pt x="80" y="24"/>
                  </a:lnTo>
                  <a:lnTo>
                    <a:pt x="173" y="24"/>
                  </a:lnTo>
                  <a:lnTo>
                    <a:pt x="173" y="216"/>
                  </a:lnTo>
                  <a:lnTo>
                    <a:pt x="145" y="225"/>
                  </a:lnTo>
                  <a:lnTo>
                    <a:pt x="145" y="239"/>
                  </a:lnTo>
                  <a:lnTo>
                    <a:pt x="258" y="239"/>
                  </a:lnTo>
                  <a:lnTo>
                    <a:pt x="258" y="225"/>
                  </a:lnTo>
                  <a:lnTo>
                    <a:pt x="225" y="216"/>
                  </a:lnTo>
                  <a:lnTo>
                    <a:pt x="225" y="19"/>
                  </a:lnTo>
                  <a:lnTo>
                    <a:pt x="258" y="10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" name="Freeform 59"/>
            <p:cNvSpPr>
              <a:spLocks noEditPoints="1"/>
            </p:cNvSpPr>
            <p:nvPr/>
          </p:nvSpPr>
          <p:spPr bwMode="auto">
            <a:xfrm>
              <a:off x="6189091" y="812309"/>
              <a:ext cx="90089" cy="123812"/>
            </a:xfrm>
            <a:custGeom>
              <a:avLst/>
              <a:gdLst>
                <a:gd name="T0" fmla="*/ 108 w 173"/>
                <a:gd name="T1" fmla="*/ 0 h 239"/>
                <a:gd name="T2" fmla="*/ 98 w 173"/>
                <a:gd name="T3" fmla="*/ 0 h 239"/>
                <a:gd name="T4" fmla="*/ 0 w 173"/>
                <a:gd name="T5" fmla="*/ 0 h 239"/>
                <a:gd name="T6" fmla="*/ 0 w 173"/>
                <a:gd name="T7" fmla="*/ 10 h 239"/>
                <a:gd name="T8" fmla="*/ 28 w 173"/>
                <a:gd name="T9" fmla="*/ 19 h 239"/>
                <a:gd name="T10" fmla="*/ 28 w 173"/>
                <a:gd name="T11" fmla="*/ 216 h 239"/>
                <a:gd name="T12" fmla="*/ 0 w 173"/>
                <a:gd name="T13" fmla="*/ 225 h 239"/>
                <a:gd name="T14" fmla="*/ 0 w 173"/>
                <a:gd name="T15" fmla="*/ 239 h 239"/>
                <a:gd name="T16" fmla="*/ 98 w 173"/>
                <a:gd name="T17" fmla="*/ 239 h 239"/>
                <a:gd name="T18" fmla="*/ 112 w 173"/>
                <a:gd name="T19" fmla="*/ 239 h 239"/>
                <a:gd name="T20" fmla="*/ 112 w 173"/>
                <a:gd name="T21" fmla="*/ 225 h 239"/>
                <a:gd name="T22" fmla="*/ 98 w 173"/>
                <a:gd name="T23" fmla="*/ 221 h 239"/>
                <a:gd name="T24" fmla="*/ 70 w 173"/>
                <a:gd name="T25" fmla="*/ 216 h 239"/>
                <a:gd name="T26" fmla="*/ 70 w 173"/>
                <a:gd name="T27" fmla="*/ 136 h 239"/>
                <a:gd name="T28" fmla="*/ 89 w 173"/>
                <a:gd name="T29" fmla="*/ 136 h 239"/>
                <a:gd name="T30" fmla="*/ 98 w 173"/>
                <a:gd name="T31" fmla="*/ 136 h 239"/>
                <a:gd name="T32" fmla="*/ 131 w 173"/>
                <a:gd name="T33" fmla="*/ 132 h 239"/>
                <a:gd name="T34" fmla="*/ 154 w 173"/>
                <a:gd name="T35" fmla="*/ 117 h 239"/>
                <a:gd name="T36" fmla="*/ 169 w 173"/>
                <a:gd name="T37" fmla="*/ 94 h 239"/>
                <a:gd name="T38" fmla="*/ 173 w 173"/>
                <a:gd name="T39" fmla="*/ 61 h 239"/>
                <a:gd name="T40" fmla="*/ 164 w 173"/>
                <a:gd name="T41" fmla="*/ 33 h 239"/>
                <a:gd name="T42" fmla="*/ 154 w 173"/>
                <a:gd name="T43" fmla="*/ 14 h 239"/>
                <a:gd name="T44" fmla="*/ 131 w 173"/>
                <a:gd name="T45" fmla="*/ 0 h 239"/>
                <a:gd name="T46" fmla="*/ 108 w 173"/>
                <a:gd name="T47" fmla="*/ 0 h 239"/>
                <a:gd name="T48" fmla="*/ 98 w 173"/>
                <a:gd name="T49" fmla="*/ 122 h 239"/>
                <a:gd name="T50" fmla="*/ 98 w 173"/>
                <a:gd name="T51" fmla="*/ 122 h 239"/>
                <a:gd name="T52" fmla="*/ 84 w 173"/>
                <a:gd name="T53" fmla="*/ 122 h 239"/>
                <a:gd name="T54" fmla="*/ 70 w 173"/>
                <a:gd name="T55" fmla="*/ 122 h 239"/>
                <a:gd name="T56" fmla="*/ 70 w 173"/>
                <a:gd name="T57" fmla="*/ 14 h 239"/>
                <a:gd name="T58" fmla="*/ 84 w 173"/>
                <a:gd name="T59" fmla="*/ 14 h 239"/>
                <a:gd name="T60" fmla="*/ 89 w 173"/>
                <a:gd name="T61" fmla="*/ 14 h 239"/>
                <a:gd name="T62" fmla="*/ 98 w 173"/>
                <a:gd name="T63" fmla="*/ 19 h 239"/>
                <a:gd name="T64" fmla="*/ 108 w 173"/>
                <a:gd name="T65" fmla="*/ 24 h 239"/>
                <a:gd name="T66" fmla="*/ 117 w 173"/>
                <a:gd name="T67" fmla="*/ 33 h 239"/>
                <a:gd name="T68" fmla="*/ 122 w 173"/>
                <a:gd name="T69" fmla="*/ 47 h 239"/>
                <a:gd name="T70" fmla="*/ 126 w 173"/>
                <a:gd name="T71" fmla="*/ 71 h 239"/>
                <a:gd name="T72" fmla="*/ 122 w 173"/>
                <a:gd name="T73" fmla="*/ 103 h 239"/>
                <a:gd name="T74" fmla="*/ 112 w 173"/>
                <a:gd name="T75" fmla="*/ 113 h 239"/>
                <a:gd name="T76" fmla="*/ 98 w 173"/>
                <a:gd name="T77" fmla="*/ 12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3" h="239">
                  <a:moveTo>
                    <a:pt x="108" y="0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98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98" y="221"/>
                  </a:lnTo>
                  <a:lnTo>
                    <a:pt x="70" y="216"/>
                  </a:lnTo>
                  <a:lnTo>
                    <a:pt x="70" y="136"/>
                  </a:lnTo>
                  <a:lnTo>
                    <a:pt x="89" y="136"/>
                  </a:lnTo>
                  <a:lnTo>
                    <a:pt x="98" y="136"/>
                  </a:lnTo>
                  <a:lnTo>
                    <a:pt x="131" y="132"/>
                  </a:lnTo>
                  <a:lnTo>
                    <a:pt x="154" y="117"/>
                  </a:lnTo>
                  <a:lnTo>
                    <a:pt x="169" y="94"/>
                  </a:lnTo>
                  <a:lnTo>
                    <a:pt x="173" y="61"/>
                  </a:lnTo>
                  <a:lnTo>
                    <a:pt x="164" y="33"/>
                  </a:lnTo>
                  <a:lnTo>
                    <a:pt x="154" y="14"/>
                  </a:lnTo>
                  <a:lnTo>
                    <a:pt x="131" y="0"/>
                  </a:lnTo>
                  <a:lnTo>
                    <a:pt x="108" y="0"/>
                  </a:lnTo>
                  <a:close/>
                  <a:moveTo>
                    <a:pt x="98" y="122"/>
                  </a:moveTo>
                  <a:lnTo>
                    <a:pt x="98" y="122"/>
                  </a:lnTo>
                  <a:lnTo>
                    <a:pt x="84" y="122"/>
                  </a:lnTo>
                  <a:lnTo>
                    <a:pt x="70" y="122"/>
                  </a:lnTo>
                  <a:lnTo>
                    <a:pt x="70" y="14"/>
                  </a:lnTo>
                  <a:lnTo>
                    <a:pt x="84" y="14"/>
                  </a:lnTo>
                  <a:lnTo>
                    <a:pt x="89" y="14"/>
                  </a:lnTo>
                  <a:lnTo>
                    <a:pt x="98" y="19"/>
                  </a:lnTo>
                  <a:lnTo>
                    <a:pt x="108" y="24"/>
                  </a:lnTo>
                  <a:lnTo>
                    <a:pt x="117" y="33"/>
                  </a:lnTo>
                  <a:lnTo>
                    <a:pt x="122" y="47"/>
                  </a:lnTo>
                  <a:lnTo>
                    <a:pt x="126" y="71"/>
                  </a:lnTo>
                  <a:lnTo>
                    <a:pt x="122" y="103"/>
                  </a:lnTo>
                  <a:lnTo>
                    <a:pt x="112" y="113"/>
                  </a:lnTo>
                  <a:lnTo>
                    <a:pt x="98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" name="Freeform 60"/>
            <p:cNvSpPr>
              <a:spLocks noEditPoints="1"/>
            </p:cNvSpPr>
            <p:nvPr/>
          </p:nvSpPr>
          <p:spPr bwMode="auto">
            <a:xfrm>
              <a:off x="6301702" y="810057"/>
              <a:ext cx="121619" cy="126063"/>
            </a:xfrm>
            <a:custGeom>
              <a:avLst/>
              <a:gdLst>
                <a:gd name="T0" fmla="*/ 117 w 235"/>
                <a:gd name="T1" fmla="*/ 0 h 243"/>
                <a:gd name="T2" fmla="*/ 113 w 235"/>
                <a:gd name="T3" fmla="*/ 0 h 243"/>
                <a:gd name="T4" fmla="*/ 66 w 235"/>
                <a:gd name="T5" fmla="*/ 4 h 243"/>
                <a:gd name="T6" fmla="*/ 28 w 235"/>
                <a:gd name="T7" fmla="*/ 28 h 243"/>
                <a:gd name="T8" fmla="*/ 5 w 235"/>
                <a:gd name="T9" fmla="*/ 65 h 243"/>
                <a:gd name="T10" fmla="*/ 0 w 235"/>
                <a:gd name="T11" fmla="*/ 117 h 243"/>
                <a:gd name="T12" fmla="*/ 5 w 235"/>
                <a:gd name="T13" fmla="*/ 173 h 243"/>
                <a:gd name="T14" fmla="*/ 28 w 235"/>
                <a:gd name="T15" fmla="*/ 211 h 243"/>
                <a:gd name="T16" fmla="*/ 66 w 235"/>
                <a:gd name="T17" fmla="*/ 234 h 243"/>
                <a:gd name="T18" fmla="*/ 113 w 235"/>
                <a:gd name="T19" fmla="*/ 243 h 243"/>
                <a:gd name="T20" fmla="*/ 117 w 235"/>
                <a:gd name="T21" fmla="*/ 243 h 243"/>
                <a:gd name="T22" fmla="*/ 164 w 235"/>
                <a:gd name="T23" fmla="*/ 234 h 243"/>
                <a:gd name="T24" fmla="*/ 202 w 235"/>
                <a:gd name="T25" fmla="*/ 211 h 243"/>
                <a:gd name="T26" fmla="*/ 225 w 235"/>
                <a:gd name="T27" fmla="*/ 173 h 243"/>
                <a:gd name="T28" fmla="*/ 235 w 235"/>
                <a:gd name="T29" fmla="*/ 117 h 243"/>
                <a:gd name="T30" fmla="*/ 225 w 235"/>
                <a:gd name="T31" fmla="*/ 65 h 243"/>
                <a:gd name="T32" fmla="*/ 202 w 235"/>
                <a:gd name="T33" fmla="*/ 28 h 243"/>
                <a:gd name="T34" fmla="*/ 164 w 235"/>
                <a:gd name="T35" fmla="*/ 4 h 243"/>
                <a:gd name="T36" fmla="*/ 117 w 235"/>
                <a:gd name="T37" fmla="*/ 0 h 243"/>
                <a:gd name="T38" fmla="*/ 117 w 235"/>
                <a:gd name="T39" fmla="*/ 229 h 243"/>
                <a:gd name="T40" fmla="*/ 117 w 235"/>
                <a:gd name="T41" fmla="*/ 229 h 243"/>
                <a:gd name="T42" fmla="*/ 113 w 235"/>
                <a:gd name="T43" fmla="*/ 229 h 243"/>
                <a:gd name="T44" fmla="*/ 89 w 235"/>
                <a:gd name="T45" fmla="*/ 220 h 243"/>
                <a:gd name="T46" fmla="*/ 70 w 235"/>
                <a:gd name="T47" fmla="*/ 201 h 243"/>
                <a:gd name="T48" fmla="*/ 56 w 235"/>
                <a:gd name="T49" fmla="*/ 164 h 243"/>
                <a:gd name="T50" fmla="*/ 52 w 235"/>
                <a:gd name="T51" fmla="*/ 140 h 243"/>
                <a:gd name="T52" fmla="*/ 52 w 235"/>
                <a:gd name="T53" fmla="*/ 112 h 243"/>
                <a:gd name="T54" fmla="*/ 56 w 235"/>
                <a:gd name="T55" fmla="*/ 65 h 243"/>
                <a:gd name="T56" fmla="*/ 70 w 235"/>
                <a:gd name="T57" fmla="*/ 37 h 243"/>
                <a:gd name="T58" fmla="*/ 89 w 235"/>
                <a:gd name="T59" fmla="*/ 18 h 243"/>
                <a:gd name="T60" fmla="*/ 113 w 235"/>
                <a:gd name="T61" fmla="*/ 9 h 243"/>
                <a:gd name="T62" fmla="*/ 141 w 235"/>
                <a:gd name="T63" fmla="*/ 18 h 243"/>
                <a:gd name="T64" fmla="*/ 160 w 235"/>
                <a:gd name="T65" fmla="*/ 42 h 243"/>
                <a:gd name="T66" fmla="*/ 174 w 235"/>
                <a:gd name="T67" fmla="*/ 75 h 243"/>
                <a:gd name="T68" fmla="*/ 178 w 235"/>
                <a:gd name="T69" fmla="*/ 126 h 243"/>
                <a:gd name="T70" fmla="*/ 174 w 235"/>
                <a:gd name="T71" fmla="*/ 164 h 243"/>
                <a:gd name="T72" fmla="*/ 164 w 235"/>
                <a:gd name="T73" fmla="*/ 197 h 243"/>
                <a:gd name="T74" fmla="*/ 145 w 235"/>
                <a:gd name="T75" fmla="*/ 220 h 243"/>
                <a:gd name="T76" fmla="*/ 131 w 235"/>
                <a:gd name="T77" fmla="*/ 225 h 243"/>
                <a:gd name="T78" fmla="*/ 117 w 235"/>
                <a:gd name="T79" fmla="*/ 22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5" h="243">
                  <a:moveTo>
                    <a:pt x="117" y="0"/>
                  </a:moveTo>
                  <a:lnTo>
                    <a:pt x="113" y="0"/>
                  </a:lnTo>
                  <a:lnTo>
                    <a:pt x="66" y="4"/>
                  </a:lnTo>
                  <a:lnTo>
                    <a:pt x="28" y="28"/>
                  </a:lnTo>
                  <a:lnTo>
                    <a:pt x="5" y="65"/>
                  </a:lnTo>
                  <a:lnTo>
                    <a:pt x="0" y="117"/>
                  </a:lnTo>
                  <a:lnTo>
                    <a:pt x="5" y="173"/>
                  </a:lnTo>
                  <a:lnTo>
                    <a:pt x="28" y="211"/>
                  </a:lnTo>
                  <a:lnTo>
                    <a:pt x="66" y="234"/>
                  </a:lnTo>
                  <a:lnTo>
                    <a:pt x="113" y="243"/>
                  </a:lnTo>
                  <a:lnTo>
                    <a:pt x="117" y="243"/>
                  </a:lnTo>
                  <a:lnTo>
                    <a:pt x="164" y="234"/>
                  </a:lnTo>
                  <a:lnTo>
                    <a:pt x="202" y="211"/>
                  </a:lnTo>
                  <a:lnTo>
                    <a:pt x="225" y="173"/>
                  </a:lnTo>
                  <a:lnTo>
                    <a:pt x="235" y="117"/>
                  </a:lnTo>
                  <a:lnTo>
                    <a:pt x="225" y="65"/>
                  </a:lnTo>
                  <a:lnTo>
                    <a:pt x="202" y="28"/>
                  </a:lnTo>
                  <a:lnTo>
                    <a:pt x="164" y="4"/>
                  </a:lnTo>
                  <a:lnTo>
                    <a:pt x="117" y="0"/>
                  </a:lnTo>
                  <a:close/>
                  <a:moveTo>
                    <a:pt x="117" y="229"/>
                  </a:moveTo>
                  <a:lnTo>
                    <a:pt x="117" y="229"/>
                  </a:lnTo>
                  <a:lnTo>
                    <a:pt x="113" y="229"/>
                  </a:lnTo>
                  <a:lnTo>
                    <a:pt x="89" y="220"/>
                  </a:lnTo>
                  <a:lnTo>
                    <a:pt x="70" y="201"/>
                  </a:lnTo>
                  <a:lnTo>
                    <a:pt x="56" y="164"/>
                  </a:lnTo>
                  <a:lnTo>
                    <a:pt x="52" y="140"/>
                  </a:lnTo>
                  <a:lnTo>
                    <a:pt x="52" y="112"/>
                  </a:lnTo>
                  <a:lnTo>
                    <a:pt x="56" y="65"/>
                  </a:lnTo>
                  <a:lnTo>
                    <a:pt x="70" y="37"/>
                  </a:lnTo>
                  <a:lnTo>
                    <a:pt x="89" y="18"/>
                  </a:lnTo>
                  <a:lnTo>
                    <a:pt x="113" y="9"/>
                  </a:lnTo>
                  <a:lnTo>
                    <a:pt x="141" y="18"/>
                  </a:lnTo>
                  <a:lnTo>
                    <a:pt x="160" y="42"/>
                  </a:lnTo>
                  <a:lnTo>
                    <a:pt x="174" y="75"/>
                  </a:lnTo>
                  <a:lnTo>
                    <a:pt x="178" y="126"/>
                  </a:lnTo>
                  <a:lnTo>
                    <a:pt x="174" y="164"/>
                  </a:lnTo>
                  <a:lnTo>
                    <a:pt x="164" y="197"/>
                  </a:lnTo>
                  <a:lnTo>
                    <a:pt x="145" y="220"/>
                  </a:lnTo>
                  <a:lnTo>
                    <a:pt x="131" y="225"/>
                  </a:lnTo>
                  <a:lnTo>
                    <a:pt x="117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3" name="Freeform 61"/>
            <p:cNvSpPr>
              <a:spLocks/>
            </p:cNvSpPr>
            <p:nvPr/>
          </p:nvSpPr>
          <p:spPr bwMode="auto">
            <a:xfrm>
              <a:off x="6452601" y="810057"/>
              <a:ext cx="110358" cy="126063"/>
            </a:xfrm>
            <a:custGeom>
              <a:avLst/>
              <a:gdLst>
                <a:gd name="T0" fmla="*/ 136 w 215"/>
                <a:gd name="T1" fmla="*/ 225 h 243"/>
                <a:gd name="T2" fmla="*/ 117 w 215"/>
                <a:gd name="T3" fmla="*/ 225 h 243"/>
                <a:gd name="T4" fmla="*/ 103 w 215"/>
                <a:gd name="T5" fmla="*/ 215 h 243"/>
                <a:gd name="T6" fmla="*/ 75 w 215"/>
                <a:gd name="T7" fmla="*/ 192 h 243"/>
                <a:gd name="T8" fmla="*/ 56 w 215"/>
                <a:gd name="T9" fmla="*/ 154 h 243"/>
                <a:gd name="T10" fmla="*/ 51 w 215"/>
                <a:gd name="T11" fmla="*/ 117 h 243"/>
                <a:gd name="T12" fmla="*/ 56 w 215"/>
                <a:gd name="T13" fmla="*/ 75 h 243"/>
                <a:gd name="T14" fmla="*/ 70 w 215"/>
                <a:gd name="T15" fmla="*/ 42 h 243"/>
                <a:gd name="T16" fmla="*/ 94 w 215"/>
                <a:gd name="T17" fmla="*/ 23 h 243"/>
                <a:gd name="T18" fmla="*/ 126 w 215"/>
                <a:gd name="T19" fmla="*/ 14 h 243"/>
                <a:gd name="T20" fmla="*/ 150 w 215"/>
                <a:gd name="T21" fmla="*/ 18 h 243"/>
                <a:gd name="T22" fmla="*/ 173 w 215"/>
                <a:gd name="T23" fmla="*/ 32 h 243"/>
                <a:gd name="T24" fmla="*/ 187 w 215"/>
                <a:gd name="T25" fmla="*/ 51 h 243"/>
                <a:gd name="T26" fmla="*/ 192 w 215"/>
                <a:gd name="T27" fmla="*/ 75 h 243"/>
                <a:gd name="T28" fmla="*/ 206 w 215"/>
                <a:gd name="T29" fmla="*/ 75 h 243"/>
                <a:gd name="T30" fmla="*/ 206 w 215"/>
                <a:gd name="T31" fmla="*/ 9 h 243"/>
                <a:gd name="T32" fmla="*/ 192 w 215"/>
                <a:gd name="T33" fmla="*/ 9 h 243"/>
                <a:gd name="T34" fmla="*/ 155 w 215"/>
                <a:gd name="T35" fmla="*/ 0 h 243"/>
                <a:gd name="T36" fmla="*/ 122 w 215"/>
                <a:gd name="T37" fmla="*/ 0 h 243"/>
                <a:gd name="T38" fmla="*/ 75 w 215"/>
                <a:gd name="T39" fmla="*/ 4 h 243"/>
                <a:gd name="T40" fmla="*/ 33 w 215"/>
                <a:gd name="T41" fmla="*/ 28 h 243"/>
                <a:gd name="T42" fmla="*/ 9 w 215"/>
                <a:gd name="T43" fmla="*/ 61 h 243"/>
                <a:gd name="T44" fmla="*/ 0 w 215"/>
                <a:gd name="T45" fmla="*/ 84 h 243"/>
                <a:gd name="T46" fmla="*/ 0 w 215"/>
                <a:gd name="T47" fmla="*/ 112 h 243"/>
                <a:gd name="T48" fmla="*/ 0 w 215"/>
                <a:gd name="T49" fmla="*/ 140 h 243"/>
                <a:gd name="T50" fmla="*/ 4 w 215"/>
                <a:gd name="T51" fmla="*/ 168 h 243"/>
                <a:gd name="T52" fmla="*/ 33 w 215"/>
                <a:gd name="T53" fmla="*/ 206 h 243"/>
                <a:gd name="T54" fmla="*/ 70 w 215"/>
                <a:gd name="T55" fmla="*/ 234 h 243"/>
                <a:gd name="T56" fmla="*/ 122 w 215"/>
                <a:gd name="T57" fmla="*/ 243 h 243"/>
                <a:gd name="T58" fmla="*/ 155 w 215"/>
                <a:gd name="T59" fmla="*/ 239 h 243"/>
                <a:gd name="T60" fmla="*/ 178 w 215"/>
                <a:gd name="T61" fmla="*/ 234 h 243"/>
                <a:gd name="T62" fmla="*/ 197 w 215"/>
                <a:gd name="T63" fmla="*/ 225 h 243"/>
                <a:gd name="T64" fmla="*/ 215 w 215"/>
                <a:gd name="T65" fmla="*/ 220 h 243"/>
                <a:gd name="T66" fmla="*/ 215 w 215"/>
                <a:gd name="T67" fmla="*/ 182 h 243"/>
                <a:gd name="T68" fmla="*/ 206 w 215"/>
                <a:gd name="T69" fmla="*/ 182 h 243"/>
                <a:gd name="T70" fmla="*/ 197 w 215"/>
                <a:gd name="T71" fmla="*/ 201 h 243"/>
                <a:gd name="T72" fmla="*/ 178 w 215"/>
                <a:gd name="T73" fmla="*/ 215 h 243"/>
                <a:gd name="T74" fmla="*/ 159 w 215"/>
                <a:gd name="T75" fmla="*/ 225 h 243"/>
                <a:gd name="T76" fmla="*/ 136 w 215"/>
                <a:gd name="T77" fmla="*/ 22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5" h="243">
                  <a:moveTo>
                    <a:pt x="136" y="225"/>
                  </a:moveTo>
                  <a:lnTo>
                    <a:pt x="117" y="225"/>
                  </a:lnTo>
                  <a:lnTo>
                    <a:pt x="103" y="215"/>
                  </a:lnTo>
                  <a:lnTo>
                    <a:pt x="75" y="192"/>
                  </a:lnTo>
                  <a:lnTo>
                    <a:pt x="56" y="154"/>
                  </a:lnTo>
                  <a:lnTo>
                    <a:pt x="51" y="117"/>
                  </a:lnTo>
                  <a:lnTo>
                    <a:pt x="56" y="75"/>
                  </a:lnTo>
                  <a:lnTo>
                    <a:pt x="70" y="42"/>
                  </a:lnTo>
                  <a:lnTo>
                    <a:pt x="94" y="23"/>
                  </a:lnTo>
                  <a:lnTo>
                    <a:pt x="126" y="14"/>
                  </a:lnTo>
                  <a:lnTo>
                    <a:pt x="150" y="18"/>
                  </a:lnTo>
                  <a:lnTo>
                    <a:pt x="173" y="32"/>
                  </a:lnTo>
                  <a:lnTo>
                    <a:pt x="187" y="51"/>
                  </a:lnTo>
                  <a:lnTo>
                    <a:pt x="192" y="75"/>
                  </a:lnTo>
                  <a:lnTo>
                    <a:pt x="206" y="75"/>
                  </a:lnTo>
                  <a:lnTo>
                    <a:pt x="206" y="9"/>
                  </a:lnTo>
                  <a:lnTo>
                    <a:pt x="192" y="9"/>
                  </a:lnTo>
                  <a:lnTo>
                    <a:pt x="155" y="0"/>
                  </a:lnTo>
                  <a:lnTo>
                    <a:pt x="122" y="0"/>
                  </a:lnTo>
                  <a:lnTo>
                    <a:pt x="75" y="4"/>
                  </a:lnTo>
                  <a:lnTo>
                    <a:pt x="33" y="28"/>
                  </a:lnTo>
                  <a:lnTo>
                    <a:pt x="9" y="61"/>
                  </a:lnTo>
                  <a:lnTo>
                    <a:pt x="0" y="84"/>
                  </a:lnTo>
                  <a:lnTo>
                    <a:pt x="0" y="112"/>
                  </a:lnTo>
                  <a:lnTo>
                    <a:pt x="0" y="140"/>
                  </a:lnTo>
                  <a:lnTo>
                    <a:pt x="4" y="168"/>
                  </a:lnTo>
                  <a:lnTo>
                    <a:pt x="33" y="206"/>
                  </a:lnTo>
                  <a:lnTo>
                    <a:pt x="70" y="234"/>
                  </a:lnTo>
                  <a:lnTo>
                    <a:pt x="122" y="243"/>
                  </a:lnTo>
                  <a:lnTo>
                    <a:pt x="155" y="239"/>
                  </a:lnTo>
                  <a:lnTo>
                    <a:pt x="178" y="234"/>
                  </a:lnTo>
                  <a:lnTo>
                    <a:pt x="197" y="225"/>
                  </a:lnTo>
                  <a:lnTo>
                    <a:pt x="215" y="220"/>
                  </a:lnTo>
                  <a:lnTo>
                    <a:pt x="215" y="182"/>
                  </a:lnTo>
                  <a:lnTo>
                    <a:pt x="206" y="182"/>
                  </a:lnTo>
                  <a:lnTo>
                    <a:pt x="197" y="201"/>
                  </a:lnTo>
                  <a:lnTo>
                    <a:pt x="178" y="215"/>
                  </a:lnTo>
                  <a:lnTo>
                    <a:pt x="159" y="225"/>
                  </a:lnTo>
                  <a:lnTo>
                    <a:pt x="13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4" name="Freeform 62"/>
            <p:cNvSpPr>
              <a:spLocks noEditPoints="1"/>
            </p:cNvSpPr>
            <p:nvPr/>
          </p:nvSpPr>
          <p:spPr bwMode="auto">
            <a:xfrm>
              <a:off x="6587734" y="812309"/>
              <a:ext cx="96846" cy="123812"/>
            </a:xfrm>
            <a:custGeom>
              <a:avLst/>
              <a:gdLst>
                <a:gd name="T0" fmla="*/ 127 w 188"/>
                <a:gd name="T1" fmla="*/ 113 h 239"/>
                <a:gd name="T2" fmla="*/ 127 w 188"/>
                <a:gd name="T3" fmla="*/ 108 h 239"/>
                <a:gd name="T4" fmla="*/ 146 w 188"/>
                <a:gd name="T5" fmla="*/ 103 h 239"/>
                <a:gd name="T6" fmla="*/ 164 w 188"/>
                <a:gd name="T7" fmla="*/ 89 h 239"/>
                <a:gd name="T8" fmla="*/ 174 w 188"/>
                <a:gd name="T9" fmla="*/ 75 h 239"/>
                <a:gd name="T10" fmla="*/ 179 w 188"/>
                <a:gd name="T11" fmla="*/ 52 h 239"/>
                <a:gd name="T12" fmla="*/ 169 w 188"/>
                <a:gd name="T13" fmla="*/ 28 h 239"/>
                <a:gd name="T14" fmla="*/ 155 w 188"/>
                <a:gd name="T15" fmla="*/ 10 h 239"/>
                <a:gd name="T16" fmla="*/ 132 w 188"/>
                <a:gd name="T17" fmla="*/ 0 h 239"/>
                <a:gd name="T18" fmla="*/ 104 w 188"/>
                <a:gd name="T19" fmla="*/ 0 h 239"/>
                <a:gd name="T20" fmla="*/ 0 w 188"/>
                <a:gd name="T21" fmla="*/ 0 h 239"/>
                <a:gd name="T22" fmla="*/ 0 w 188"/>
                <a:gd name="T23" fmla="*/ 10 h 239"/>
                <a:gd name="T24" fmla="*/ 29 w 188"/>
                <a:gd name="T25" fmla="*/ 19 h 239"/>
                <a:gd name="T26" fmla="*/ 29 w 188"/>
                <a:gd name="T27" fmla="*/ 216 h 239"/>
                <a:gd name="T28" fmla="*/ 0 w 188"/>
                <a:gd name="T29" fmla="*/ 225 h 239"/>
                <a:gd name="T30" fmla="*/ 0 w 188"/>
                <a:gd name="T31" fmla="*/ 239 h 239"/>
                <a:gd name="T32" fmla="*/ 104 w 188"/>
                <a:gd name="T33" fmla="*/ 239 h 239"/>
                <a:gd name="T34" fmla="*/ 108 w 188"/>
                <a:gd name="T35" fmla="*/ 239 h 239"/>
                <a:gd name="T36" fmla="*/ 136 w 188"/>
                <a:gd name="T37" fmla="*/ 235 h 239"/>
                <a:gd name="T38" fmla="*/ 164 w 188"/>
                <a:gd name="T39" fmla="*/ 221 h 239"/>
                <a:gd name="T40" fmla="*/ 179 w 188"/>
                <a:gd name="T41" fmla="*/ 202 h 239"/>
                <a:gd name="T42" fmla="*/ 188 w 188"/>
                <a:gd name="T43" fmla="*/ 174 h 239"/>
                <a:gd name="T44" fmla="*/ 183 w 188"/>
                <a:gd name="T45" fmla="*/ 146 h 239"/>
                <a:gd name="T46" fmla="*/ 169 w 188"/>
                <a:gd name="T47" fmla="*/ 132 h 239"/>
                <a:gd name="T48" fmla="*/ 150 w 188"/>
                <a:gd name="T49" fmla="*/ 117 h 239"/>
                <a:gd name="T50" fmla="*/ 127 w 188"/>
                <a:gd name="T51" fmla="*/ 113 h 239"/>
                <a:gd name="T52" fmla="*/ 75 w 188"/>
                <a:gd name="T53" fmla="*/ 14 h 239"/>
                <a:gd name="T54" fmla="*/ 75 w 188"/>
                <a:gd name="T55" fmla="*/ 14 h 239"/>
                <a:gd name="T56" fmla="*/ 89 w 188"/>
                <a:gd name="T57" fmla="*/ 14 h 239"/>
                <a:gd name="T58" fmla="*/ 104 w 188"/>
                <a:gd name="T59" fmla="*/ 19 h 239"/>
                <a:gd name="T60" fmla="*/ 122 w 188"/>
                <a:gd name="T61" fmla="*/ 33 h 239"/>
                <a:gd name="T62" fmla="*/ 127 w 188"/>
                <a:gd name="T63" fmla="*/ 42 h 239"/>
                <a:gd name="T64" fmla="*/ 127 w 188"/>
                <a:gd name="T65" fmla="*/ 61 h 239"/>
                <a:gd name="T66" fmla="*/ 122 w 188"/>
                <a:gd name="T67" fmla="*/ 89 h 239"/>
                <a:gd name="T68" fmla="*/ 113 w 188"/>
                <a:gd name="T69" fmla="*/ 99 h 239"/>
                <a:gd name="T70" fmla="*/ 104 w 188"/>
                <a:gd name="T71" fmla="*/ 103 h 239"/>
                <a:gd name="T72" fmla="*/ 94 w 188"/>
                <a:gd name="T73" fmla="*/ 108 h 239"/>
                <a:gd name="T74" fmla="*/ 75 w 188"/>
                <a:gd name="T75" fmla="*/ 108 h 239"/>
                <a:gd name="T76" fmla="*/ 75 w 188"/>
                <a:gd name="T77" fmla="*/ 14 h 239"/>
                <a:gd name="T78" fmla="*/ 104 w 188"/>
                <a:gd name="T79" fmla="*/ 221 h 239"/>
                <a:gd name="T80" fmla="*/ 104 w 188"/>
                <a:gd name="T81" fmla="*/ 221 h 239"/>
                <a:gd name="T82" fmla="*/ 85 w 188"/>
                <a:gd name="T83" fmla="*/ 216 h 239"/>
                <a:gd name="T84" fmla="*/ 75 w 188"/>
                <a:gd name="T85" fmla="*/ 207 h 239"/>
                <a:gd name="T86" fmla="*/ 75 w 188"/>
                <a:gd name="T87" fmla="*/ 117 h 239"/>
                <a:gd name="T88" fmla="*/ 94 w 188"/>
                <a:gd name="T89" fmla="*/ 117 h 239"/>
                <a:gd name="T90" fmla="*/ 104 w 188"/>
                <a:gd name="T91" fmla="*/ 117 h 239"/>
                <a:gd name="T92" fmla="*/ 118 w 188"/>
                <a:gd name="T93" fmla="*/ 127 h 239"/>
                <a:gd name="T94" fmla="*/ 132 w 188"/>
                <a:gd name="T95" fmla="*/ 136 h 239"/>
                <a:gd name="T96" fmla="*/ 136 w 188"/>
                <a:gd name="T97" fmla="*/ 155 h 239"/>
                <a:gd name="T98" fmla="*/ 136 w 188"/>
                <a:gd name="T99" fmla="*/ 174 h 239"/>
                <a:gd name="T100" fmla="*/ 136 w 188"/>
                <a:gd name="T101" fmla="*/ 193 h 239"/>
                <a:gd name="T102" fmla="*/ 132 w 188"/>
                <a:gd name="T103" fmla="*/ 207 h 239"/>
                <a:gd name="T104" fmla="*/ 118 w 188"/>
                <a:gd name="T105" fmla="*/ 216 h 239"/>
                <a:gd name="T106" fmla="*/ 104 w 188"/>
                <a:gd name="T107" fmla="*/ 22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239">
                  <a:moveTo>
                    <a:pt x="127" y="113"/>
                  </a:moveTo>
                  <a:lnTo>
                    <a:pt x="127" y="108"/>
                  </a:lnTo>
                  <a:lnTo>
                    <a:pt x="146" y="103"/>
                  </a:lnTo>
                  <a:lnTo>
                    <a:pt x="164" y="89"/>
                  </a:lnTo>
                  <a:lnTo>
                    <a:pt x="174" y="75"/>
                  </a:lnTo>
                  <a:lnTo>
                    <a:pt x="179" y="52"/>
                  </a:lnTo>
                  <a:lnTo>
                    <a:pt x="169" y="28"/>
                  </a:lnTo>
                  <a:lnTo>
                    <a:pt x="155" y="10"/>
                  </a:lnTo>
                  <a:lnTo>
                    <a:pt x="132" y="0"/>
                  </a:lnTo>
                  <a:lnTo>
                    <a:pt x="10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9"/>
                  </a:lnTo>
                  <a:lnTo>
                    <a:pt x="29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04" y="239"/>
                  </a:lnTo>
                  <a:lnTo>
                    <a:pt x="108" y="239"/>
                  </a:lnTo>
                  <a:lnTo>
                    <a:pt x="136" y="235"/>
                  </a:lnTo>
                  <a:lnTo>
                    <a:pt x="164" y="221"/>
                  </a:lnTo>
                  <a:lnTo>
                    <a:pt x="179" y="202"/>
                  </a:lnTo>
                  <a:lnTo>
                    <a:pt x="188" y="174"/>
                  </a:lnTo>
                  <a:lnTo>
                    <a:pt x="183" y="146"/>
                  </a:lnTo>
                  <a:lnTo>
                    <a:pt x="169" y="132"/>
                  </a:lnTo>
                  <a:lnTo>
                    <a:pt x="150" y="117"/>
                  </a:lnTo>
                  <a:lnTo>
                    <a:pt x="127" y="113"/>
                  </a:lnTo>
                  <a:close/>
                  <a:moveTo>
                    <a:pt x="75" y="14"/>
                  </a:moveTo>
                  <a:lnTo>
                    <a:pt x="75" y="14"/>
                  </a:lnTo>
                  <a:lnTo>
                    <a:pt x="89" y="14"/>
                  </a:lnTo>
                  <a:lnTo>
                    <a:pt x="104" y="19"/>
                  </a:lnTo>
                  <a:lnTo>
                    <a:pt x="122" y="33"/>
                  </a:lnTo>
                  <a:lnTo>
                    <a:pt x="127" y="42"/>
                  </a:lnTo>
                  <a:lnTo>
                    <a:pt x="127" y="61"/>
                  </a:lnTo>
                  <a:lnTo>
                    <a:pt x="122" y="89"/>
                  </a:lnTo>
                  <a:lnTo>
                    <a:pt x="113" y="99"/>
                  </a:lnTo>
                  <a:lnTo>
                    <a:pt x="104" y="103"/>
                  </a:lnTo>
                  <a:lnTo>
                    <a:pt x="94" y="108"/>
                  </a:lnTo>
                  <a:lnTo>
                    <a:pt x="75" y="108"/>
                  </a:lnTo>
                  <a:lnTo>
                    <a:pt x="75" y="14"/>
                  </a:lnTo>
                  <a:close/>
                  <a:moveTo>
                    <a:pt x="104" y="221"/>
                  </a:moveTo>
                  <a:lnTo>
                    <a:pt x="104" y="221"/>
                  </a:lnTo>
                  <a:lnTo>
                    <a:pt x="85" y="216"/>
                  </a:lnTo>
                  <a:lnTo>
                    <a:pt x="75" y="207"/>
                  </a:lnTo>
                  <a:lnTo>
                    <a:pt x="75" y="117"/>
                  </a:lnTo>
                  <a:lnTo>
                    <a:pt x="94" y="117"/>
                  </a:lnTo>
                  <a:lnTo>
                    <a:pt x="104" y="117"/>
                  </a:lnTo>
                  <a:lnTo>
                    <a:pt x="118" y="127"/>
                  </a:lnTo>
                  <a:lnTo>
                    <a:pt x="132" y="136"/>
                  </a:lnTo>
                  <a:lnTo>
                    <a:pt x="136" y="155"/>
                  </a:lnTo>
                  <a:lnTo>
                    <a:pt x="136" y="174"/>
                  </a:lnTo>
                  <a:lnTo>
                    <a:pt x="136" y="193"/>
                  </a:lnTo>
                  <a:lnTo>
                    <a:pt x="132" y="207"/>
                  </a:lnTo>
                  <a:lnTo>
                    <a:pt x="118" y="216"/>
                  </a:lnTo>
                  <a:lnTo>
                    <a:pt x="104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5" name="Freeform 63"/>
            <p:cNvSpPr>
              <a:spLocks/>
            </p:cNvSpPr>
            <p:nvPr/>
          </p:nvSpPr>
          <p:spPr bwMode="auto">
            <a:xfrm>
              <a:off x="6711607" y="812309"/>
              <a:ext cx="90089" cy="123812"/>
            </a:xfrm>
            <a:custGeom>
              <a:avLst/>
              <a:gdLst>
                <a:gd name="T0" fmla="*/ 145 w 173"/>
                <a:gd name="T1" fmla="*/ 216 h 239"/>
                <a:gd name="T2" fmla="*/ 70 w 173"/>
                <a:gd name="T3" fmla="*/ 216 h 239"/>
                <a:gd name="T4" fmla="*/ 70 w 173"/>
                <a:gd name="T5" fmla="*/ 117 h 239"/>
                <a:gd name="T6" fmla="*/ 112 w 173"/>
                <a:gd name="T7" fmla="*/ 117 h 239"/>
                <a:gd name="T8" fmla="*/ 121 w 173"/>
                <a:gd name="T9" fmla="*/ 150 h 239"/>
                <a:gd name="T10" fmla="*/ 136 w 173"/>
                <a:gd name="T11" fmla="*/ 150 h 239"/>
                <a:gd name="T12" fmla="*/ 131 w 173"/>
                <a:gd name="T13" fmla="*/ 108 h 239"/>
                <a:gd name="T14" fmla="*/ 136 w 173"/>
                <a:gd name="T15" fmla="*/ 71 h 239"/>
                <a:gd name="T16" fmla="*/ 121 w 173"/>
                <a:gd name="T17" fmla="*/ 71 h 239"/>
                <a:gd name="T18" fmla="*/ 112 w 173"/>
                <a:gd name="T19" fmla="*/ 103 h 239"/>
                <a:gd name="T20" fmla="*/ 70 w 173"/>
                <a:gd name="T21" fmla="*/ 103 h 239"/>
                <a:gd name="T22" fmla="*/ 70 w 173"/>
                <a:gd name="T23" fmla="*/ 24 h 239"/>
                <a:gd name="T24" fmla="*/ 140 w 173"/>
                <a:gd name="T25" fmla="*/ 24 h 239"/>
                <a:gd name="T26" fmla="*/ 150 w 173"/>
                <a:gd name="T27" fmla="*/ 61 h 239"/>
                <a:gd name="T28" fmla="*/ 164 w 173"/>
                <a:gd name="T29" fmla="*/ 61 h 239"/>
                <a:gd name="T30" fmla="*/ 159 w 173"/>
                <a:gd name="T31" fmla="*/ 0 h 239"/>
                <a:gd name="T32" fmla="*/ 145 w 173"/>
                <a:gd name="T33" fmla="*/ 0 h 239"/>
                <a:gd name="T34" fmla="*/ 0 w 173"/>
                <a:gd name="T35" fmla="*/ 0 h 239"/>
                <a:gd name="T36" fmla="*/ 0 w 173"/>
                <a:gd name="T37" fmla="*/ 10 h 239"/>
                <a:gd name="T38" fmla="*/ 23 w 173"/>
                <a:gd name="T39" fmla="*/ 19 h 239"/>
                <a:gd name="T40" fmla="*/ 23 w 173"/>
                <a:gd name="T41" fmla="*/ 216 h 239"/>
                <a:gd name="T42" fmla="*/ 0 w 173"/>
                <a:gd name="T43" fmla="*/ 225 h 239"/>
                <a:gd name="T44" fmla="*/ 0 w 173"/>
                <a:gd name="T45" fmla="*/ 239 h 239"/>
                <a:gd name="T46" fmla="*/ 164 w 173"/>
                <a:gd name="T47" fmla="*/ 239 h 239"/>
                <a:gd name="T48" fmla="*/ 173 w 173"/>
                <a:gd name="T49" fmla="*/ 169 h 239"/>
                <a:gd name="T50" fmla="*/ 159 w 173"/>
                <a:gd name="T51" fmla="*/ 169 h 239"/>
                <a:gd name="T52" fmla="*/ 145 w 173"/>
                <a:gd name="T53" fmla="*/ 21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239">
                  <a:moveTo>
                    <a:pt x="145" y="216"/>
                  </a:moveTo>
                  <a:lnTo>
                    <a:pt x="70" y="216"/>
                  </a:lnTo>
                  <a:lnTo>
                    <a:pt x="70" y="117"/>
                  </a:lnTo>
                  <a:lnTo>
                    <a:pt x="112" y="117"/>
                  </a:lnTo>
                  <a:lnTo>
                    <a:pt x="121" y="150"/>
                  </a:lnTo>
                  <a:lnTo>
                    <a:pt x="136" y="150"/>
                  </a:lnTo>
                  <a:lnTo>
                    <a:pt x="131" y="108"/>
                  </a:lnTo>
                  <a:lnTo>
                    <a:pt x="136" y="71"/>
                  </a:lnTo>
                  <a:lnTo>
                    <a:pt x="121" y="71"/>
                  </a:lnTo>
                  <a:lnTo>
                    <a:pt x="112" y="103"/>
                  </a:lnTo>
                  <a:lnTo>
                    <a:pt x="70" y="103"/>
                  </a:lnTo>
                  <a:lnTo>
                    <a:pt x="70" y="24"/>
                  </a:lnTo>
                  <a:lnTo>
                    <a:pt x="140" y="24"/>
                  </a:lnTo>
                  <a:lnTo>
                    <a:pt x="150" y="61"/>
                  </a:lnTo>
                  <a:lnTo>
                    <a:pt x="164" y="61"/>
                  </a:lnTo>
                  <a:lnTo>
                    <a:pt x="159" y="0"/>
                  </a:lnTo>
                  <a:lnTo>
                    <a:pt x="1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" y="19"/>
                  </a:lnTo>
                  <a:lnTo>
                    <a:pt x="2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4" y="239"/>
                  </a:lnTo>
                  <a:lnTo>
                    <a:pt x="173" y="169"/>
                  </a:lnTo>
                  <a:lnTo>
                    <a:pt x="159" y="169"/>
                  </a:lnTo>
                  <a:lnTo>
                    <a:pt x="145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6" name="Freeform 64"/>
            <p:cNvSpPr>
              <a:spLocks/>
            </p:cNvSpPr>
            <p:nvPr/>
          </p:nvSpPr>
          <p:spPr bwMode="auto">
            <a:xfrm>
              <a:off x="6828722" y="812309"/>
              <a:ext cx="186933" cy="157579"/>
            </a:xfrm>
            <a:custGeom>
              <a:avLst/>
              <a:gdLst>
                <a:gd name="T0" fmla="*/ 328 w 365"/>
                <a:gd name="T1" fmla="*/ 19 h 305"/>
                <a:gd name="T2" fmla="*/ 361 w 365"/>
                <a:gd name="T3" fmla="*/ 10 h 305"/>
                <a:gd name="T4" fmla="*/ 361 w 365"/>
                <a:gd name="T5" fmla="*/ 0 h 305"/>
                <a:gd name="T6" fmla="*/ 248 w 365"/>
                <a:gd name="T7" fmla="*/ 0 h 305"/>
                <a:gd name="T8" fmla="*/ 248 w 365"/>
                <a:gd name="T9" fmla="*/ 10 h 305"/>
                <a:gd name="T10" fmla="*/ 276 w 365"/>
                <a:gd name="T11" fmla="*/ 19 h 305"/>
                <a:gd name="T12" fmla="*/ 276 w 365"/>
                <a:gd name="T13" fmla="*/ 216 h 305"/>
                <a:gd name="T14" fmla="*/ 201 w 365"/>
                <a:gd name="T15" fmla="*/ 216 h 305"/>
                <a:gd name="T16" fmla="*/ 201 w 365"/>
                <a:gd name="T17" fmla="*/ 19 h 305"/>
                <a:gd name="T18" fmla="*/ 234 w 365"/>
                <a:gd name="T19" fmla="*/ 10 h 305"/>
                <a:gd name="T20" fmla="*/ 234 w 365"/>
                <a:gd name="T21" fmla="*/ 0 h 305"/>
                <a:gd name="T22" fmla="*/ 121 w 365"/>
                <a:gd name="T23" fmla="*/ 0 h 305"/>
                <a:gd name="T24" fmla="*/ 121 w 365"/>
                <a:gd name="T25" fmla="*/ 10 h 305"/>
                <a:gd name="T26" fmla="*/ 154 w 365"/>
                <a:gd name="T27" fmla="*/ 19 h 305"/>
                <a:gd name="T28" fmla="*/ 154 w 365"/>
                <a:gd name="T29" fmla="*/ 216 h 305"/>
                <a:gd name="T30" fmla="*/ 75 w 365"/>
                <a:gd name="T31" fmla="*/ 216 h 305"/>
                <a:gd name="T32" fmla="*/ 75 w 365"/>
                <a:gd name="T33" fmla="*/ 19 h 305"/>
                <a:gd name="T34" fmla="*/ 107 w 365"/>
                <a:gd name="T35" fmla="*/ 10 h 305"/>
                <a:gd name="T36" fmla="*/ 107 w 365"/>
                <a:gd name="T37" fmla="*/ 0 h 305"/>
                <a:gd name="T38" fmla="*/ 0 w 365"/>
                <a:gd name="T39" fmla="*/ 0 h 305"/>
                <a:gd name="T40" fmla="*/ 0 w 365"/>
                <a:gd name="T41" fmla="*/ 10 h 305"/>
                <a:gd name="T42" fmla="*/ 28 w 365"/>
                <a:gd name="T43" fmla="*/ 19 h 305"/>
                <a:gd name="T44" fmla="*/ 28 w 365"/>
                <a:gd name="T45" fmla="*/ 216 h 305"/>
                <a:gd name="T46" fmla="*/ 0 w 365"/>
                <a:gd name="T47" fmla="*/ 221 h 305"/>
                <a:gd name="T48" fmla="*/ 0 w 365"/>
                <a:gd name="T49" fmla="*/ 235 h 305"/>
                <a:gd name="T50" fmla="*/ 337 w 365"/>
                <a:gd name="T51" fmla="*/ 235 h 305"/>
                <a:gd name="T52" fmla="*/ 337 w 365"/>
                <a:gd name="T53" fmla="*/ 305 h 305"/>
                <a:gd name="T54" fmla="*/ 347 w 365"/>
                <a:gd name="T55" fmla="*/ 305 h 305"/>
                <a:gd name="T56" fmla="*/ 365 w 365"/>
                <a:gd name="T57" fmla="*/ 216 h 305"/>
                <a:gd name="T58" fmla="*/ 328 w 365"/>
                <a:gd name="T59" fmla="*/ 216 h 305"/>
                <a:gd name="T60" fmla="*/ 328 w 365"/>
                <a:gd name="T61" fmla="*/ 1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5" h="305">
                  <a:moveTo>
                    <a:pt x="328" y="19"/>
                  </a:moveTo>
                  <a:lnTo>
                    <a:pt x="361" y="10"/>
                  </a:lnTo>
                  <a:lnTo>
                    <a:pt x="361" y="0"/>
                  </a:lnTo>
                  <a:lnTo>
                    <a:pt x="248" y="0"/>
                  </a:lnTo>
                  <a:lnTo>
                    <a:pt x="248" y="10"/>
                  </a:lnTo>
                  <a:lnTo>
                    <a:pt x="276" y="19"/>
                  </a:lnTo>
                  <a:lnTo>
                    <a:pt x="276" y="216"/>
                  </a:lnTo>
                  <a:lnTo>
                    <a:pt x="201" y="216"/>
                  </a:lnTo>
                  <a:lnTo>
                    <a:pt x="201" y="19"/>
                  </a:lnTo>
                  <a:lnTo>
                    <a:pt x="234" y="10"/>
                  </a:lnTo>
                  <a:lnTo>
                    <a:pt x="234" y="0"/>
                  </a:lnTo>
                  <a:lnTo>
                    <a:pt x="121" y="0"/>
                  </a:lnTo>
                  <a:lnTo>
                    <a:pt x="121" y="10"/>
                  </a:lnTo>
                  <a:lnTo>
                    <a:pt x="154" y="19"/>
                  </a:lnTo>
                  <a:lnTo>
                    <a:pt x="154" y="216"/>
                  </a:lnTo>
                  <a:lnTo>
                    <a:pt x="75" y="216"/>
                  </a:lnTo>
                  <a:lnTo>
                    <a:pt x="75" y="19"/>
                  </a:lnTo>
                  <a:lnTo>
                    <a:pt x="107" y="10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1"/>
                  </a:lnTo>
                  <a:lnTo>
                    <a:pt x="0" y="235"/>
                  </a:lnTo>
                  <a:lnTo>
                    <a:pt x="337" y="235"/>
                  </a:lnTo>
                  <a:lnTo>
                    <a:pt x="337" y="305"/>
                  </a:lnTo>
                  <a:lnTo>
                    <a:pt x="347" y="305"/>
                  </a:lnTo>
                  <a:lnTo>
                    <a:pt x="365" y="216"/>
                  </a:lnTo>
                  <a:lnTo>
                    <a:pt x="328" y="216"/>
                  </a:lnTo>
                  <a:lnTo>
                    <a:pt x="32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7" name="Freeform 65"/>
            <p:cNvSpPr>
              <a:spLocks/>
            </p:cNvSpPr>
            <p:nvPr/>
          </p:nvSpPr>
          <p:spPr bwMode="auto">
            <a:xfrm>
              <a:off x="7033673" y="812309"/>
              <a:ext cx="90089" cy="123812"/>
            </a:xfrm>
            <a:custGeom>
              <a:avLst/>
              <a:gdLst>
                <a:gd name="T0" fmla="*/ 178 w 178"/>
                <a:gd name="T1" fmla="*/ 169 h 239"/>
                <a:gd name="T2" fmla="*/ 164 w 178"/>
                <a:gd name="T3" fmla="*/ 169 h 239"/>
                <a:gd name="T4" fmla="*/ 145 w 178"/>
                <a:gd name="T5" fmla="*/ 216 h 239"/>
                <a:gd name="T6" fmla="*/ 75 w 178"/>
                <a:gd name="T7" fmla="*/ 216 h 239"/>
                <a:gd name="T8" fmla="*/ 75 w 178"/>
                <a:gd name="T9" fmla="*/ 117 h 239"/>
                <a:gd name="T10" fmla="*/ 117 w 178"/>
                <a:gd name="T11" fmla="*/ 117 h 239"/>
                <a:gd name="T12" fmla="*/ 127 w 178"/>
                <a:gd name="T13" fmla="*/ 150 h 239"/>
                <a:gd name="T14" fmla="*/ 136 w 178"/>
                <a:gd name="T15" fmla="*/ 150 h 239"/>
                <a:gd name="T16" fmla="*/ 136 w 178"/>
                <a:gd name="T17" fmla="*/ 132 h 239"/>
                <a:gd name="T18" fmla="*/ 136 w 178"/>
                <a:gd name="T19" fmla="*/ 108 h 239"/>
                <a:gd name="T20" fmla="*/ 136 w 178"/>
                <a:gd name="T21" fmla="*/ 89 h 239"/>
                <a:gd name="T22" fmla="*/ 136 w 178"/>
                <a:gd name="T23" fmla="*/ 71 h 239"/>
                <a:gd name="T24" fmla="*/ 127 w 178"/>
                <a:gd name="T25" fmla="*/ 71 h 239"/>
                <a:gd name="T26" fmla="*/ 117 w 178"/>
                <a:gd name="T27" fmla="*/ 103 h 239"/>
                <a:gd name="T28" fmla="*/ 75 w 178"/>
                <a:gd name="T29" fmla="*/ 103 h 239"/>
                <a:gd name="T30" fmla="*/ 75 w 178"/>
                <a:gd name="T31" fmla="*/ 24 h 239"/>
                <a:gd name="T32" fmla="*/ 145 w 178"/>
                <a:gd name="T33" fmla="*/ 24 h 239"/>
                <a:gd name="T34" fmla="*/ 155 w 178"/>
                <a:gd name="T35" fmla="*/ 61 h 239"/>
                <a:gd name="T36" fmla="*/ 164 w 178"/>
                <a:gd name="T37" fmla="*/ 61 h 239"/>
                <a:gd name="T38" fmla="*/ 164 w 178"/>
                <a:gd name="T39" fmla="*/ 0 h 239"/>
                <a:gd name="T40" fmla="*/ 0 w 178"/>
                <a:gd name="T41" fmla="*/ 0 h 239"/>
                <a:gd name="T42" fmla="*/ 0 w 178"/>
                <a:gd name="T43" fmla="*/ 10 h 239"/>
                <a:gd name="T44" fmla="*/ 28 w 178"/>
                <a:gd name="T45" fmla="*/ 19 h 239"/>
                <a:gd name="T46" fmla="*/ 28 w 178"/>
                <a:gd name="T47" fmla="*/ 216 h 239"/>
                <a:gd name="T48" fmla="*/ 0 w 178"/>
                <a:gd name="T49" fmla="*/ 225 h 239"/>
                <a:gd name="T50" fmla="*/ 0 w 178"/>
                <a:gd name="T51" fmla="*/ 239 h 239"/>
                <a:gd name="T52" fmla="*/ 169 w 178"/>
                <a:gd name="T53" fmla="*/ 239 h 239"/>
                <a:gd name="T54" fmla="*/ 178 w 178"/>
                <a:gd name="T55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8" h="239">
                  <a:moveTo>
                    <a:pt x="178" y="169"/>
                  </a:moveTo>
                  <a:lnTo>
                    <a:pt x="164" y="169"/>
                  </a:lnTo>
                  <a:lnTo>
                    <a:pt x="145" y="216"/>
                  </a:lnTo>
                  <a:lnTo>
                    <a:pt x="75" y="216"/>
                  </a:lnTo>
                  <a:lnTo>
                    <a:pt x="75" y="117"/>
                  </a:lnTo>
                  <a:lnTo>
                    <a:pt x="117" y="117"/>
                  </a:lnTo>
                  <a:lnTo>
                    <a:pt x="127" y="150"/>
                  </a:lnTo>
                  <a:lnTo>
                    <a:pt x="136" y="150"/>
                  </a:lnTo>
                  <a:lnTo>
                    <a:pt x="136" y="132"/>
                  </a:lnTo>
                  <a:lnTo>
                    <a:pt x="136" y="108"/>
                  </a:lnTo>
                  <a:lnTo>
                    <a:pt x="136" y="89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17" y="103"/>
                  </a:lnTo>
                  <a:lnTo>
                    <a:pt x="75" y="103"/>
                  </a:lnTo>
                  <a:lnTo>
                    <a:pt x="75" y="24"/>
                  </a:lnTo>
                  <a:lnTo>
                    <a:pt x="145" y="24"/>
                  </a:lnTo>
                  <a:lnTo>
                    <a:pt x="155" y="61"/>
                  </a:lnTo>
                  <a:lnTo>
                    <a:pt x="164" y="6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9" y="239"/>
                  </a:lnTo>
                  <a:lnTo>
                    <a:pt x="178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8" name="Freeform 66"/>
            <p:cNvSpPr>
              <a:spLocks/>
            </p:cNvSpPr>
            <p:nvPr/>
          </p:nvSpPr>
          <p:spPr bwMode="auto">
            <a:xfrm>
              <a:off x="7148536" y="812309"/>
              <a:ext cx="130630" cy="123812"/>
            </a:xfrm>
            <a:custGeom>
              <a:avLst/>
              <a:gdLst>
                <a:gd name="T0" fmla="*/ 141 w 253"/>
                <a:gd name="T1" fmla="*/ 10 h 239"/>
                <a:gd name="T2" fmla="*/ 174 w 253"/>
                <a:gd name="T3" fmla="*/ 19 h 239"/>
                <a:gd name="T4" fmla="*/ 174 w 253"/>
                <a:gd name="T5" fmla="*/ 103 h 239"/>
                <a:gd name="T6" fmla="*/ 75 w 253"/>
                <a:gd name="T7" fmla="*/ 103 h 239"/>
                <a:gd name="T8" fmla="*/ 75 w 253"/>
                <a:gd name="T9" fmla="*/ 19 h 239"/>
                <a:gd name="T10" fmla="*/ 113 w 253"/>
                <a:gd name="T11" fmla="*/ 10 h 239"/>
                <a:gd name="T12" fmla="*/ 113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3 w 253"/>
                <a:gd name="T27" fmla="*/ 239 h 239"/>
                <a:gd name="T28" fmla="*/ 113 w 253"/>
                <a:gd name="T29" fmla="*/ 225 h 239"/>
                <a:gd name="T30" fmla="*/ 75 w 253"/>
                <a:gd name="T31" fmla="*/ 216 h 239"/>
                <a:gd name="T32" fmla="*/ 75 w 253"/>
                <a:gd name="T33" fmla="*/ 122 h 239"/>
                <a:gd name="T34" fmla="*/ 174 w 253"/>
                <a:gd name="T35" fmla="*/ 122 h 239"/>
                <a:gd name="T36" fmla="*/ 174 w 253"/>
                <a:gd name="T37" fmla="*/ 216 h 239"/>
                <a:gd name="T38" fmla="*/ 141 w 253"/>
                <a:gd name="T39" fmla="*/ 225 h 239"/>
                <a:gd name="T40" fmla="*/ 141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1 w 253"/>
                <a:gd name="T47" fmla="*/ 216 h 239"/>
                <a:gd name="T48" fmla="*/ 221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1 w 253"/>
                <a:gd name="T55" fmla="*/ 0 h 239"/>
                <a:gd name="T56" fmla="*/ 141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1" y="10"/>
                  </a:moveTo>
                  <a:lnTo>
                    <a:pt x="174" y="19"/>
                  </a:lnTo>
                  <a:lnTo>
                    <a:pt x="174" y="103"/>
                  </a:lnTo>
                  <a:lnTo>
                    <a:pt x="75" y="103"/>
                  </a:lnTo>
                  <a:lnTo>
                    <a:pt x="75" y="19"/>
                  </a:lnTo>
                  <a:lnTo>
                    <a:pt x="113" y="10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3" y="239"/>
                  </a:lnTo>
                  <a:lnTo>
                    <a:pt x="113" y="225"/>
                  </a:lnTo>
                  <a:lnTo>
                    <a:pt x="75" y="216"/>
                  </a:lnTo>
                  <a:lnTo>
                    <a:pt x="75" y="122"/>
                  </a:lnTo>
                  <a:lnTo>
                    <a:pt x="174" y="122"/>
                  </a:lnTo>
                  <a:lnTo>
                    <a:pt x="174" y="216"/>
                  </a:lnTo>
                  <a:lnTo>
                    <a:pt x="141" y="225"/>
                  </a:lnTo>
                  <a:lnTo>
                    <a:pt x="141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1" y="216"/>
                  </a:lnTo>
                  <a:lnTo>
                    <a:pt x="221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1" y="0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9" name="Freeform 67"/>
            <p:cNvSpPr>
              <a:spLocks/>
            </p:cNvSpPr>
            <p:nvPr/>
          </p:nvSpPr>
          <p:spPr bwMode="auto">
            <a:xfrm>
              <a:off x="7301687" y="812309"/>
              <a:ext cx="130630" cy="123812"/>
            </a:xfrm>
            <a:custGeom>
              <a:avLst/>
              <a:gdLst>
                <a:gd name="T0" fmla="*/ 140 w 253"/>
                <a:gd name="T1" fmla="*/ 10 h 239"/>
                <a:gd name="T2" fmla="*/ 173 w 253"/>
                <a:gd name="T3" fmla="*/ 19 h 239"/>
                <a:gd name="T4" fmla="*/ 173 w 253"/>
                <a:gd name="T5" fmla="*/ 24 h 239"/>
                <a:gd name="T6" fmla="*/ 75 w 253"/>
                <a:gd name="T7" fmla="*/ 183 h 239"/>
                <a:gd name="T8" fmla="*/ 75 w 253"/>
                <a:gd name="T9" fmla="*/ 19 h 239"/>
                <a:gd name="T10" fmla="*/ 112 w 253"/>
                <a:gd name="T11" fmla="*/ 10 h 239"/>
                <a:gd name="T12" fmla="*/ 112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2 w 253"/>
                <a:gd name="T27" fmla="*/ 239 h 239"/>
                <a:gd name="T28" fmla="*/ 112 w 253"/>
                <a:gd name="T29" fmla="*/ 225 h 239"/>
                <a:gd name="T30" fmla="*/ 75 w 253"/>
                <a:gd name="T31" fmla="*/ 216 h 239"/>
                <a:gd name="T32" fmla="*/ 75 w 253"/>
                <a:gd name="T33" fmla="*/ 216 h 239"/>
                <a:gd name="T34" fmla="*/ 173 w 253"/>
                <a:gd name="T35" fmla="*/ 52 h 239"/>
                <a:gd name="T36" fmla="*/ 173 w 253"/>
                <a:gd name="T37" fmla="*/ 216 h 239"/>
                <a:gd name="T38" fmla="*/ 140 w 253"/>
                <a:gd name="T39" fmla="*/ 225 h 239"/>
                <a:gd name="T40" fmla="*/ 140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0 w 253"/>
                <a:gd name="T47" fmla="*/ 216 h 239"/>
                <a:gd name="T48" fmla="*/ 220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0 w 253"/>
                <a:gd name="T55" fmla="*/ 0 h 239"/>
                <a:gd name="T56" fmla="*/ 140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0" y="10"/>
                  </a:moveTo>
                  <a:lnTo>
                    <a:pt x="173" y="19"/>
                  </a:lnTo>
                  <a:lnTo>
                    <a:pt x="173" y="24"/>
                  </a:lnTo>
                  <a:lnTo>
                    <a:pt x="75" y="183"/>
                  </a:lnTo>
                  <a:lnTo>
                    <a:pt x="75" y="19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173" y="52"/>
                  </a:lnTo>
                  <a:lnTo>
                    <a:pt x="173" y="216"/>
                  </a:lnTo>
                  <a:lnTo>
                    <a:pt x="140" y="225"/>
                  </a:lnTo>
                  <a:lnTo>
                    <a:pt x="140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0" y="216"/>
                  </a:lnTo>
                  <a:lnTo>
                    <a:pt x="220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0" y="0"/>
                  </a:lnTo>
                  <a:lnTo>
                    <a:pt x="14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0" name="Freeform 68"/>
            <p:cNvSpPr>
              <a:spLocks/>
            </p:cNvSpPr>
            <p:nvPr/>
          </p:nvSpPr>
          <p:spPr bwMode="auto">
            <a:xfrm>
              <a:off x="7450333" y="812309"/>
              <a:ext cx="94593" cy="123812"/>
            </a:xfrm>
            <a:custGeom>
              <a:avLst/>
              <a:gdLst>
                <a:gd name="T0" fmla="*/ 169 w 183"/>
                <a:gd name="T1" fmla="*/ 169 h 239"/>
                <a:gd name="T2" fmla="*/ 150 w 183"/>
                <a:gd name="T3" fmla="*/ 216 h 239"/>
                <a:gd name="T4" fmla="*/ 80 w 183"/>
                <a:gd name="T5" fmla="*/ 216 h 239"/>
                <a:gd name="T6" fmla="*/ 80 w 183"/>
                <a:gd name="T7" fmla="*/ 117 h 239"/>
                <a:gd name="T8" fmla="*/ 122 w 183"/>
                <a:gd name="T9" fmla="*/ 117 h 239"/>
                <a:gd name="T10" fmla="*/ 132 w 183"/>
                <a:gd name="T11" fmla="*/ 150 h 239"/>
                <a:gd name="T12" fmla="*/ 141 w 183"/>
                <a:gd name="T13" fmla="*/ 150 h 239"/>
                <a:gd name="T14" fmla="*/ 141 w 183"/>
                <a:gd name="T15" fmla="*/ 108 h 239"/>
                <a:gd name="T16" fmla="*/ 141 w 183"/>
                <a:gd name="T17" fmla="*/ 71 h 239"/>
                <a:gd name="T18" fmla="*/ 132 w 183"/>
                <a:gd name="T19" fmla="*/ 71 h 239"/>
                <a:gd name="T20" fmla="*/ 122 w 183"/>
                <a:gd name="T21" fmla="*/ 103 h 239"/>
                <a:gd name="T22" fmla="*/ 80 w 183"/>
                <a:gd name="T23" fmla="*/ 103 h 239"/>
                <a:gd name="T24" fmla="*/ 80 w 183"/>
                <a:gd name="T25" fmla="*/ 24 h 239"/>
                <a:gd name="T26" fmla="*/ 146 w 183"/>
                <a:gd name="T27" fmla="*/ 24 h 239"/>
                <a:gd name="T28" fmla="*/ 160 w 183"/>
                <a:gd name="T29" fmla="*/ 61 h 239"/>
                <a:gd name="T30" fmla="*/ 169 w 183"/>
                <a:gd name="T31" fmla="*/ 61 h 239"/>
                <a:gd name="T32" fmla="*/ 169 w 183"/>
                <a:gd name="T33" fmla="*/ 0 h 239"/>
                <a:gd name="T34" fmla="*/ 0 w 183"/>
                <a:gd name="T35" fmla="*/ 0 h 239"/>
                <a:gd name="T36" fmla="*/ 0 w 183"/>
                <a:gd name="T37" fmla="*/ 10 h 239"/>
                <a:gd name="T38" fmla="*/ 33 w 183"/>
                <a:gd name="T39" fmla="*/ 19 h 239"/>
                <a:gd name="T40" fmla="*/ 33 w 183"/>
                <a:gd name="T41" fmla="*/ 216 h 239"/>
                <a:gd name="T42" fmla="*/ 0 w 183"/>
                <a:gd name="T43" fmla="*/ 225 h 239"/>
                <a:gd name="T44" fmla="*/ 0 w 183"/>
                <a:gd name="T45" fmla="*/ 239 h 239"/>
                <a:gd name="T46" fmla="*/ 174 w 183"/>
                <a:gd name="T47" fmla="*/ 239 h 239"/>
                <a:gd name="T48" fmla="*/ 183 w 183"/>
                <a:gd name="T49" fmla="*/ 169 h 239"/>
                <a:gd name="T50" fmla="*/ 169 w 183"/>
                <a:gd name="T51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239">
                  <a:moveTo>
                    <a:pt x="169" y="169"/>
                  </a:moveTo>
                  <a:lnTo>
                    <a:pt x="150" y="216"/>
                  </a:lnTo>
                  <a:lnTo>
                    <a:pt x="80" y="216"/>
                  </a:lnTo>
                  <a:lnTo>
                    <a:pt x="80" y="117"/>
                  </a:lnTo>
                  <a:lnTo>
                    <a:pt x="122" y="117"/>
                  </a:lnTo>
                  <a:lnTo>
                    <a:pt x="132" y="150"/>
                  </a:lnTo>
                  <a:lnTo>
                    <a:pt x="141" y="150"/>
                  </a:lnTo>
                  <a:lnTo>
                    <a:pt x="141" y="108"/>
                  </a:lnTo>
                  <a:lnTo>
                    <a:pt x="141" y="71"/>
                  </a:lnTo>
                  <a:lnTo>
                    <a:pt x="132" y="71"/>
                  </a:lnTo>
                  <a:lnTo>
                    <a:pt x="122" y="103"/>
                  </a:lnTo>
                  <a:lnTo>
                    <a:pt x="80" y="103"/>
                  </a:lnTo>
                  <a:lnTo>
                    <a:pt x="80" y="24"/>
                  </a:lnTo>
                  <a:lnTo>
                    <a:pt x="146" y="24"/>
                  </a:lnTo>
                  <a:lnTo>
                    <a:pt x="160" y="61"/>
                  </a:lnTo>
                  <a:lnTo>
                    <a:pt x="169" y="61"/>
                  </a:lnTo>
                  <a:lnTo>
                    <a:pt x="16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74" y="239"/>
                  </a:lnTo>
                  <a:lnTo>
                    <a:pt x="183" y="169"/>
                  </a:lnTo>
                  <a:lnTo>
                    <a:pt x="169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1" name="Freeform 69"/>
            <p:cNvSpPr>
              <a:spLocks noEditPoints="1"/>
            </p:cNvSpPr>
            <p:nvPr/>
          </p:nvSpPr>
          <p:spPr bwMode="auto">
            <a:xfrm>
              <a:off x="6671066" y="443121"/>
              <a:ext cx="238735" cy="308406"/>
            </a:xfrm>
            <a:custGeom>
              <a:avLst/>
              <a:gdLst>
                <a:gd name="T0" fmla="*/ 230 w 464"/>
                <a:gd name="T1" fmla="*/ 595 h 595"/>
                <a:gd name="T2" fmla="*/ 431 w 464"/>
                <a:gd name="T3" fmla="*/ 511 h 595"/>
                <a:gd name="T4" fmla="*/ 464 w 464"/>
                <a:gd name="T5" fmla="*/ 65 h 595"/>
                <a:gd name="T6" fmla="*/ 230 w 464"/>
                <a:gd name="T7" fmla="*/ 0 h 595"/>
                <a:gd name="T8" fmla="*/ 117 w 464"/>
                <a:gd name="T9" fmla="*/ 32 h 595"/>
                <a:gd name="T10" fmla="*/ 0 w 464"/>
                <a:gd name="T11" fmla="*/ 65 h 595"/>
                <a:gd name="T12" fmla="*/ 28 w 464"/>
                <a:gd name="T13" fmla="*/ 511 h 595"/>
                <a:gd name="T14" fmla="*/ 117 w 464"/>
                <a:gd name="T15" fmla="*/ 548 h 595"/>
                <a:gd name="T16" fmla="*/ 230 w 464"/>
                <a:gd name="T17" fmla="*/ 595 h 595"/>
                <a:gd name="T18" fmla="*/ 117 w 464"/>
                <a:gd name="T19" fmla="*/ 61 h 595"/>
                <a:gd name="T20" fmla="*/ 117 w 464"/>
                <a:gd name="T21" fmla="*/ 61 h 595"/>
                <a:gd name="T22" fmla="*/ 164 w 464"/>
                <a:gd name="T23" fmla="*/ 46 h 595"/>
                <a:gd name="T24" fmla="*/ 117 w 464"/>
                <a:gd name="T25" fmla="*/ 126 h 595"/>
                <a:gd name="T26" fmla="*/ 75 w 464"/>
                <a:gd name="T27" fmla="*/ 201 h 595"/>
                <a:gd name="T28" fmla="*/ 75 w 464"/>
                <a:gd name="T29" fmla="*/ 145 h 595"/>
                <a:gd name="T30" fmla="*/ 70 w 464"/>
                <a:gd name="T31" fmla="*/ 75 h 595"/>
                <a:gd name="T32" fmla="*/ 117 w 464"/>
                <a:gd name="T33" fmla="*/ 61 h 595"/>
                <a:gd name="T34" fmla="*/ 56 w 464"/>
                <a:gd name="T35" fmla="*/ 492 h 595"/>
                <a:gd name="T36" fmla="*/ 56 w 464"/>
                <a:gd name="T37" fmla="*/ 492 h 595"/>
                <a:gd name="T38" fmla="*/ 37 w 464"/>
                <a:gd name="T39" fmla="*/ 295 h 595"/>
                <a:gd name="T40" fmla="*/ 80 w 464"/>
                <a:gd name="T41" fmla="*/ 300 h 595"/>
                <a:gd name="T42" fmla="*/ 117 w 464"/>
                <a:gd name="T43" fmla="*/ 243 h 595"/>
                <a:gd name="T44" fmla="*/ 164 w 464"/>
                <a:gd name="T45" fmla="*/ 159 h 595"/>
                <a:gd name="T46" fmla="*/ 164 w 464"/>
                <a:gd name="T47" fmla="*/ 211 h 595"/>
                <a:gd name="T48" fmla="*/ 164 w 464"/>
                <a:gd name="T49" fmla="*/ 304 h 595"/>
                <a:gd name="T50" fmla="*/ 230 w 464"/>
                <a:gd name="T51" fmla="*/ 309 h 595"/>
                <a:gd name="T52" fmla="*/ 230 w 464"/>
                <a:gd name="T53" fmla="*/ 28 h 595"/>
                <a:gd name="T54" fmla="*/ 436 w 464"/>
                <a:gd name="T55" fmla="*/ 84 h 595"/>
                <a:gd name="T56" fmla="*/ 422 w 464"/>
                <a:gd name="T57" fmla="*/ 295 h 595"/>
                <a:gd name="T58" fmla="*/ 361 w 464"/>
                <a:gd name="T59" fmla="*/ 300 h 595"/>
                <a:gd name="T60" fmla="*/ 370 w 464"/>
                <a:gd name="T61" fmla="*/ 121 h 595"/>
                <a:gd name="T62" fmla="*/ 300 w 464"/>
                <a:gd name="T63" fmla="*/ 107 h 595"/>
                <a:gd name="T64" fmla="*/ 295 w 464"/>
                <a:gd name="T65" fmla="*/ 304 h 595"/>
                <a:gd name="T66" fmla="*/ 230 w 464"/>
                <a:gd name="T67" fmla="*/ 309 h 595"/>
                <a:gd name="T68" fmla="*/ 230 w 464"/>
                <a:gd name="T69" fmla="*/ 562 h 595"/>
                <a:gd name="T70" fmla="*/ 117 w 464"/>
                <a:gd name="T71" fmla="*/ 520 h 595"/>
                <a:gd name="T72" fmla="*/ 56 w 464"/>
                <a:gd name="T73" fmla="*/ 49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4" h="595">
                  <a:moveTo>
                    <a:pt x="230" y="595"/>
                  </a:moveTo>
                  <a:lnTo>
                    <a:pt x="431" y="511"/>
                  </a:lnTo>
                  <a:lnTo>
                    <a:pt x="464" y="65"/>
                  </a:lnTo>
                  <a:lnTo>
                    <a:pt x="230" y="0"/>
                  </a:lnTo>
                  <a:lnTo>
                    <a:pt x="117" y="32"/>
                  </a:lnTo>
                  <a:lnTo>
                    <a:pt x="0" y="65"/>
                  </a:lnTo>
                  <a:lnTo>
                    <a:pt x="28" y="511"/>
                  </a:lnTo>
                  <a:lnTo>
                    <a:pt x="117" y="548"/>
                  </a:lnTo>
                  <a:lnTo>
                    <a:pt x="230" y="595"/>
                  </a:lnTo>
                  <a:close/>
                  <a:moveTo>
                    <a:pt x="117" y="61"/>
                  </a:moveTo>
                  <a:lnTo>
                    <a:pt x="117" y="61"/>
                  </a:lnTo>
                  <a:lnTo>
                    <a:pt x="164" y="46"/>
                  </a:lnTo>
                  <a:lnTo>
                    <a:pt x="117" y="126"/>
                  </a:lnTo>
                  <a:lnTo>
                    <a:pt x="75" y="201"/>
                  </a:lnTo>
                  <a:lnTo>
                    <a:pt x="75" y="145"/>
                  </a:lnTo>
                  <a:lnTo>
                    <a:pt x="70" y="75"/>
                  </a:lnTo>
                  <a:lnTo>
                    <a:pt x="117" y="61"/>
                  </a:lnTo>
                  <a:close/>
                  <a:moveTo>
                    <a:pt x="56" y="492"/>
                  </a:moveTo>
                  <a:lnTo>
                    <a:pt x="56" y="492"/>
                  </a:lnTo>
                  <a:lnTo>
                    <a:pt x="37" y="295"/>
                  </a:lnTo>
                  <a:lnTo>
                    <a:pt x="80" y="300"/>
                  </a:lnTo>
                  <a:lnTo>
                    <a:pt x="117" y="243"/>
                  </a:lnTo>
                  <a:lnTo>
                    <a:pt x="164" y="159"/>
                  </a:lnTo>
                  <a:lnTo>
                    <a:pt x="164" y="211"/>
                  </a:lnTo>
                  <a:lnTo>
                    <a:pt x="164" y="304"/>
                  </a:lnTo>
                  <a:lnTo>
                    <a:pt x="230" y="309"/>
                  </a:lnTo>
                  <a:lnTo>
                    <a:pt x="230" y="28"/>
                  </a:lnTo>
                  <a:lnTo>
                    <a:pt x="436" y="84"/>
                  </a:lnTo>
                  <a:lnTo>
                    <a:pt x="422" y="295"/>
                  </a:lnTo>
                  <a:lnTo>
                    <a:pt x="361" y="300"/>
                  </a:lnTo>
                  <a:lnTo>
                    <a:pt x="370" y="121"/>
                  </a:lnTo>
                  <a:lnTo>
                    <a:pt x="300" y="107"/>
                  </a:lnTo>
                  <a:lnTo>
                    <a:pt x="295" y="304"/>
                  </a:lnTo>
                  <a:lnTo>
                    <a:pt x="230" y="309"/>
                  </a:lnTo>
                  <a:lnTo>
                    <a:pt x="230" y="562"/>
                  </a:lnTo>
                  <a:lnTo>
                    <a:pt x="117" y="520"/>
                  </a:lnTo>
                  <a:lnTo>
                    <a:pt x="56" y="4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93" name="Freeform 71"/>
          <p:cNvSpPr>
            <a:spLocks noEditPoints="1"/>
          </p:cNvSpPr>
          <p:nvPr/>
        </p:nvSpPr>
        <p:spPr bwMode="auto">
          <a:xfrm>
            <a:off x="6540438" y="532048"/>
            <a:ext cx="588580" cy="576291"/>
          </a:xfrm>
          <a:custGeom>
            <a:avLst/>
            <a:gdLst>
              <a:gd name="T0" fmla="*/ 394 w 859"/>
              <a:gd name="T1" fmla="*/ 227 h 836"/>
              <a:gd name="T2" fmla="*/ 465 w 859"/>
              <a:gd name="T3" fmla="*/ 299 h 836"/>
              <a:gd name="T4" fmla="*/ 465 w 859"/>
              <a:gd name="T5" fmla="*/ 836 h 836"/>
              <a:gd name="T6" fmla="*/ 535 w 859"/>
              <a:gd name="T7" fmla="*/ 371 h 836"/>
              <a:gd name="T8" fmla="*/ 465 w 859"/>
              <a:gd name="T9" fmla="*/ 836 h 836"/>
              <a:gd name="T10" fmla="*/ 394 w 859"/>
              <a:gd name="T11" fmla="*/ 836 h 836"/>
              <a:gd name="T12" fmla="*/ 324 w 859"/>
              <a:gd name="T13" fmla="*/ 371 h 836"/>
              <a:gd name="T14" fmla="*/ 215 w 859"/>
              <a:gd name="T15" fmla="*/ 172 h 836"/>
              <a:gd name="T16" fmla="*/ 286 w 859"/>
              <a:gd name="T17" fmla="*/ 836 h 836"/>
              <a:gd name="T18" fmla="*/ 430 w 859"/>
              <a:gd name="T19" fmla="*/ 92 h 836"/>
              <a:gd name="T20" fmla="*/ 573 w 859"/>
              <a:gd name="T21" fmla="*/ 836 h 836"/>
              <a:gd name="T22" fmla="*/ 645 w 859"/>
              <a:gd name="T23" fmla="*/ 172 h 836"/>
              <a:gd name="T24" fmla="*/ 215 w 859"/>
              <a:gd name="T25" fmla="*/ 172 h 836"/>
              <a:gd name="T26" fmla="*/ 752 w 859"/>
              <a:gd name="T27" fmla="*/ 800 h 836"/>
              <a:gd name="T28" fmla="*/ 680 w 859"/>
              <a:gd name="T29" fmla="*/ 729 h 836"/>
              <a:gd name="T30" fmla="*/ 680 w 859"/>
              <a:gd name="T31" fmla="*/ 657 h 836"/>
              <a:gd name="T32" fmla="*/ 752 w 859"/>
              <a:gd name="T33" fmla="*/ 585 h 836"/>
              <a:gd name="T34" fmla="*/ 680 w 859"/>
              <a:gd name="T35" fmla="*/ 657 h 836"/>
              <a:gd name="T36" fmla="*/ 752 w 859"/>
              <a:gd name="T37" fmla="*/ 514 h 836"/>
              <a:gd name="T38" fmla="*/ 680 w 859"/>
              <a:gd name="T39" fmla="*/ 442 h 836"/>
              <a:gd name="T40" fmla="*/ 107 w 859"/>
              <a:gd name="T41" fmla="*/ 800 h 836"/>
              <a:gd name="T42" fmla="*/ 179 w 859"/>
              <a:gd name="T43" fmla="*/ 729 h 836"/>
              <a:gd name="T44" fmla="*/ 107 w 859"/>
              <a:gd name="T45" fmla="*/ 800 h 836"/>
              <a:gd name="T46" fmla="*/ 179 w 859"/>
              <a:gd name="T47" fmla="*/ 657 h 836"/>
              <a:gd name="T48" fmla="*/ 107 w 859"/>
              <a:gd name="T49" fmla="*/ 585 h 836"/>
              <a:gd name="T50" fmla="*/ 107 w 859"/>
              <a:gd name="T51" fmla="*/ 514 h 836"/>
              <a:gd name="T52" fmla="*/ 179 w 859"/>
              <a:gd name="T53" fmla="*/ 442 h 836"/>
              <a:gd name="T54" fmla="*/ 107 w 859"/>
              <a:gd name="T55" fmla="*/ 514 h 836"/>
              <a:gd name="T56" fmla="*/ 680 w 859"/>
              <a:gd name="T57" fmla="*/ 371 h 836"/>
              <a:gd name="T58" fmla="*/ 788 w 859"/>
              <a:gd name="T59" fmla="*/ 836 h 836"/>
              <a:gd name="T60" fmla="*/ 859 w 859"/>
              <a:gd name="T61" fmla="*/ 299 h 836"/>
              <a:gd name="T62" fmla="*/ 0 w 859"/>
              <a:gd name="T63" fmla="*/ 836 h 836"/>
              <a:gd name="T64" fmla="*/ 72 w 859"/>
              <a:gd name="T65" fmla="*/ 371 h 836"/>
              <a:gd name="T66" fmla="*/ 179 w 859"/>
              <a:gd name="T67" fmla="*/ 299 h 836"/>
              <a:gd name="T68" fmla="*/ 0 w 859"/>
              <a:gd name="T6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9" h="836">
                <a:moveTo>
                  <a:pt x="465" y="227"/>
                </a:moveTo>
                <a:lnTo>
                  <a:pt x="394" y="227"/>
                </a:lnTo>
                <a:lnTo>
                  <a:pt x="394" y="299"/>
                </a:lnTo>
                <a:lnTo>
                  <a:pt x="465" y="299"/>
                </a:lnTo>
                <a:lnTo>
                  <a:pt x="465" y="227"/>
                </a:lnTo>
                <a:close/>
                <a:moveTo>
                  <a:pt x="465" y="836"/>
                </a:moveTo>
                <a:lnTo>
                  <a:pt x="535" y="836"/>
                </a:lnTo>
                <a:lnTo>
                  <a:pt x="535" y="371"/>
                </a:lnTo>
                <a:lnTo>
                  <a:pt x="465" y="371"/>
                </a:lnTo>
                <a:lnTo>
                  <a:pt x="465" y="836"/>
                </a:lnTo>
                <a:close/>
                <a:moveTo>
                  <a:pt x="324" y="836"/>
                </a:moveTo>
                <a:lnTo>
                  <a:pt x="394" y="836"/>
                </a:lnTo>
                <a:lnTo>
                  <a:pt x="394" y="371"/>
                </a:lnTo>
                <a:lnTo>
                  <a:pt x="324" y="371"/>
                </a:lnTo>
                <a:lnTo>
                  <a:pt x="324" y="836"/>
                </a:lnTo>
                <a:close/>
                <a:moveTo>
                  <a:pt x="215" y="172"/>
                </a:moveTo>
                <a:lnTo>
                  <a:pt x="215" y="836"/>
                </a:lnTo>
                <a:lnTo>
                  <a:pt x="286" y="836"/>
                </a:lnTo>
                <a:lnTo>
                  <a:pt x="286" y="207"/>
                </a:lnTo>
                <a:lnTo>
                  <a:pt x="430" y="92"/>
                </a:lnTo>
                <a:lnTo>
                  <a:pt x="573" y="207"/>
                </a:lnTo>
                <a:lnTo>
                  <a:pt x="573" y="836"/>
                </a:lnTo>
                <a:lnTo>
                  <a:pt x="645" y="836"/>
                </a:lnTo>
                <a:lnTo>
                  <a:pt x="645" y="172"/>
                </a:lnTo>
                <a:lnTo>
                  <a:pt x="430" y="0"/>
                </a:lnTo>
                <a:lnTo>
                  <a:pt x="215" y="172"/>
                </a:lnTo>
                <a:close/>
                <a:moveTo>
                  <a:pt x="680" y="800"/>
                </a:moveTo>
                <a:lnTo>
                  <a:pt x="752" y="800"/>
                </a:lnTo>
                <a:lnTo>
                  <a:pt x="752" y="729"/>
                </a:lnTo>
                <a:lnTo>
                  <a:pt x="680" y="729"/>
                </a:lnTo>
                <a:lnTo>
                  <a:pt x="680" y="800"/>
                </a:lnTo>
                <a:close/>
                <a:moveTo>
                  <a:pt x="680" y="657"/>
                </a:moveTo>
                <a:lnTo>
                  <a:pt x="752" y="657"/>
                </a:lnTo>
                <a:lnTo>
                  <a:pt x="752" y="585"/>
                </a:lnTo>
                <a:lnTo>
                  <a:pt x="680" y="585"/>
                </a:lnTo>
                <a:lnTo>
                  <a:pt x="680" y="657"/>
                </a:lnTo>
                <a:close/>
                <a:moveTo>
                  <a:pt x="680" y="514"/>
                </a:moveTo>
                <a:lnTo>
                  <a:pt x="752" y="514"/>
                </a:lnTo>
                <a:lnTo>
                  <a:pt x="752" y="442"/>
                </a:lnTo>
                <a:lnTo>
                  <a:pt x="680" y="442"/>
                </a:lnTo>
                <a:lnTo>
                  <a:pt x="680" y="514"/>
                </a:lnTo>
                <a:close/>
                <a:moveTo>
                  <a:pt x="107" y="800"/>
                </a:moveTo>
                <a:lnTo>
                  <a:pt x="179" y="800"/>
                </a:lnTo>
                <a:lnTo>
                  <a:pt x="179" y="729"/>
                </a:lnTo>
                <a:lnTo>
                  <a:pt x="107" y="729"/>
                </a:lnTo>
                <a:lnTo>
                  <a:pt x="107" y="800"/>
                </a:lnTo>
                <a:close/>
                <a:moveTo>
                  <a:pt x="107" y="657"/>
                </a:moveTo>
                <a:lnTo>
                  <a:pt x="179" y="657"/>
                </a:lnTo>
                <a:lnTo>
                  <a:pt x="179" y="585"/>
                </a:lnTo>
                <a:lnTo>
                  <a:pt x="107" y="585"/>
                </a:lnTo>
                <a:lnTo>
                  <a:pt x="107" y="657"/>
                </a:lnTo>
                <a:close/>
                <a:moveTo>
                  <a:pt x="107" y="514"/>
                </a:moveTo>
                <a:lnTo>
                  <a:pt x="179" y="514"/>
                </a:lnTo>
                <a:lnTo>
                  <a:pt x="179" y="442"/>
                </a:lnTo>
                <a:lnTo>
                  <a:pt x="107" y="442"/>
                </a:lnTo>
                <a:lnTo>
                  <a:pt x="107" y="514"/>
                </a:lnTo>
                <a:close/>
                <a:moveTo>
                  <a:pt x="680" y="299"/>
                </a:moveTo>
                <a:lnTo>
                  <a:pt x="680" y="371"/>
                </a:lnTo>
                <a:lnTo>
                  <a:pt x="788" y="371"/>
                </a:lnTo>
                <a:lnTo>
                  <a:pt x="788" y="836"/>
                </a:lnTo>
                <a:lnTo>
                  <a:pt x="859" y="836"/>
                </a:lnTo>
                <a:lnTo>
                  <a:pt x="859" y="299"/>
                </a:lnTo>
                <a:lnTo>
                  <a:pt x="680" y="299"/>
                </a:lnTo>
                <a:close/>
                <a:moveTo>
                  <a:pt x="0" y="836"/>
                </a:moveTo>
                <a:lnTo>
                  <a:pt x="72" y="836"/>
                </a:lnTo>
                <a:lnTo>
                  <a:pt x="72" y="371"/>
                </a:lnTo>
                <a:lnTo>
                  <a:pt x="179" y="371"/>
                </a:lnTo>
                <a:lnTo>
                  <a:pt x="179" y="299"/>
                </a:lnTo>
                <a:lnTo>
                  <a:pt x="0" y="299"/>
                </a:lnTo>
                <a:lnTo>
                  <a:pt x="0" y="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=""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796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=""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184" y="4294414"/>
            <a:ext cx="9603450" cy="387798"/>
          </a:xfrm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ru-RU" sz="280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создать ситуацию успеха на уроке?</a:t>
            </a:r>
            <a:endParaRPr lang="ru-RU" sz="28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 для 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г.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9254339" y="1860330"/>
            <a:ext cx="1023938" cy="336550"/>
            <a:chOff x="8812213" y="4892675"/>
            <a:chExt cx="1023938" cy="336550"/>
          </a:xfrm>
        </p:grpSpPr>
        <p:sp>
          <p:nvSpPr>
            <p:cNvPr id="15" name="Freeform 13"/>
            <p:cNvSpPr>
              <a:spLocks noEditPoints="1"/>
            </p:cNvSpPr>
            <p:nvPr/>
          </p:nvSpPr>
          <p:spPr bwMode="auto">
            <a:xfrm>
              <a:off x="8812213" y="4892675"/>
              <a:ext cx="215900" cy="331788"/>
            </a:xfrm>
            <a:custGeom>
              <a:avLst/>
              <a:gdLst>
                <a:gd name="T0" fmla="*/ 137 w 592"/>
                <a:gd name="T1" fmla="*/ 34 h 904"/>
                <a:gd name="T2" fmla="*/ 126 w 592"/>
                <a:gd name="T3" fmla="*/ 55 h 904"/>
                <a:gd name="T4" fmla="*/ 133 w 592"/>
                <a:gd name="T5" fmla="*/ 81 h 904"/>
                <a:gd name="T6" fmla="*/ 146 w 592"/>
                <a:gd name="T7" fmla="*/ 112 h 904"/>
                <a:gd name="T8" fmla="*/ 138 w 592"/>
                <a:gd name="T9" fmla="*/ 135 h 904"/>
                <a:gd name="T10" fmla="*/ 57 w 592"/>
                <a:gd name="T11" fmla="*/ 176 h 904"/>
                <a:gd name="T12" fmla="*/ 42 w 592"/>
                <a:gd name="T13" fmla="*/ 191 h 904"/>
                <a:gd name="T14" fmla="*/ 23 w 592"/>
                <a:gd name="T15" fmla="*/ 240 h 904"/>
                <a:gd name="T16" fmla="*/ 6 w 592"/>
                <a:gd name="T17" fmla="*/ 292 h 904"/>
                <a:gd name="T18" fmla="*/ 7 w 592"/>
                <a:gd name="T19" fmla="*/ 326 h 904"/>
                <a:gd name="T20" fmla="*/ 21 w 592"/>
                <a:gd name="T21" fmla="*/ 371 h 904"/>
                <a:gd name="T22" fmla="*/ 14 w 592"/>
                <a:gd name="T23" fmla="*/ 421 h 904"/>
                <a:gd name="T24" fmla="*/ 175 w 592"/>
                <a:gd name="T25" fmla="*/ 620 h 904"/>
                <a:gd name="T26" fmla="*/ 208 w 592"/>
                <a:gd name="T27" fmla="*/ 661 h 904"/>
                <a:gd name="T28" fmla="*/ 70 w 592"/>
                <a:gd name="T29" fmla="*/ 666 h 904"/>
                <a:gd name="T30" fmla="*/ 86 w 592"/>
                <a:gd name="T31" fmla="*/ 709 h 904"/>
                <a:gd name="T32" fmla="*/ 14 w 592"/>
                <a:gd name="T33" fmla="*/ 768 h 904"/>
                <a:gd name="T34" fmla="*/ 205 w 592"/>
                <a:gd name="T35" fmla="*/ 745 h 904"/>
                <a:gd name="T36" fmla="*/ 275 w 592"/>
                <a:gd name="T37" fmla="*/ 787 h 904"/>
                <a:gd name="T38" fmla="*/ 275 w 592"/>
                <a:gd name="T39" fmla="*/ 756 h 904"/>
                <a:gd name="T40" fmla="*/ 288 w 592"/>
                <a:gd name="T41" fmla="*/ 764 h 904"/>
                <a:gd name="T42" fmla="*/ 295 w 592"/>
                <a:gd name="T43" fmla="*/ 803 h 904"/>
                <a:gd name="T44" fmla="*/ 287 w 592"/>
                <a:gd name="T45" fmla="*/ 846 h 904"/>
                <a:gd name="T46" fmla="*/ 316 w 592"/>
                <a:gd name="T47" fmla="*/ 867 h 904"/>
                <a:gd name="T48" fmla="*/ 334 w 592"/>
                <a:gd name="T49" fmla="*/ 892 h 904"/>
                <a:gd name="T50" fmla="*/ 389 w 592"/>
                <a:gd name="T51" fmla="*/ 898 h 904"/>
                <a:gd name="T52" fmla="*/ 375 w 592"/>
                <a:gd name="T53" fmla="*/ 852 h 904"/>
                <a:gd name="T54" fmla="*/ 340 w 592"/>
                <a:gd name="T55" fmla="*/ 764 h 904"/>
                <a:gd name="T56" fmla="*/ 352 w 592"/>
                <a:gd name="T57" fmla="*/ 756 h 904"/>
                <a:gd name="T58" fmla="*/ 436 w 592"/>
                <a:gd name="T59" fmla="*/ 745 h 904"/>
                <a:gd name="T60" fmla="*/ 352 w 592"/>
                <a:gd name="T61" fmla="*/ 702 h 904"/>
                <a:gd name="T62" fmla="*/ 400 w 592"/>
                <a:gd name="T63" fmla="*/ 655 h 904"/>
                <a:gd name="T64" fmla="*/ 425 w 592"/>
                <a:gd name="T65" fmla="*/ 657 h 904"/>
                <a:gd name="T66" fmla="*/ 448 w 592"/>
                <a:gd name="T67" fmla="*/ 734 h 904"/>
                <a:gd name="T68" fmla="*/ 459 w 592"/>
                <a:gd name="T69" fmla="*/ 759 h 904"/>
                <a:gd name="T70" fmla="*/ 494 w 592"/>
                <a:gd name="T71" fmla="*/ 759 h 904"/>
                <a:gd name="T72" fmla="*/ 581 w 592"/>
                <a:gd name="T73" fmla="*/ 741 h 904"/>
                <a:gd name="T74" fmla="*/ 591 w 592"/>
                <a:gd name="T75" fmla="*/ 730 h 904"/>
                <a:gd name="T76" fmla="*/ 548 w 592"/>
                <a:gd name="T77" fmla="*/ 707 h 904"/>
                <a:gd name="T78" fmla="*/ 452 w 592"/>
                <a:gd name="T79" fmla="*/ 623 h 904"/>
                <a:gd name="T80" fmla="*/ 466 w 592"/>
                <a:gd name="T81" fmla="*/ 585 h 904"/>
                <a:gd name="T82" fmla="*/ 387 w 592"/>
                <a:gd name="T83" fmla="*/ 415 h 904"/>
                <a:gd name="T84" fmla="*/ 370 w 592"/>
                <a:gd name="T85" fmla="*/ 380 h 904"/>
                <a:gd name="T86" fmla="*/ 377 w 592"/>
                <a:gd name="T87" fmla="*/ 358 h 904"/>
                <a:gd name="T88" fmla="*/ 356 w 592"/>
                <a:gd name="T89" fmla="*/ 310 h 904"/>
                <a:gd name="T90" fmla="*/ 325 w 592"/>
                <a:gd name="T91" fmla="*/ 254 h 904"/>
                <a:gd name="T92" fmla="*/ 291 w 592"/>
                <a:gd name="T93" fmla="*/ 186 h 904"/>
                <a:gd name="T94" fmla="*/ 277 w 592"/>
                <a:gd name="T95" fmla="*/ 176 h 904"/>
                <a:gd name="T96" fmla="*/ 211 w 592"/>
                <a:gd name="T97" fmla="*/ 153 h 904"/>
                <a:gd name="T98" fmla="*/ 218 w 592"/>
                <a:gd name="T99" fmla="*/ 140 h 904"/>
                <a:gd name="T100" fmla="*/ 232 w 592"/>
                <a:gd name="T101" fmla="*/ 109 h 904"/>
                <a:gd name="T102" fmla="*/ 239 w 592"/>
                <a:gd name="T103" fmla="*/ 95 h 904"/>
                <a:gd name="T104" fmla="*/ 235 w 592"/>
                <a:gd name="T105" fmla="*/ 74 h 904"/>
                <a:gd name="T106" fmla="*/ 244 w 592"/>
                <a:gd name="T107" fmla="*/ 46 h 904"/>
                <a:gd name="T108" fmla="*/ 234 w 592"/>
                <a:gd name="T109" fmla="*/ 18 h 904"/>
                <a:gd name="T110" fmla="*/ 218 w 592"/>
                <a:gd name="T111" fmla="*/ 11 h 904"/>
                <a:gd name="T112" fmla="*/ 202 w 592"/>
                <a:gd name="T113" fmla="*/ 0 h 904"/>
                <a:gd name="T114" fmla="*/ 163 w 592"/>
                <a:gd name="T115" fmla="*/ 11 h 904"/>
                <a:gd name="T116" fmla="*/ 258 w 592"/>
                <a:gd name="T117" fmla="*/ 620 h 904"/>
                <a:gd name="T118" fmla="*/ 237 w 592"/>
                <a:gd name="T119" fmla="*/ 678 h 904"/>
                <a:gd name="T120" fmla="*/ 227 w 592"/>
                <a:gd name="T121" fmla="*/ 645 h 904"/>
                <a:gd name="T122" fmla="*/ 231 w 592"/>
                <a:gd name="T123" fmla="*/ 9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2" h="904">
                  <a:moveTo>
                    <a:pt x="163" y="11"/>
                  </a:moveTo>
                  <a:cubicBezTo>
                    <a:pt x="161" y="13"/>
                    <a:pt x="157" y="13"/>
                    <a:pt x="155" y="15"/>
                  </a:cubicBezTo>
                  <a:cubicBezTo>
                    <a:pt x="149" y="21"/>
                    <a:pt x="142" y="27"/>
                    <a:pt x="137" y="34"/>
                  </a:cubicBezTo>
                  <a:cubicBezTo>
                    <a:pt x="137" y="34"/>
                    <a:pt x="132" y="39"/>
                    <a:pt x="133" y="39"/>
                  </a:cubicBezTo>
                  <a:cubicBezTo>
                    <a:pt x="128" y="39"/>
                    <a:pt x="129" y="47"/>
                    <a:pt x="128" y="50"/>
                  </a:cubicBezTo>
                  <a:cubicBezTo>
                    <a:pt x="127" y="52"/>
                    <a:pt x="126" y="53"/>
                    <a:pt x="126" y="55"/>
                  </a:cubicBezTo>
                  <a:cubicBezTo>
                    <a:pt x="126" y="57"/>
                    <a:pt x="126" y="60"/>
                    <a:pt x="127" y="62"/>
                  </a:cubicBezTo>
                  <a:cubicBezTo>
                    <a:pt x="127" y="65"/>
                    <a:pt x="127" y="69"/>
                    <a:pt x="128" y="72"/>
                  </a:cubicBezTo>
                  <a:cubicBezTo>
                    <a:pt x="130" y="75"/>
                    <a:pt x="132" y="78"/>
                    <a:pt x="133" y="81"/>
                  </a:cubicBezTo>
                  <a:cubicBezTo>
                    <a:pt x="133" y="84"/>
                    <a:pt x="133" y="88"/>
                    <a:pt x="133" y="92"/>
                  </a:cubicBezTo>
                  <a:cubicBezTo>
                    <a:pt x="134" y="94"/>
                    <a:pt x="134" y="96"/>
                    <a:pt x="135" y="97"/>
                  </a:cubicBezTo>
                  <a:cubicBezTo>
                    <a:pt x="138" y="103"/>
                    <a:pt x="148" y="105"/>
                    <a:pt x="146" y="112"/>
                  </a:cubicBezTo>
                  <a:cubicBezTo>
                    <a:pt x="145" y="118"/>
                    <a:pt x="148" y="125"/>
                    <a:pt x="145" y="130"/>
                  </a:cubicBezTo>
                  <a:cubicBezTo>
                    <a:pt x="144" y="131"/>
                    <a:pt x="143" y="132"/>
                    <a:pt x="142" y="133"/>
                  </a:cubicBezTo>
                  <a:cubicBezTo>
                    <a:pt x="140" y="134"/>
                    <a:pt x="139" y="134"/>
                    <a:pt x="138" y="135"/>
                  </a:cubicBezTo>
                  <a:cubicBezTo>
                    <a:pt x="135" y="138"/>
                    <a:pt x="129" y="149"/>
                    <a:pt x="128" y="153"/>
                  </a:cubicBezTo>
                  <a:cubicBezTo>
                    <a:pt x="126" y="157"/>
                    <a:pt x="125" y="161"/>
                    <a:pt x="121" y="162"/>
                  </a:cubicBezTo>
                  <a:cubicBezTo>
                    <a:pt x="101" y="168"/>
                    <a:pt x="78" y="171"/>
                    <a:pt x="57" y="176"/>
                  </a:cubicBezTo>
                  <a:cubicBezTo>
                    <a:pt x="54" y="177"/>
                    <a:pt x="52" y="179"/>
                    <a:pt x="49" y="181"/>
                  </a:cubicBezTo>
                  <a:cubicBezTo>
                    <a:pt x="47" y="183"/>
                    <a:pt x="45" y="185"/>
                    <a:pt x="43" y="188"/>
                  </a:cubicBezTo>
                  <a:cubicBezTo>
                    <a:pt x="43" y="188"/>
                    <a:pt x="42" y="191"/>
                    <a:pt x="42" y="191"/>
                  </a:cubicBezTo>
                  <a:lnTo>
                    <a:pt x="24" y="192"/>
                  </a:lnTo>
                  <a:lnTo>
                    <a:pt x="27" y="224"/>
                  </a:lnTo>
                  <a:cubicBezTo>
                    <a:pt x="24" y="230"/>
                    <a:pt x="24" y="235"/>
                    <a:pt x="23" y="240"/>
                  </a:cubicBezTo>
                  <a:cubicBezTo>
                    <a:pt x="21" y="248"/>
                    <a:pt x="19" y="256"/>
                    <a:pt x="18" y="264"/>
                  </a:cubicBezTo>
                  <a:cubicBezTo>
                    <a:pt x="16" y="272"/>
                    <a:pt x="16" y="280"/>
                    <a:pt x="11" y="287"/>
                  </a:cubicBezTo>
                  <a:cubicBezTo>
                    <a:pt x="10" y="289"/>
                    <a:pt x="7" y="290"/>
                    <a:pt x="6" y="292"/>
                  </a:cubicBezTo>
                  <a:cubicBezTo>
                    <a:pt x="6" y="295"/>
                    <a:pt x="4" y="298"/>
                    <a:pt x="6" y="302"/>
                  </a:cubicBezTo>
                  <a:cubicBezTo>
                    <a:pt x="7" y="305"/>
                    <a:pt x="10" y="307"/>
                    <a:pt x="11" y="310"/>
                  </a:cubicBezTo>
                  <a:cubicBezTo>
                    <a:pt x="11" y="315"/>
                    <a:pt x="8" y="321"/>
                    <a:pt x="7" y="326"/>
                  </a:cubicBezTo>
                  <a:cubicBezTo>
                    <a:pt x="3" y="339"/>
                    <a:pt x="0" y="357"/>
                    <a:pt x="17" y="363"/>
                  </a:cubicBezTo>
                  <a:cubicBezTo>
                    <a:pt x="20" y="364"/>
                    <a:pt x="23" y="366"/>
                    <a:pt x="22" y="369"/>
                  </a:cubicBezTo>
                  <a:cubicBezTo>
                    <a:pt x="22" y="370"/>
                    <a:pt x="21" y="371"/>
                    <a:pt x="21" y="371"/>
                  </a:cubicBezTo>
                  <a:cubicBezTo>
                    <a:pt x="20" y="377"/>
                    <a:pt x="24" y="384"/>
                    <a:pt x="24" y="384"/>
                  </a:cubicBezTo>
                  <a:lnTo>
                    <a:pt x="13" y="388"/>
                  </a:lnTo>
                  <a:lnTo>
                    <a:pt x="14" y="421"/>
                  </a:lnTo>
                  <a:lnTo>
                    <a:pt x="33" y="421"/>
                  </a:lnTo>
                  <a:cubicBezTo>
                    <a:pt x="37" y="428"/>
                    <a:pt x="56" y="616"/>
                    <a:pt x="61" y="622"/>
                  </a:cubicBezTo>
                  <a:cubicBezTo>
                    <a:pt x="99" y="621"/>
                    <a:pt x="175" y="620"/>
                    <a:pt x="175" y="620"/>
                  </a:cubicBezTo>
                  <a:cubicBezTo>
                    <a:pt x="175" y="620"/>
                    <a:pt x="182" y="642"/>
                    <a:pt x="184" y="644"/>
                  </a:cubicBezTo>
                  <a:lnTo>
                    <a:pt x="209" y="645"/>
                  </a:lnTo>
                  <a:lnTo>
                    <a:pt x="208" y="661"/>
                  </a:lnTo>
                  <a:lnTo>
                    <a:pt x="200" y="661"/>
                  </a:lnTo>
                  <a:cubicBezTo>
                    <a:pt x="200" y="661"/>
                    <a:pt x="199" y="678"/>
                    <a:pt x="197" y="680"/>
                  </a:cubicBezTo>
                  <a:cubicBezTo>
                    <a:pt x="197" y="681"/>
                    <a:pt x="70" y="666"/>
                    <a:pt x="70" y="666"/>
                  </a:cubicBezTo>
                  <a:cubicBezTo>
                    <a:pt x="65" y="665"/>
                    <a:pt x="52" y="677"/>
                    <a:pt x="47" y="679"/>
                  </a:cubicBezTo>
                  <a:lnTo>
                    <a:pt x="47" y="699"/>
                  </a:lnTo>
                  <a:lnTo>
                    <a:pt x="86" y="709"/>
                  </a:lnTo>
                  <a:cubicBezTo>
                    <a:pt x="86" y="709"/>
                    <a:pt x="14" y="730"/>
                    <a:pt x="0" y="734"/>
                  </a:cubicBezTo>
                  <a:lnTo>
                    <a:pt x="0" y="761"/>
                  </a:lnTo>
                  <a:lnTo>
                    <a:pt x="14" y="768"/>
                  </a:lnTo>
                  <a:lnTo>
                    <a:pt x="196" y="743"/>
                  </a:lnTo>
                  <a:cubicBezTo>
                    <a:pt x="196" y="743"/>
                    <a:pt x="198" y="742"/>
                    <a:pt x="199" y="742"/>
                  </a:cubicBezTo>
                  <a:cubicBezTo>
                    <a:pt x="202" y="742"/>
                    <a:pt x="205" y="745"/>
                    <a:pt x="205" y="745"/>
                  </a:cubicBezTo>
                  <a:lnTo>
                    <a:pt x="246" y="808"/>
                  </a:lnTo>
                  <a:lnTo>
                    <a:pt x="273" y="807"/>
                  </a:lnTo>
                  <a:cubicBezTo>
                    <a:pt x="273" y="807"/>
                    <a:pt x="276" y="793"/>
                    <a:pt x="275" y="787"/>
                  </a:cubicBezTo>
                  <a:cubicBezTo>
                    <a:pt x="270" y="772"/>
                    <a:pt x="255" y="740"/>
                    <a:pt x="255" y="740"/>
                  </a:cubicBezTo>
                  <a:lnTo>
                    <a:pt x="273" y="741"/>
                  </a:lnTo>
                  <a:lnTo>
                    <a:pt x="275" y="756"/>
                  </a:lnTo>
                  <a:cubicBezTo>
                    <a:pt x="275" y="756"/>
                    <a:pt x="279" y="760"/>
                    <a:pt x="281" y="760"/>
                  </a:cubicBezTo>
                  <a:cubicBezTo>
                    <a:pt x="281" y="761"/>
                    <a:pt x="284" y="762"/>
                    <a:pt x="284" y="762"/>
                  </a:cubicBezTo>
                  <a:cubicBezTo>
                    <a:pt x="284" y="762"/>
                    <a:pt x="288" y="763"/>
                    <a:pt x="288" y="764"/>
                  </a:cubicBezTo>
                  <a:cubicBezTo>
                    <a:pt x="291" y="764"/>
                    <a:pt x="293" y="766"/>
                    <a:pt x="293" y="766"/>
                  </a:cubicBezTo>
                  <a:cubicBezTo>
                    <a:pt x="293" y="766"/>
                    <a:pt x="294" y="781"/>
                    <a:pt x="294" y="785"/>
                  </a:cubicBezTo>
                  <a:cubicBezTo>
                    <a:pt x="295" y="791"/>
                    <a:pt x="296" y="797"/>
                    <a:pt x="295" y="803"/>
                  </a:cubicBezTo>
                  <a:cubicBezTo>
                    <a:pt x="293" y="808"/>
                    <a:pt x="289" y="812"/>
                    <a:pt x="288" y="818"/>
                  </a:cubicBezTo>
                  <a:cubicBezTo>
                    <a:pt x="287" y="822"/>
                    <a:pt x="287" y="826"/>
                    <a:pt x="287" y="831"/>
                  </a:cubicBezTo>
                  <a:cubicBezTo>
                    <a:pt x="287" y="836"/>
                    <a:pt x="286" y="841"/>
                    <a:pt x="287" y="846"/>
                  </a:cubicBezTo>
                  <a:cubicBezTo>
                    <a:pt x="287" y="851"/>
                    <a:pt x="288" y="856"/>
                    <a:pt x="290" y="860"/>
                  </a:cubicBezTo>
                  <a:cubicBezTo>
                    <a:pt x="292" y="863"/>
                    <a:pt x="293" y="865"/>
                    <a:pt x="295" y="866"/>
                  </a:cubicBezTo>
                  <a:cubicBezTo>
                    <a:pt x="297" y="867"/>
                    <a:pt x="311" y="871"/>
                    <a:pt x="316" y="867"/>
                  </a:cubicBezTo>
                  <a:cubicBezTo>
                    <a:pt x="318" y="866"/>
                    <a:pt x="318" y="870"/>
                    <a:pt x="319" y="870"/>
                  </a:cubicBezTo>
                  <a:cubicBezTo>
                    <a:pt x="321" y="872"/>
                    <a:pt x="323" y="877"/>
                    <a:pt x="325" y="880"/>
                  </a:cubicBezTo>
                  <a:cubicBezTo>
                    <a:pt x="328" y="884"/>
                    <a:pt x="331" y="888"/>
                    <a:pt x="334" y="892"/>
                  </a:cubicBezTo>
                  <a:cubicBezTo>
                    <a:pt x="337" y="895"/>
                    <a:pt x="341" y="896"/>
                    <a:pt x="344" y="898"/>
                  </a:cubicBezTo>
                  <a:cubicBezTo>
                    <a:pt x="354" y="904"/>
                    <a:pt x="368" y="901"/>
                    <a:pt x="379" y="901"/>
                  </a:cubicBezTo>
                  <a:cubicBezTo>
                    <a:pt x="383" y="901"/>
                    <a:pt x="385" y="899"/>
                    <a:pt x="389" y="898"/>
                  </a:cubicBezTo>
                  <a:cubicBezTo>
                    <a:pt x="391" y="895"/>
                    <a:pt x="393" y="894"/>
                    <a:pt x="394" y="890"/>
                  </a:cubicBezTo>
                  <a:cubicBezTo>
                    <a:pt x="395" y="881"/>
                    <a:pt x="391" y="871"/>
                    <a:pt x="386" y="864"/>
                  </a:cubicBezTo>
                  <a:cubicBezTo>
                    <a:pt x="383" y="859"/>
                    <a:pt x="378" y="857"/>
                    <a:pt x="375" y="852"/>
                  </a:cubicBezTo>
                  <a:cubicBezTo>
                    <a:pt x="368" y="843"/>
                    <a:pt x="362" y="833"/>
                    <a:pt x="354" y="823"/>
                  </a:cubicBezTo>
                  <a:cubicBezTo>
                    <a:pt x="342" y="808"/>
                    <a:pt x="338" y="797"/>
                    <a:pt x="339" y="777"/>
                  </a:cubicBezTo>
                  <a:cubicBezTo>
                    <a:pt x="339" y="775"/>
                    <a:pt x="338" y="766"/>
                    <a:pt x="340" y="764"/>
                  </a:cubicBezTo>
                  <a:cubicBezTo>
                    <a:pt x="342" y="762"/>
                    <a:pt x="345" y="761"/>
                    <a:pt x="348" y="760"/>
                  </a:cubicBezTo>
                  <a:cubicBezTo>
                    <a:pt x="349" y="760"/>
                    <a:pt x="350" y="759"/>
                    <a:pt x="350" y="758"/>
                  </a:cubicBezTo>
                  <a:cubicBezTo>
                    <a:pt x="350" y="759"/>
                    <a:pt x="352" y="756"/>
                    <a:pt x="352" y="756"/>
                  </a:cubicBezTo>
                  <a:cubicBezTo>
                    <a:pt x="352" y="752"/>
                    <a:pt x="352" y="747"/>
                    <a:pt x="352" y="743"/>
                  </a:cubicBezTo>
                  <a:lnTo>
                    <a:pt x="422" y="751"/>
                  </a:lnTo>
                  <a:cubicBezTo>
                    <a:pt x="422" y="751"/>
                    <a:pt x="435" y="745"/>
                    <a:pt x="436" y="745"/>
                  </a:cubicBezTo>
                  <a:lnTo>
                    <a:pt x="436" y="724"/>
                  </a:lnTo>
                  <a:cubicBezTo>
                    <a:pt x="435" y="724"/>
                    <a:pt x="435" y="721"/>
                    <a:pt x="433" y="722"/>
                  </a:cubicBezTo>
                  <a:cubicBezTo>
                    <a:pt x="432" y="722"/>
                    <a:pt x="353" y="703"/>
                    <a:pt x="352" y="702"/>
                  </a:cubicBezTo>
                  <a:cubicBezTo>
                    <a:pt x="352" y="702"/>
                    <a:pt x="355" y="630"/>
                    <a:pt x="355" y="617"/>
                  </a:cubicBezTo>
                  <a:cubicBezTo>
                    <a:pt x="362" y="619"/>
                    <a:pt x="375" y="613"/>
                    <a:pt x="376" y="622"/>
                  </a:cubicBezTo>
                  <a:cubicBezTo>
                    <a:pt x="377" y="626"/>
                    <a:pt x="397" y="652"/>
                    <a:pt x="400" y="655"/>
                  </a:cubicBezTo>
                  <a:cubicBezTo>
                    <a:pt x="401" y="655"/>
                    <a:pt x="414" y="650"/>
                    <a:pt x="419" y="648"/>
                  </a:cubicBezTo>
                  <a:lnTo>
                    <a:pt x="421" y="650"/>
                  </a:lnTo>
                  <a:cubicBezTo>
                    <a:pt x="422" y="651"/>
                    <a:pt x="424" y="656"/>
                    <a:pt x="425" y="657"/>
                  </a:cubicBezTo>
                  <a:cubicBezTo>
                    <a:pt x="430" y="664"/>
                    <a:pt x="435" y="671"/>
                    <a:pt x="437" y="680"/>
                  </a:cubicBezTo>
                  <a:cubicBezTo>
                    <a:pt x="438" y="684"/>
                    <a:pt x="442" y="687"/>
                    <a:pt x="444" y="691"/>
                  </a:cubicBezTo>
                  <a:cubicBezTo>
                    <a:pt x="450" y="703"/>
                    <a:pt x="445" y="722"/>
                    <a:pt x="448" y="734"/>
                  </a:cubicBezTo>
                  <a:cubicBezTo>
                    <a:pt x="449" y="740"/>
                    <a:pt x="451" y="745"/>
                    <a:pt x="453" y="751"/>
                  </a:cubicBezTo>
                  <a:cubicBezTo>
                    <a:pt x="454" y="752"/>
                    <a:pt x="454" y="754"/>
                    <a:pt x="454" y="755"/>
                  </a:cubicBezTo>
                  <a:cubicBezTo>
                    <a:pt x="455" y="756"/>
                    <a:pt x="458" y="757"/>
                    <a:pt x="459" y="759"/>
                  </a:cubicBezTo>
                  <a:cubicBezTo>
                    <a:pt x="463" y="764"/>
                    <a:pt x="468" y="764"/>
                    <a:pt x="474" y="765"/>
                  </a:cubicBezTo>
                  <a:cubicBezTo>
                    <a:pt x="477" y="767"/>
                    <a:pt x="481" y="768"/>
                    <a:pt x="484" y="767"/>
                  </a:cubicBezTo>
                  <a:cubicBezTo>
                    <a:pt x="485" y="766"/>
                    <a:pt x="493" y="759"/>
                    <a:pt x="494" y="759"/>
                  </a:cubicBezTo>
                  <a:cubicBezTo>
                    <a:pt x="494" y="759"/>
                    <a:pt x="506" y="763"/>
                    <a:pt x="508" y="764"/>
                  </a:cubicBezTo>
                  <a:cubicBezTo>
                    <a:pt x="511" y="764"/>
                    <a:pt x="515" y="765"/>
                    <a:pt x="519" y="765"/>
                  </a:cubicBezTo>
                  <a:cubicBezTo>
                    <a:pt x="543" y="766"/>
                    <a:pt x="562" y="754"/>
                    <a:pt x="581" y="741"/>
                  </a:cubicBezTo>
                  <a:cubicBezTo>
                    <a:pt x="583" y="739"/>
                    <a:pt x="585" y="738"/>
                    <a:pt x="587" y="736"/>
                  </a:cubicBezTo>
                  <a:cubicBezTo>
                    <a:pt x="587" y="735"/>
                    <a:pt x="588" y="734"/>
                    <a:pt x="589" y="733"/>
                  </a:cubicBezTo>
                  <a:cubicBezTo>
                    <a:pt x="589" y="732"/>
                    <a:pt x="591" y="731"/>
                    <a:pt x="591" y="730"/>
                  </a:cubicBezTo>
                  <a:cubicBezTo>
                    <a:pt x="592" y="727"/>
                    <a:pt x="592" y="725"/>
                    <a:pt x="590" y="723"/>
                  </a:cubicBezTo>
                  <a:cubicBezTo>
                    <a:pt x="589" y="721"/>
                    <a:pt x="587" y="717"/>
                    <a:pt x="585" y="716"/>
                  </a:cubicBezTo>
                  <a:cubicBezTo>
                    <a:pt x="577" y="709"/>
                    <a:pt x="558" y="711"/>
                    <a:pt x="548" y="707"/>
                  </a:cubicBezTo>
                  <a:cubicBezTo>
                    <a:pt x="536" y="704"/>
                    <a:pt x="525" y="698"/>
                    <a:pt x="515" y="691"/>
                  </a:cubicBezTo>
                  <a:cubicBezTo>
                    <a:pt x="495" y="677"/>
                    <a:pt x="479" y="657"/>
                    <a:pt x="464" y="639"/>
                  </a:cubicBezTo>
                  <a:cubicBezTo>
                    <a:pt x="460" y="634"/>
                    <a:pt x="455" y="629"/>
                    <a:pt x="452" y="623"/>
                  </a:cubicBezTo>
                  <a:cubicBezTo>
                    <a:pt x="450" y="620"/>
                    <a:pt x="450" y="617"/>
                    <a:pt x="450" y="617"/>
                  </a:cubicBezTo>
                  <a:cubicBezTo>
                    <a:pt x="450" y="617"/>
                    <a:pt x="455" y="609"/>
                    <a:pt x="458" y="603"/>
                  </a:cubicBezTo>
                  <a:cubicBezTo>
                    <a:pt x="461" y="597"/>
                    <a:pt x="464" y="591"/>
                    <a:pt x="466" y="585"/>
                  </a:cubicBezTo>
                  <a:cubicBezTo>
                    <a:pt x="466" y="584"/>
                    <a:pt x="468" y="575"/>
                    <a:pt x="469" y="575"/>
                  </a:cubicBezTo>
                  <a:cubicBezTo>
                    <a:pt x="468" y="574"/>
                    <a:pt x="382" y="468"/>
                    <a:pt x="382" y="468"/>
                  </a:cubicBezTo>
                  <a:cubicBezTo>
                    <a:pt x="382" y="468"/>
                    <a:pt x="386" y="416"/>
                    <a:pt x="387" y="415"/>
                  </a:cubicBezTo>
                  <a:cubicBezTo>
                    <a:pt x="398" y="415"/>
                    <a:pt x="420" y="414"/>
                    <a:pt x="421" y="413"/>
                  </a:cubicBezTo>
                  <a:cubicBezTo>
                    <a:pt x="421" y="413"/>
                    <a:pt x="420" y="383"/>
                    <a:pt x="419" y="380"/>
                  </a:cubicBezTo>
                  <a:lnTo>
                    <a:pt x="370" y="380"/>
                  </a:lnTo>
                  <a:cubicBezTo>
                    <a:pt x="372" y="377"/>
                    <a:pt x="372" y="374"/>
                    <a:pt x="373" y="371"/>
                  </a:cubicBezTo>
                  <a:cubicBezTo>
                    <a:pt x="375" y="369"/>
                    <a:pt x="377" y="366"/>
                    <a:pt x="378" y="363"/>
                  </a:cubicBezTo>
                  <a:cubicBezTo>
                    <a:pt x="378" y="362"/>
                    <a:pt x="377" y="359"/>
                    <a:pt x="377" y="358"/>
                  </a:cubicBezTo>
                  <a:cubicBezTo>
                    <a:pt x="377" y="347"/>
                    <a:pt x="373" y="338"/>
                    <a:pt x="370" y="327"/>
                  </a:cubicBezTo>
                  <a:cubicBezTo>
                    <a:pt x="369" y="323"/>
                    <a:pt x="365" y="317"/>
                    <a:pt x="362" y="315"/>
                  </a:cubicBezTo>
                  <a:cubicBezTo>
                    <a:pt x="360" y="313"/>
                    <a:pt x="357" y="312"/>
                    <a:pt x="356" y="310"/>
                  </a:cubicBezTo>
                  <a:cubicBezTo>
                    <a:pt x="351" y="302"/>
                    <a:pt x="350" y="292"/>
                    <a:pt x="346" y="284"/>
                  </a:cubicBezTo>
                  <a:cubicBezTo>
                    <a:pt x="342" y="276"/>
                    <a:pt x="336" y="268"/>
                    <a:pt x="330" y="262"/>
                  </a:cubicBezTo>
                  <a:cubicBezTo>
                    <a:pt x="328" y="260"/>
                    <a:pt x="327" y="256"/>
                    <a:pt x="325" y="254"/>
                  </a:cubicBezTo>
                  <a:cubicBezTo>
                    <a:pt x="323" y="251"/>
                    <a:pt x="321" y="247"/>
                    <a:pt x="321" y="247"/>
                  </a:cubicBezTo>
                  <a:cubicBezTo>
                    <a:pt x="321" y="247"/>
                    <a:pt x="325" y="186"/>
                    <a:pt x="323" y="186"/>
                  </a:cubicBezTo>
                  <a:lnTo>
                    <a:pt x="291" y="186"/>
                  </a:lnTo>
                  <a:lnTo>
                    <a:pt x="286" y="181"/>
                  </a:lnTo>
                  <a:cubicBezTo>
                    <a:pt x="286" y="180"/>
                    <a:pt x="283" y="179"/>
                    <a:pt x="282" y="178"/>
                  </a:cubicBezTo>
                  <a:cubicBezTo>
                    <a:pt x="280" y="177"/>
                    <a:pt x="279" y="177"/>
                    <a:pt x="277" y="176"/>
                  </a:cubicBezTo>
                  <a:cubicBezTo>
                    <a:pt x="257" y="172"/>
                    <a:pt x="237" y="168"/>
                    <a:pt x="217" y="164"/>
                  </a:cubicBezTo>
                  <a:cubicBezTo>
                    <a:pt x="216" y="164"/>
                    <a:pt x="210" y="161"/>
                    <a:pt x="211" y="159"/>
                  </a:cubicBezTo>
                  <a:cubicBezTo>
                    <a:pt x="211" y="157"/>
                    <a:pt x="210" y="155"/>
                    <a:pt x="211" y="153"/>
                  </a:cubicBezTo>
                  <a:cubicBezTo>
                    <a:pt x="211" y="153"/>
                    <a:pt x="212" y="150"/>
                    <a:pt x="212" y="149"/>
                  </a:cubicBezTo>
                  <a:cubicBezTo>
                    <a:pt x="213" y="148"/>
                    <a:pt x="214" y="146"/>
                    <a:pt x="214" y="145"/>
                  </a:cubicBezTo>
                  <a:cubicBezTo>
                    <a:pt x="215" y="143"/>
                    <a:pt x="216" y="142"/>
                    <a:pt x="218" y="140"/>
                  </a:cubicBezTo>
                  <a:cubicBezTo>
                    <a:pt x="219" y="138"/>
                    <a:pt x="220" y="137"/>
                    <a:pt x="221" y="135"/>
                  </a:cubicBezTo>
                  <a:cubicBezTo>
                    <a:pt x="223" y="133"/>
                    <a:pt x="223" y="131"/>
                    <a:pt x="224" y="129"/>
                  </a:cubicBezTo>
                  <a:cubicBezTo>
                    <a:pt x="228" y="123"/>
                    <a:pt x="231" y="116"/>
                    <a:pt x="232" y="109"/>
                  </a:cubicBezTo>
                  <a:cubicBezTo>
                    <a:pt x="232" y="107"/>
                    <a:pt x="232" y="106"/>
                    <a:pt x="232" y="104"/>
                  </a:cubicBezTo>
                  <a:cubicBezTo>
                    <a:pt x="232" y="102"/>
                    <a:pt x="232" y="100"/>
                    <a:pt x="232" y="98"/>
                  </a:cubicBezTo>
                  <a:cubicBezTo>
                    <a:pt x="232" y="96"/>
                    <a:pt x="238" y="96"/>
                    <a:pt x="239" y="95"/>
                  </a:cubicBezTo>
                  <a:cubicBezTo>
                    <a:pt x="240" y="92"/>
                    <a:pt x="239" y="88"/>
                    <a:pt x="239" y="85"/>
                  </a:cubicBezTo>
                  <a:cubicBezTo>
                    <a:pt x="239" y="82"/>
                    <a:pt x="239" y="79"/>
                    <a:pt x="238" y="76"/>
                  </a:cubicBezTo>
                  <a:cubicBezTo>
                    <a:pt x="237" y="75"/>
                    <a:pt x="237" y="73"/>
                    <a:pt x="235" y="74"/>
                  </a:cubicBezTo>
                  <a:cubicBezTo>
                    <a:pt x="230" y="64"/>
                    <a:pt x="240" y="63"/>
                    <a:pt x="242" y="57"/>
                  </a:cubicBezTo>
                  <a:cubicBezTo>
                    <a:pt x="242" y="55"/>
                    <a:pt x="244" y="55"/>
                    <a:pt x="244" y="52"/>
                  </a:cubicBezTo>
                  <a:cubicBezTo>
                    <a:pt x="245" y="51"/>
                    <a:pt x="244" y="48"/>
                    <a:pt x="244" y="46"/>
                  </a:cubicBezTo>
                  <a:cubicBezTo>
                    <a:pt x="244" y="43"/>
                    <a:pt x="244" y="39"/>
                    <a:pt x="244" y="36"/>
                  </a:cubicBezTo>
                  <a:cubicBezTo>
                    <a:pt x="244" y="34"/>
                    <a:pt x="243" y="32"/>
                    <a:pt x="242" y="31"/>
                  </a:cubicBezTo>
                  <a:cubicBezTo>
                    <a:pt x="240" y="28"/>
                    <a:pt x="233" y="23"/>
                    <a:pt x="234" y="18"/>
                  </a:cubicBezTo>
                  <a:cubicBezTo>
                    <a:pt x="232" y="18"/>
                    <a:pt x="232" y="17"/>
                    <a:pt x="231" y="16"/>
                  </a:cubicBezTo>
                  <a:cubicBezTo>
                    <a:pt x="231" y="15"/>
                    <a:pt x="228" y="13"/>
                    <a:pt x="228" y="13"/>
                  </a:cubicBezTo>
                  <a:cubicBezTo>
                    <a:pt x="227" y="10"/>
                    <a:pt x="220" y="11"/>
                    <a:pt x="218" y="11"/>
                  </a:cubicBezTo>
                  <a:cubicBezTo>
                    <a:pt x="214" y="9"/>
                    <a:pt x="212" y="6"/>
                    <a:pt x="209" y="4"/>
                  </a:cubicBezTo>
                  <a:cubicBezTo>
                    <a:pt x="207" y="3"/>
                    <a:pt x="205" y="1"/>
                    <a:pt x="203" y="1"/>
                  </a:cubicBezTo>
                  <a:cubicBezTo>
                    <a:pt x="203" y="1"/>
                    <a:pt x="202" y="1"/>
                    <a:pt x="202" y="0"/>
                  </a:cubicBezTo>
                  <a:lnTo>
                    <a:pt x="183" y="0"/>
                  </a:lnTo>
                  <a:cubicBezTo>
                    <a:pt x="178" y="2"/>
                    <a:pt x="172" y="4"/>
                    <a:pt x="167" y="6"/>
                  </a:cubicBezTo>
                  <a:cubicBezTo>
                    <a:pt x="165" y="7"/>
                    <a:pt x="164" y="9"/>
                    <a:pt x="163" y="11"/>
                  </a:cubicBezTo>
                  <a:close/>
                  <a:moveTo>
                    <a:pt x="227" y="645"/>
                  </a:moveTo>
                  <a:cubicBezTo>
                    <a:pt x="233" y="645"/>
                    <a:pt x="253" y="645"/>
                    <a:pt x="253" y="645"/>
                  </a:cubicBezTo>
                  <a:lnTo>
                    <a:pt x="258" y="620"/>
                  </a:lnTo>
                  <a:lnTo>
                    <a:pt x="269" y="619"/>
                  </a:lnTo>
                  <a:lnTo>
                    <a:pt x="272" y="665"/>
                  </a:lnTo>
                  <a:lnTo>
                    <a:pt x="237" y="678"/>
                  </a:lnTo>
                  <a:lnTo>
                    <a:pt x="235" y="661"/>
                  </a:lnTo>
                  <a:lnTo>
                    <a:pt x="227" y="661"/>
                  </a:lnTo>
                  <a:lnTo>
                    <a:pt x="227" y="645"/>
                  </a:lnTo>
                  <a:close/>
                  <a:moveTo>
                    <a:pt x="234" y="80"/>
                  </a:moveTo>
                  <a:lnTo>
                    <a:pt x="234" y="90"/>
                  </a:lnTo>
                  <a:lnTo>
                    <a:pt x="231" y="90"/>
                  </a:lnTo>
                  <a:lnTo>
                    <a:pt x="231" y="83"/>
                  </a:lnTo>
                  <a:cubicBezTo>
                    <a:pt x="231" y="80"/>
                    <a:pt x="230" y="79"/>
                    <a:pt x="234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9069388" y="4899025"/>
              <a:ext cx="766763" cy="330200"/>
            </a:xfrm>
            <a:custGeom>
              <a:avLst/>
              <a:gdLst>
                <a:gd name="T0" fmla="*/ 1136 w 2101"/>
                <a:gd name="T1" fmla="*/ 435 h 902"/>
                <a:gd name="T2" fmla="*/ 878 w 2101"/>
                <a:gd name="T3" fmla="*/ 735 h 902"/>
                <a:gd name="T4" fmla="*/ 1348 w 2101"/>
                <a:gd name="T5" fmla="*/ 426 h 902"/>
                <a:gd name="T6" fmla="*/ 1907 w 2101"/>
                <a:gd name="T7" fmla="*/ 736 h 902"/>
                <a:gd name="T8" fmla="*/ 1628 w 2101"/>
                <a:gd name="T9" fmla="*/ 522 h 902"/>
                <a:gd name="T10" fmla="*/ 204 w 2101"/>
                <a:gd name="T11" fmla="*/ 738 h 902"/>
                <a:gd name="T12" fmla="*/ 351 w 2101"/>
                <a:gd name="T13" fmla="*/ 549 h 902"/>
                <a:gd name="T14" fmla="*/ 801 w 2101"/>
                <a:gd name="T15" fmla="*/ 735 h 902"/>
                <a:gd name="T16" fmla="*/ 0 w 2101"/>
                <a:gd name="T17" fmla="*/ 278 h 902"/>
                <a:gd name="T18" fmla="*/ 337 w 2101"/>
                <a:gd name="T19" fmla="*/ 607 h 902"/>
                <a:gd name="T20" fmla="*/ 1348 w 2101"/>
                <a:gd name="T21" fmla="*/ 686 h 902"/>
                <a:gd name="T22" fmla="*/ 1334 w 2101"/>
                <a:gd name="T23" fmla="*/ 157 h 902"/>
                <a:gd name="T24" fmla="*/ 1383 w 2101"/>
                <a:gd name="T25" fmla="*/ 79 h 902"/>
                <a:gd name="T26" fmla="*/ 1128 w 2101"/>
                <a:gd name="T27" fmla="*/ 101 h 902"/>
                <a:gd name="T28" fmla="*/ 1128 w 2101"/>
                <a:gd name="T29" fmla="*/ 101 h 902"/>
                <a:gd name="T30" fmla="*/ 1116 w 2101"/>
                <a:gd name="T31" fmla="*/ 56 h 902"/>
                <a:gd name="T32" fmla="*/ 1253 w 2101"/>
                <a:gd name="T33" fmla="*/ 80 h 902"/>
                <a:gd name="T34" fmla="*/ 1225 w 2101"/>
                <a:gd name="T35" fmla="*/ 180 h 902"/>
                <a:gd name="T36" fmla="*/ 984 w 2101"/>
                <a:gd name="T37" fmla="*/ 157 h 902"/>
                <a:gd name="T38" fmla="*/ 1064 w 2101"/>
                <a:gd name="T39" fmla="*/ 212 h 902"/>
                <a:gd name="T40" fmla="*/ 967 w 2101"/>
                <a:gd name="T41" fmla="*/ 131 h 902"/>
                <a:gd name="T42" fmla="*/ 505 w 2101"/>
                <a:gd name="T43" fmla="*/ 181 h 902"/>
                <a:gd name="T44" fmla="*/ 492 w 2101"/>
                <a:gd name="T45" fmla="*/ 112 h 902"/>
                <a:gd name="T46" fmla="*/ 497 w 2101"/>
                <a:gd name="T47" fmla="*/ 32 h 902"/>
                <a:gd name="T48" fmla="*/ 547 w 2101"/>
                <a:gd name="T49" fmla="*/ 12 h 902"/>
                <a:gd name="T50" fmla="*/ 563 w 2101"/>
                <a:gd name="T51" fmla="*/ 112 h 902"/>
                <a:gd name="T52" fmla="*/ 563 w 2101"/>
                <a:gd name="T53" fmla="*/ 225 h 902"/>
                <a:gd name="T54" fmla="*/ 492 w 2101"/>
                <a:gd name="T55" fmla="*/ 201 h 902"/>
                <a:gd name="T56" fmla="*/ 614 w 2101"/>
                <a:gd name="T57" fmla="*/ 194 h 902"/>
                <a:gd name="T58" fmla="*/ 622 w 2101"/>
                <a:gd name="T59" fmla="*/ 176 h 902"/>
                <a:gd name="T60" fmla="*/ 573 w 2101"/>
                <a:gd name="T61" fmla="*/ 112 h 902"/>
                <a:gd name="T62" fmla="*/ 573 w 2101"/>
                <a:gd name="T63" fmla="*/ 54 h 902"/>
                <a:gd name="T64" fmla="*/ 643 w 2101"/>
                <a:gd name="T65" fmla="*/ 33 h 902"/>
                <a:gd name="T66" fmla="*/ 655 w 2101"/>
                <a:gd name="T67" fmla="*/ 192 h 902"/>
                <a:gd name="T68" fmla="*/ 628 w 2101"/>
                <a:gd name="T69" fmla="*/ 190 h 902"/>
                <a:gd name="T70" fmla="*/ 573 w 2101"/>
                <a:gd name="T71" fmla="*/ 236 h 902"/>
                <a:gd name="T72" fmla="*/ 797 w 2101"/>
                <a:gd name="T73" fmla="*/ 91 h 902"/>
                <a:gd name="T74" fmla="*/ 792 w 2101"/>
                <a:gd name="T75" fmla="*/ 56 h 902"/>
                <a:gd name="T76" fmla="*/ 719 w 2101"/>
                <a:gd name="T77" fmla="*/ 56 h 902"/>
                <a:gd name="T78" fmla="*/ 843 w 2101"/>
                <a:gd name="T79" fmla="*/ 174 h 902"/>
                <a:gd name="T80" fmla="*/ 884 w 2101"/>
                <a:gd name="T81" fmla="*/ 54 h 902"/>
                <a:gd name="T82" fmla="*/ 864 w 2101"/>
                <a:gd name="T83" fmla="*/ 106 h 902"/>
                <a:gd name="T84" fmla="*/ 1910 w 2101"/>
                <a:gd name="T85" fmla="*/ 125 h 902"/>
                <a:gd name="T86" fmla="*/ 1912 w 2101"/>
                <a:gd name="T87" fmla="*/ 76 h 902"/>
                <a:gd name="T88" fmla="*/ 1965 w 2101"/>
                <a:gd name="T89" fmla="*/ 144 h 902"/>
                <a:gd name="T90" fmla="*/ 1873 w 2101"/>
                <a:gd name="T91" fmla="*/ 58 h 902"/>
                <a:gd name="T92" fmla="*/ 1819 w 2101"/>
                <a:gd name="T93" fmla="*/ 80 h 902"/>
                <a:gd name="T94" fmla="*/ 1791 w 2101"/>
                <a:gd name="T95" fmla="*/ 180 h 902"/>
                <a:gd name="T96" fmla="*/ 2040 w 2101"/>
                <a:gd name="T97" fmla="*/ 182 h 902"/>
                <a:gd name="T98" fmla="*/ 1573 w 2101"/>
                <a:gd name="T99" fmla="*/ 120 h 902"/>
                <a:gd name="T100" fmla="*/ 1627 w 2101"/>
                <a:gd name="T101" fmla="*/ 139 h 902"/>
                <a:gd name="T102" fmla="*/ 1565 w 2101"/>
                <a:gd name="T103" fmla="*/ 181 h 902"/>
                <a:gd name="T104" fmla="*/ 1673 w 2101"/>
                <a:gd name="T105" fmla="*/ 118 h 902"/>
                <a:gd name="T106" fmla="*/ 1709 w 2101"/>
                <a:gd name="T107" fmla="*/ 182 h 902"/>
                <a:gd name="T108" fmla="*/ 1506 w 2101"/>
                <a:gd name="T109" fmla="*/ 180 h 902"/>
                <a:gd name="T110" fmla="*/ 1402 w 2101"/>
                <a:gd name="T111" fmla="*/ 18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1" h="902">
                  <a:moveTo>
                    <a:pt x="878" y="435"/>
                  </a:moveTo>
                  <a:lnTo>
                    <a:pt x="951" y="435"/>
                  </a:lnTo>
                  <a:lnTo>
                    <a:pt x="951" y="548"/>
                  </a:lnTo>
                  <a:lnTo>
                    <a:pt x="1063" y="548"/>
                  </a:lnTo>
                  <a:lnTo>
                    <a:pt x="1063" y="435"/>
                  </a:lnTo>
                  <a:lnTo>
                    <a:pt x="1136" y="435"/>
                  </a:lnTo>
                  <a:lnTo>
                    <a:pt x="1136" y="735"/>
                  </a:lnTo>
                  <a:lnTo>
                    <a:pt x="1063" y="735"/>
                  </a:lnTo>
                  <a:lnTo>
                    <a:pt x="1063" y="606"/>
                  </a:lnTo>
                  <a:lnTo>
                    <a:pt x="951" y="606"/>
                  </a:lnTo>
                  <a:lnTo>
                    <a:pt x="951" y="735"/>
                  </a:lnTo>
                  <a:lnTo>
                    <a:pt x="878" y="735"/>
                  </a:lnTo>
                  <a:lnTo>
                    <a:pt x="878" y="435"/>
                  </a:lnTo>
                  <a:close/>
                  <a:moveTo>
                    <a:pt x="1348" y="426"/>
                  </a:moveTo>
                  <a:cubicBezTo>
                    <a:pt x="1454" y="426"/>
                    <a:pt x="1504" y="494"/>
                    <a:pt x="1504" y="585"/>
                  </a:cubicBezTo>
                  <a:cubicBezTo>
                    <a:pt x="1504" y="676"/>
                    <a:pt x="1454" y="744"/>
                    <a:pt x="1348" y="744"/>
                  </a:cubicBezTo>
                  <a:cubicBezTo>
                    <a:pt x="1226" y="744"/>
                    <a:pt x="1191" y="655"/>
                    <a:pt x="1191" y="585"/>
                  </a:cubicBezTo>
                  <a:cubicBezTo>
                    <a:pt x="1191" y="515"/>
                    <a:pt x="1226" y="426"/>
                    <a:pt x="1348" y="426"/>
                  </a:cubicBezTo>
                  <a:close/>
                  <a:moveTo>
                    <a:pt x="1554" y="436"/>
                  </a:moveTo>
                  <a:lnTo>
                    <a:pt x="1657" y="436"/>
                  </a:lnTo>
                  <a:lnTo>
                    <a:pt x="1731" y="642"/>
                  </a:lnTo>
                  <a:lnTo>
                    <a:pt x="1804" y="436"/>
                  </a:lnTo>
                  <a:lnTo>
                    <a:pt x="1907" y="436"/>
                  </a:lnTo>
                  <a:lnTo>
                    <a:pt x="1907" y="736"/>
                  </a:lnTo>
                  <a:lnTo>
                    <a:pt x="1834" y="736"/>
                  </a:lnTo>
                  <a:lnTo>
                    <a:pt x="1834" y="522"/>
                  </a:lnTo>
                  <a:lnTo>
                    <a:pt x="1833" y="522"/>
                  </a:lnTo>
                  <a:lnTo>
                    <a:pt x="1756" y="736"/>
                  </a:lnTo>
                  <a:lnTo>
                    <a:pt x="1706" y="736"/>
                  </a:lnTo>
                  <a:lnTo>
                    <a:pt x="1628" y="522"/>
                  </a:lnTo>
                  <a:lnTo>
                    <a:pt x="1627" y="522"/>
                  </a:lnTo>
                  <a:lnTo>
                    <a:pt x="1627" y="736"/>
                  </a:lnTo>
                  <a:lnTo>
                    <a:pt x="1554" y="736"/>
                  </a:lnTo>
                  <a:lnTo>
                    <a:pt x="1554" y="436"/>
                  </a:lnTo>
                  <a:close/>
                  <a:moveTo>
                    <a:pt x="351" y="738"/>
                  </a:moveTo>
                  <a:lnTo>
                    <a:pt x="204" y="738"/>
                  </a:lnTo>
                  <a:lnTo>
                    <a:pt x="204" y="437"/>
                  </a:lnTo>
                  <a:lnTo>
                    <a:pt x="444" y="437"/>
                  </a:lnTo>
                  <a:lnTo>
                    <a:pt x="444" y="496"/>
                  </a:lnTo>
                  <a:lnTo>
                    <a:pt x="277" y="496"/>
                  </a:lnTo>
                  <a:lnTo>
                    <a:pt x="277" y="549"/>
                  </a:lnTo>
                  <a:lnTo>
                    <a:pt x="351" y="549"/>
                  </a:lnTo>
                  <a:cubicBezTo>
                    <a:pt x="377" y="549"/>
                    <a:pt x="469" y="551"/>
                    <a:pt x="469" y="647"/>
                  </a:cubicBezTo>
                  <a:cubicBezTo>
                    <a:pt x="469" y="708"/>
                    <a:pt x="423" y="738"/>
                    <a:pt x="351" y="738"/>
                  </a:cubicBezTo>
                  <a:close/>
                  <a:moveTo>
                    <a:pt x="605" y="628"/>
                  </a:moveTo>
                  <a:lnTo>
                    <a:pt x="728" y="434"/>
                  </a:lnTo>
                  <a:lnTo>
                    <a:pt x="801" y="434"/>
                  </a:lnTo>
                  <a:lnTo>
                    <a:pt x="801" y="735"/>
                  </a:lnTo>
                  <a:lnTo>
                    <a:pt x="728" y="735"/>
                  </a:lnTo>
                  <a:lnTo>
                    <a:pt x="728" y="538"/>
                  </a:lnTo>
                  <a:lnTo>
                    <a:pt x="605" y="735"/>
                  </a:lnTo>
                  <a:lnTo>
                    <a:pt x="532" y="735"/>
                  </a:lnTo>
                  <a:lnTo>
                    <a:pt x="532" y="278"/>
                  </a:lnTo>
                  <a:lnTo>
                    <a:pt x="0" y="278"/>
                  </a:lnTo>
                  <a:lnTo>
                    <a:pt x="0" y="902"/>
                  </a:lnTo>
                  <a:lnTo>
                    <a:pt x="2098" y="902"/>
                  </a:lnTo>
                  <a:lnTo>
                    <a:pt x="2098" y="278"/>
                  </a:lnTo>
                  <a:lnTo>
                    <a:pt x="605" y="278"/>
                  </a:lnTo>
                  <a:lnTo>
                    <a:pt x="605" y="628"/>
                  </a:lnTo>
                  <a:close/>
                  <a:moveTo>
                    <a:pt x="337" y="607"/>
                  </a:moveTo>
                  <a:lnTo>
                    <a:pt x="277" y="607"/>
                  </a:lnTo>
                  <a:lnTo>
                    <a:pt x="277" y="679"/>
                  </a:lnTo>
                  <a:lnTo>
                    <a:pt x="336" y="679"/>
                  </a:lnTo>
                  <a:cubicBezTo>
                    <a:pt x="364" y="679"/>
                    <a:pt x="390" y="674"/>
                    <a:pt x="390" y="645"/>
                  </a:cubicBezTo>
                  <a:cubicBezTo>
                    <a:pt x="390" y="609"/>
                    <a:pt x="355" y="607"/>
                    <a:pt x="337" y="607"/>
                  </a:cubicBezTo>
                  <a:close/>
                  <a:moveTo>
                    <a:pt x="1348" y="686"/>
                  </a:moveTo>
                  <a:cubicBezTo>
                    <a:pt x="1422" y="686"/>
                    <a:pt x="1426" y="610"/>
                    <a:pt x="1426" y="585"/>
                  </a:cubicBezTo>
                  <a:cubicBezTo>
                    <a:pt x="1426" y="558"/>
                    <a:pt x="1422" y="485"/>
                    <a:pt x="1348" y="485"/>
                  </a:cubicBezTo>
                  <a:cubicBezTo>
                    <a:pt x="1308" y="485"/>
                    <a:pt x="1271" y="506"/>
                    <a:pt x="1271" y="585"/>
                  </a:cubicBezTo>
                  <a:cubicBezTo>
                    <a:pt x="1271" y="664"/>
                    <a:pt x="1308" y="686"/>
                    <a:pt x="1348" y="686"/>
                  </a:cubicBezTo>
                  <a:close/>
                  <a:moveTo>
                    <a:pt x="1385" y="157"/>
                  </a:moveTo>
                  <a:lnTo>
                    <a:pt x="1334" y="157"/>
                  </a:lnTo>
                  <a:lnTo>
                    <a:pt x="1334" y="128"/>
                  </a:lnTo>
                  <a:lnTo>
                    <a:pt x="1380" y="128"/>
                  </a:lnTo>
                  <a:lnTo>
                    <a:pt x="1380" y="105"/>
                  </a:lnTo>
                  <a:lnTo>
                    <a:pt x="1334" y="105"/>
                  </a:lnTo>
                  <a:lnTo>
                    <a:pt x="1334" y="79"/>
                  </a:lnTo>
                  <a:lnTo>
                    <a:pt x="1383" y="79"/>
                  </a:lnTo>
                  <a:lnTo>
                    <a:pt x="1383" y="56"/>
                  </a:lnTo>
                  <a:lnTo>
                    <a:pt x="1306" y="56"/>
                  </a:lnTo>
                  <a:lnTo>
                    <a:pt x="1306" y="180"/>
                  </a:lnTo>
                  <a:lnTo>
                    <a:pt x="1385" y="180"/>
                  </a:lnTo>
                  <a:lnTo>
                    <a:pt x="1385" y="157"/>
                  </a:lnTo>
                  <a:close/>
                  <a:moveTo>
                    <a:pt x="1128" y="101"/>
                  </a:moveTo>
                  <a:cubicBezTo>
                    <a:pt x="1130" y="94"/>
                    <a:pt x="1132" y="85"/>
                    <a:pt x="1133" y="77"/>
                  </a:cubicBezTo>
                  <a:lnTo>
                    <a:pt x="1134" y="77"/>
                  </a:lnTo>
                  <a:cubicBezTo>
                    <a:pt x="1136" y="85"/>
                    <a:pt x="1138" y="94"/>
                    <a:pt x="1140" y="101"/>
                  </a:cubicBezTo>
                  <a:lnTo>
                    <a:pt x="1148" y="127"/>
                  </a:lnTo>
                  <a:lnTo>
                    <a:pt x="1120" y="127"/>
                  </a:lnTo>
                  <a:lnTo>
                    <a:pt x="1128" y="101"/>
                  </a:lnTo>
                  <a:close/>
                  <a:moveTo>
                    <a:pt x="1116" y="148"/>
                  </a:moveTo>
                  <a:lnTo>
                    <a:pt x="1152" y="148"/>
                  </a:lnTo>
                  <a:lnTo>
                    <a:pt x="1161" y="180"/>
                  </a:lnTo>
                  <a:lnTo>
                    <a:pt x="1192" y="180"/>
                  </a:lnTo>
                  <a:lnTo>
                    <a:pt x="1153" y="56"/>
                  </a:lnTo>
                  <a:lnTo>
                    <a:pt x="1116" y="56"/>
                  </a:lnTo>
                  <a:lnTo>
                    <a:pt x="1079" y="180"/>
                  </a:lnTo>
                  <a:lnTo>
                    <a:pt x="1108" y="180"/>
                  </a:lnTo>
                  <a:lnTo>
                    <a:pt x="1116" y="148"/>
                  </a:lnTo>
                  <a:close/>
                  <a:moveTo>
                    <a:pt x="1225" y="180"/>
                  </a:moveTo>
                  <a:lnTo>
                    <a:pt x="1253" y="180"/>
                  </a:lnTo>
                  <a:lnTo>
                    <a:pt x="1253" y="80"/>
                  </a:lnTo>
                  <a:lnTo>
                    <a:pt x="1287" y="80"/>
                  </a:lnTo>
                  <a:lnTo>
                    <a:pt x="1287" y="56"/>
                  </a:lnTo>
                  <a:lnTo>
                    <a:pt x="1191" y="56"/>
                  </a:lnTo>
                  <a:lnTo>
                    <a:pt x="1191" y="80"/>
                  </a:lnTo>
                  <a:lnTo>
                    <a:pt x="1225" y="80"/>
                  </a:lnTo>
                  <a:lnTo>
                    <a:pt x="1225" y="180"/>
                  </a:lnTo>
                  <a:close/>
                  <a:moveTo>
                    <a:pt x="993" y="136"/>
                  </a:moveTo>
                  <a:cubicBezTo>
                    <a:pt x="996" y="124"/>
                    <a:pt x="998" y="110"/>
                    <a:pt x="998" y="96"/>
                  </a:cubicBezTo>
                  <a:lnTo>
                    <a:pt x="998" y="79"/>
                  </a:lnTo>
                  <a:lnTo>
                    <a:pt x="1025" y="79"/>
                  </a:lnTo>
                  <a:lnTo>
                    <a:pt x="1025" y="157"/>
                  </a:lnTo>
                  <a:lnTo>
                    <a:pt x="984" y="157"/>
                  </a:lnTo>
                  <a:cubicBezTo>
                    <a:pt x="987" y="151"/>
                    <a:pt x="990" y="144"/>
                    <a:pt x="993" y="136"/>
                  </a:cubicBezTo>
                  <a:close/>
                  <a:moveTo>
                    <a:pt x="968" y="212"/>
                  </a:moveTo>
                  <a:lnTo>
                    <a:pt x="969" y="180"/>
                  </a:lnTo>
                  <a:lnTo>
                    <a:pt x="1041" y="180"/>
                  </a:lnTo>
                  <a:lnTo>
                    <a:pt x="1043" y="212"/>
                  </a:lnTo>
                  <a:lnTo>
                    <a:pt x="1064" y="212"/>
                  </a:lnTo>
                  <a:lnTo>
                    <a:pt x="1066" y="159"/>
                  </a:lnTo>
                  <a:lnTo>
                    <a:pt x="1053" y="158"/>
                  </a:lnTo>
                  <a:lnTo>
                    <a:pt x="1053" y="56"/>
                  </a:lnTo>
                  <a:lnTo>
                    <a:pt x="972" y="56"/>
                  </a:lnTo>
                  <a:lnTo>
                    <a:pt x="972" y="89"/>
                  </a:lnTo>
                  <a:cubicBezTo>
                    <a:pt x="972" y="104"/>
                    <a:pt x="971" y="118"/>
                    <a:pt x="967" y="131"/>
                  </a:cubicBezTo>
                  <a:cubicBezTo>
                    <a:pt x="964" y="140"/>
                    <a:pt x="960" y="149"/>
                    <a:pt x="955" y="158"/>
                  </a:cubicBezTo>
                  <a:lnTo>
                    <a:pt x="945" y="159"/>
                  </a:lnTo>
                  <a:lnTo>
                    <a:pt x="946" y="212"/>
                  </a:lnTo>
                  <a:lnTo>
                    <a:pt x="968" y="212"/>
                  </a:lnTo>
                  <a:close/>
                  <a:moveTo>
                    <a:pt x="492" y="122"/>
                  </a:moveTo>
                  <a:cubicBezTo>
                    <a:pt x="493" y="144"/>
                    <a:pt x="498" y="164"/>
                    <a:pt x="505" y="181"/>
                  </a:cubicBezTo>
                  <a:cubicBezTo>
                    <a:pt x="495" y="186"/>
                    <a:pt x="488" y="191"/>
                    <a:pt x="484" y="193"/>
                  </a:cubicBezTo>
                  <a:cubicBezTo>
                    <a:pt x="464" y="175"/>
                    <a:pt x="451" y="150"/>
                    <a:pt x="450" y="122"/>
                  </a:cubicBezTo>
                  <a:lnTo>
                    <a:pt x="492" y="122"/>
                  </a:lnTo>
                  <a:close/>
                  <a:moveTo>
                    <a:pt x="488" y="39"/>
                  </a:moveTo>
                  <a:cubicBezTo>
                    <a:pt x="493" y="42"/>
                    <a:pt x="500" y="46"/>
                    <a:pt x="508" y="50"/>
                  </a:cubicBezTo>
                  <a:cubicBezTo>
                    <a:pt x="500" y="67"/>
                    <a:pt x="493" y="88"/>
                    <a:pt x="492" y="112"/>
                  </a:cubicBezTo>
                  <a:lnTo>
                    <a:pt x="450" y="112"/>
                  </a:lnTo>
                  <a:cubicBezTo>
                    <a:pt x="452" y="83"/>
                    <a:pt x="466" y="57"/>
                    <a:pt x="488" y="39"/>
                  </a:cubicBezTo>
                  <a:close/>
                  <a:moveTo>
                    <a:pt x="529" y="16"/>
                  </a:moveTo>
                  <a:cubicBezTo>
                    <a:pt x="524" y="22"/>
                    <a:pt x="519" y="31"/>
                    <a:pt x="513" y="41"/>
                  </a:cubicBezTo>
                  <a:cubicBezTo>
                    <a:pt x="512" y="40"/>
                    <a:pt x="511" y="40"/>
                    <a:pt x="511" y="40"/>
                  </a:cubicBezTo>
                  <a:cubicBezTo>
                    <a:pt x="505" y="37"/>
                    <a:pt x="501" y="34"/>
                    <a:pt x="497" y="32"/>
                  </a:cubicBezTo>
                  <a:cubicBezTo>
                    <a:pt x="507" y="25"/>
                    <a:pt x="518" y="20"/>
                    <a:pt x="529" y="16"/>
                  </a:cubicBezTo>
                  <a:close/>
                  <a:moveTo>
                    <a:pt x="563" y="10"/>
                  </a:moveTo>
                  <a:lnTo>
                    <a:pt x="563" y="53"/>
                  </a:lnTo>
                  <a:cubicBezTo>
                    <a:pt x="548" y="53"/>
                    <a:pt x="534" y="49"/>
                    <a:pt x="523" y="45"/>
                  </a:cubicBezTo>
                  <a:cubicBezTo>
                    <a:pt x="524" y="43"/>
                    <a:pt x="525" y="42"/>
                    <a:pt x="526" y="40"/>
                  </a:cubicBezTo>
                  <a:cubicBezTo>
                    <a:pt x="535" y="25"/>
                    <a:pt x="545" y="15"/>
                    <a:pt x="547" y="12"/>
                  </a:cubicBezTo>
                  <a:cubicBezTo>
                    <a:pt x="553" y="11"/>
                    <a:pt x="558" y="10"/>
                    <a:pt x="563" y="10"/>
                  </a:cubicBezTo>
                  <a:close/>
                  <a:moveTo>
                    <a:pt x="563" y="112"/>
                  </a:moveTo>
                  <a:lnTo>
                    <a:pt x="503" y="112"/>
                  </a:lnTo>
                  <a:cubicBezTo>
                    <a:pt x="504" y="90"/>
                    <a:pt x="510" y="71"/>
                    <a:pt x="518" y="55"/>
                  </a:cubicBezTo>
                  <a:cubicBezTo>
                    <a:pt x="530" y="60"/>
                    <a:pt x="546" y="63"/>
                    <a:pt x="563" y="64"/>
                  </a:cubicBezTo>
                  <a:lnTo>
                    <a:pt x="563" y="112"/>
                  </a:lnTo>
                  <a:close/>
                  <a:moveTo>
                    <a:pt x="563" y="166"/>
                  </a:moveTo>
                  <a:cubicBezTo>
                    <a:pt x="544" y="166"/>
                    <a:pt x="528" y="171"/>
                    <a:pt x="515" y="176"/>
                  </a:cubicBezTo>
                  <a:cubicBezTo>
                    <a:pt x="509" y="161"/>
                    <a:pt x="504" y="143"/>
                    <a:pt x="503" y="122"/>
                  </a:cubicBezTo>
                  <a:lnTo>
                    <a:pt x="563" y="122"/>
                  </a:lnTo>
                  <a:lnTo>
                    <a:pt x="563" y="166"/>
                  </a:lnTo>
                  <a:close/>
                  <a:moveTo>
                    <a:pt x="563" y="225"/>
                  </a:moveTo>
                  <a:cubicBezTo>
                    <a:pt x="556" y="225"/>
                    <a:pt x="549" y="224"/>
                    <a:pt x="542" y="223"/>
                  </a:cubicBezTo>
                  <a:cubicBezTo>
                    <a:pt x="539" y="219"/>
                    <a:pt x="531" y="209"/>
                    <a:pt x="523" y="194"/>
                  </a:cubicBezTo>
                  <a:cubicBezTo>
                    <a:pt x="522" y="192"/>
                    <a:pt x="520" y="189"/>
                    <a:pt x="519" y="186"/>
                  </a:cubicBezTo>
                  <a:cubicBezTo>
                    <a:pt x="531" y="181"/>
                    <a:pt x="546" y="177"/>
                    <a:pt x="563" y="176"/>
                  </a:cubicBezTo>
                  <a:lnTo>
                    <a:pt x="563" y="225"/>
                  </a:lnTo>
                  <a:close/>
                  <a:moveTo>
                    <a:pt x="492" y="201"/>
                  </a:moveTo>
                  <a:cubicBezTo>
                    <a:pt x="496" y="198"/>
                    <a:pt x="502" y="194"/>
                    <a:pt x="509" y="191"/>
                  </a:cubicBezTo>
                  <a:cubicBezTo>
                    <a:pt x="515" y="202"/>
                    <a:pt x="520" y="211"/>
                    <a:pt x="525" y="218"/>
                  </a:cubicBezTo>
                  <a:cubicBezTo>
                    <a:pt x="513" y="214"/>
                    <a:pt x="502" y="208"/>
                    <a:pt x="492" y="201"/>
                  </a:cubicBezTo>
                  <a:close/>
                  <a:moveTo>
                    <a:pt x="573" y="176"/>
                  </a:moveTo>
                  <a:cubicBezTo>
                    <a:pt x="591" y="177"/>
                    <a:pt x="606" y="181"/>
                    <a:pt x="618" y="186"/>
                  </a:cubicBezTo>
                  <a:cubicBezTo>
                    <a:pt x="617" y="189"/>
                    <a:pt x="615" y="191"/>
                    <a:pt x="614" y="194"/>
                  </a:cubicBezTo>
                  <a:cubicBezTo>
                    <a:pt x="605" y="210"/>
                    <a:pt x="597" y="220"/>
                    <a:pt x="594" y="223"/>
                  </a:cubicBezTo>
                  <a:cubicBezTo>
                    <a:pt x="588" y="224"/>
                    <a:pt x="580" y="225"/>
                    <a:pt x="573" y="225"/>
                  </a:cubicBezTo>
                  <a:lnTo>
                    <a:pt x="573" y="176"/>
                  </a:lnTo>
                  <a:close/>
                  <a:moveTo>
                    <a:pt x="573" y="122"/>
                  </a:moveTo>
                  <a:lnTo>
                    <a:pt x="634" y="122"/>
                  </a:lnTo>
                  <a:cubicBezTo>
                    <a:pt x="633" y="142"/>
                    <a:pt x="628" y="161"/>
                    <a:pt x="622" y="176"/>
                  </a:cubicBezTo>
                  <a:cubicBezTo>
                    <a:pt x="609" y="171"/>
                    <a:pt x="592" y="167"/>
                    <a:pt x="573" y="166"/>
                  </a:cubicBezTo>
                  <a:lnTo>
                    <a:pt x="573" y="122"/>
                  </a:lnTo>
                  <a:close/>
                  <a:moveTo>
                    <a:pt x="573" y="64"/>
                  </a:moveTo>
                  <a:cubicBezTo>
                    <a:pt x="591" y="64"/>
                    <a:pt x="607" y="60"/>
                    <a:pt x="620" y="56"/>
                  </a:cubicBezTo>
                  <a:cubicBezTo>
                    <a:pt x="627" y="71"/>
                    <a:pt x="633" y="91"/>
                    <a:pt x="634" y="112"/>
                  </a:cubicBezTo>
                  <a:lnTo>
                    <a:pt x="573" y="112"/>
                  </a:lnTo>
                  <a:lnTo>
                    <a:pt x="573" y="64"/>
                  </a:lnTo>
                  <a:close/>
                  <a:moveTo>
                    <a:pt x="573" y="10"/>
                  </a:moveTo>
                  <a:cubicBezTo>
                    <a:pt x="579" y="10"/>
                    <a:pt x="584" y="11"/>
                    <a:pt x="589" y="12"/>
                  </a:cubicBezTo>
                  <a:cubicBezTo>
                    <a:pt x="592" y="15"/>
                    <a:pt x="602" y="25"/>
                    <a:pt x="611" y="40"/>
                  </a:cubicBezTo>
                  <a:cubicBezTo>
                    <a:pt x="612" y="42"/>
                    <a:pt x="613" y="44"/>
                    <a:pt x="614" y="46"/>
                  </a:cubicBezTo>
                  <a:cubicBezTo>
                    <a:pt x="603" y="50"/>
                    <a:pt x="589" y="53"/>
                    <a:pt x="573" y="54"/>
                  </a:cubicBezTo>
                  <a:lnTo>
                    <a:pt x="573" y="10"/>
                  </a:lnTo>
                  <a:close/>
                  <a:moveTo>
                    <a:pt x="643" y="33"/>
                  </a:moveTo>
                  <a:cubicBezTo>
                    <a:pt x="639" y="35"/>
                    <a:pt x="634" y="38"/>
                    <a:pt x="627" y="41"/>
                  </a:cubicBezTo>
                  <a:cubicBezTo>
                    <a:pt x="626" y="41"/>
                    <a:pt x="625" y="42"/>
                    <a:pt x="625" y="42"/>
                  </a:cubicBezTo>
                  <a:cubicBezTo>
                    <a:pt x="619" y="31"/>
                    <a:pt x="612" y="22"/>
                    <a:pt x="607" y="16"/>
                  </a:cubicBezTo>
                  <a:cubicBezTo>
                    <a:pt x="620" y="20"/>
                    <a:pt x="632" y="26"/>
                    <a:pt x="643" y="33"/>
                  </a:cubicBezTo>
                  <a:close/>
                  <a:moveTo>
                    <a:pt x="688" y="112"/>
                  </a:moveTo>
                  <a:lnTo>
                    <a:pt x="645" y="112"/>
                  </a:lnTo>
                  <a:cubicBezTo>
                    <a:pt x="644" y="89"/>
                    <a:pt x="637" y="68"/>
                    <a:pt x="630" y="52"/>
                  </a:cubicBezTo>
                  <a:cubicBezTo>
                    <a:pt x="640" y="47"/>
                    <a:pt x="647" y="43"/>
                    <a:pt x="652" y="40"/>
                  </a:cubicBezTo>
                  <a:cubicBezTo>
                    <a:pt x="673" y="59"/>
                    <a:pt x="686" y="84"/>
                    <a:pt x="688" y="112"/>
                  </a:cubicBezTo>
                  <a:close/>
                  <a:moveTo>
                    <a:pt x="655" y="192"/>
                  </a:moveTo>
                  <a:cubicBezTo>
                    <a:pt x="654" y="192"/>
                    <a:pt x="646" y="186"/>
                    <a:pt x="632" y="180"/>
                  </a:cubicBezTo>
                  <a:cubicBezTo>
                    <a:pt x="639" y="164"/>
                    <a:pt x="644" y="144"/>
                    <a:pt x="645" y="122"/>
                  </a:cubicBezTo>
                  <a:lnTo>
                    <a:pt x="688" y="122"/>
                  </a:lnTo>
                  <a:cubicBezTo>
                    <a:pt x="687" y="150"/>
                    <a:pt x="674" y="174"/>
                    <a:pt x="655" y="192"/>
                  </a:cubicBezTo>
                  <a:close/>
                  <a:moveTo>
                    <a:pt x="612" y="218"/>
                  </a:moveTo>
                  <a:cubicBezTo>
                    <a:pt x="616" y="211"/>
                    <a:pt x="622" y="202"/>
                    <a:pt x="628" y="190"/>
                  </a:cubicBezTo>
                  <a:cubicBezTo>
                    <a:pt x="637" y="194"/>
                    <a:pt x="643" y="198"/>
                    <a:pt x="646" y="200"/>
                  </a:cubicBezTo>
                  <a:cubicBezTo>
                    <a:pt x="636" y="208"/>
                    <a:pt x="624" y="214"/>
                    <a:pt x="612" y="218"/>
                  </a:cubicBezTo>
                  <a:close/>
                  <a:moveTo>
                    <a:pt x="563" y="236"/>
                  </a:moveTo>
                  <a:lnTo>
                    <a:pt x="563" y="236"/>
                  </a:lnTo>
                  <a:lnTo>
                    <a:pt x="573" y="236"/>
                  </a:lnTo>
                  <a:lnTo>
                    <a:pt x="573" y="236"/>
                  </a:lnTo>
                  <a:cubicBezTo>
                    <a:pt x="643" y="234"/>
                    <a:pt x="699" y="182"/>
                    <a:pt x="699" y="118"/>
                  </a:cubicBezTo>
                  <a:cubicBezTo>
                    <a:pt x="699" y="53"/>
                    <a:pt x="641" y="0"/>
                    <a:pt x="569" y="0"/>
                  </a:cubicBezTo>
                  <a:cubicBezTo>
                    <a:pt x="497" y="0"/>
                    <a:pt x="438" y="53"/>
                    <a:pt x="438" y="118"/>
                  </a:cubicBezTo>
                  <a:cubicBezTo>
                    <a:pt x="438" y="181"/>
                    <a:pt x="494" y="233"/>
                    <a:pt x="563" y="236"/>
                  </a:cubicBezTo>
                  <a:close/>
                  <a:moveTo>
                    <a:pt x="776" y="135"/>
                  </a:moveTo>
                  <a:cubicBezTo>
                    <a:pt x="783" y="122"/>
                    <a:pt x="791" y="106"/>
                    <a:pt x="797" y="91"/>
                  </a:cubicBezTo>
                  <a:lnTo>
                    <a:pt x="797" y="91"/>
                  </a:lnTo>
                  <a:cubicBezTo>
                    <a:pt x="796" y="107"/>
                    <a:pt x="795" y="124"/>
                    <a:pt x="795" y="144"/>
                  </a:cubicBezTo>
                  <a:lnTo>
                    <a:pt x="795" y="180"/>
                  </a:lnTo>
                  <a:lnTo>
                    <a:pt x="821" y="180"/>
                  </a:lnTo>
                  <a:lnTo>
                    <a:pt x="821" y="56"/>
                  </a:lnTo>
                  <a:lnTo>
                    <a:pt x="792" y="56"/>
                  </a:lnTo>
                  <a:lnTo>
                    <a:pt x="766" y="105"/>
                  </a:lnTo>
                  <a:cubicBezTo>
                    <a:pt x="758" y="118"/>
                    <a:pt x="750" y="135"/>
                    <a:pt x="744" y="149"/>
                  </a:cubicBezTo>
                  <a:lnTo>
                    <a:pt x="743" y="149"/>
                  </a:lnTo>
                  <a:cubicBezTo>
                    <a:pt x="744" y="133"/>
                    <a:pt x="744" y="113"/>
                    <a:pt x="744" y="93"/>
                  </a:cubicBezTo>
                  <a:lnTo>
                    <a:pt x="744" y="56"/>
                  </a:lnTo>
                  <a:lnTo>
                    <a:pt x="719" y="56"/>
                  </a:lnTo>
                  <a:lnTo>
                    <a:pt x="719" y="180"/>
                  </a:lnTo>
                  <a:lnTo>
                    <a:pt x="751" y="180"/>
                  </a:lnTo>
                  <a:lnTo>
                    <a:pt x="776" y="135"/>
                  </a:lnTo>
                  <a:close/>
                  <a:moveTo>
                    <a:pt x="879" y="159"/>
                  </a:moveTo>
                  <a:cubicBezTo>
                    <a:pt x="868" y="159"/>
                    <a:pt x="855" y="155"/>
                    <a:pt x="849" y="152"/>
                  </a:cubicBezTo>
                  <a:lnTo>
                    <a:pt x="843" y="174"/>
                  </a:lnTo>
                  <a:cubicBezTo>
                    <a:pt x="854" y="179"/>
                    <a:pt x="868" y="182"/>
                    <a:pt x="880" y="182"/>
                  </a:cubicBezTo>
                  <a:cubicBezTo>
                    <a:pt x="904" y="182"/>
                    <a:pt x="932" y="173"/>
                    <a:pt x="932" y="145"/>
                  </a:cubicBezTo>
                  <a:cubicBezTo>
                    <a:pt x="932" y="128"/>
                    <a:pt x="918" y="118"/>
                    <a:pt x="903" y="116"/>
                  </a:cubicBezTo>
                  <a:lnTo>
                    <a:pt x="903" y="115"/>
                  </a:lnTo>
                  <a:cubicBezTo>
                    <a:pt x="917" y="112"/>
                    <a:pt x="927" y="101"/>
                    <a:pt x="927" y="86"/>
                  </a:cubicBezTo>
                  <a:cubicBezTo>
                    <a:pt x="927" y="68"/>
                    <a:pt x="911" y="54"/>
                    <a:pt x="884" y="54"/>
                  </a:cubicBezTo>
                  <a:cubicBezTo>
                    <a:pt x="867" y="54"/>
                    <a:pt x="854" y="59"/>
                    <a:pt x="846" y="64"/>
                  </a:cubicBezTo>
                  <a:lnTo>
                    <a:pt x="852" y="84"/>
                  </a:lnTo>
                  <a:cubicBezTo>
                    <a:pt x="859" y="81"/>
                    <a:pt x="870" y="77"/>
                    <a:pt x="879" y="77"/>
                  </a:cubicBezTo>
                  <a:cubicBezTo>
                    <a:pt x="891" y="77"/>
                    <a:pt x="898" y="82"/>
                    <a:pt x="898" y="90"/>
                  </a:cubicBezTo>
                  <a:cubicBezTo>
                    <a:pt x="898" y="100"/>
                    <a:pt x="889" y="106"/>
                    <a:pt x="876" y="106"/>
                  </a:cubicBezTo>
                  <a:lnTo>
                    <a:pt x="864" y="106"/>
                  </a:lnTo>
                  <a:lnTo>
                    <a:pt x="864" y="127"/>
                  </a:lnTo>
                  <a:lnTo>
                    <a:pt x="876" y="127"/>
                  </a:lnTo>
                  <a:cubicBezTo>
                    <a:pt x="888" y="127"/>
                    <a:pt x="902" y="129"/>
                    <a:pt x="902" y="143"/>
                  </a:cubicBezTo>
                  <a:cubicBezTo>
                    <a:pt x="902" y="153"/>
                    <a:pt x="893" y="159"/>
                    <a:pt x="879" y="159"/>
                  </a:cubicBezTo>
                  <a:close/>
                  <a:moveTo>
                    <a:pt x="1900" y="125"/>
                  </a:moveTo>
                  <a:lnTo>
                    <a:pt x="1910" y="125"/>
                  </a:lnTo>
                  <a:cubicBezTo>
                    <a:pt x="1924" y="125"/>
                    <a:pt x="1935" y="130"/>
                    <a:pt x="1935" y="143"/>
                  </a:cubicBezTo>
                  <a:cubicBezTo>
                    <a:pt x="1935" y="156"/>
                    <a:pt x="1924" y="161"/>
                    <a:pt x="1911" y="161"/>
                  </a:cubicBezTo>
                  <a:cubicBezTo>
                    <a:pt x="1906" y="161"/>
                    <a:pt x="1903" y="161"/>
                    <a:pt x="1900" y="160"/>
                  </a:cubicBezTo>
                  <a:lnTo>
                    <a:pt x="1900" y="125"/>
                  </a:lnTo>
                  <a:close/>
                  <a:moveTo>
                    <a:pt x="1900" y="76"/>
                  </a:moveTo>
                  <a:cubicBezTo>
                    <a:pt x="1903" y="76"/>
                    <a:pt x="1906" y="76"/>
                    <a:pt x="1912" y="76"/>
                  </a:cubicBezTo>
                  <a:cubicBezTo>
                    <a:pt x="1925" y="76"/>
                    <a:pt x="1932" y="81"/>
                    <a:pt x="1932" y="90"/>
                  </a:cubicBezTo>
                  <a:cubicBezTo>
                    <a:pt x="1932" y="99"/>
                    <a:pt x="1924" y="105"/>
                    <a:pt x="1910" y="105"/>
                  </a:cubicBezTo>
                  <a:lnTo>
                    <a:pt x="1900" y="105"/>
                  </a:lnTo>
                  <a:lnTo>
                    <a:pt x="1900" y="76"/>
                  </a:lnTo>
                  <a:close/>
                  <a:moveTo>
                    <a:pt x="1952" y="170"/>
                  </a:moveTo>
                  <a:cubicBezTo>
                    <a:pt x="1959" y="164"/>
                    <a:pt x="1965" y="155"/>
                    <a:pt x="1965" y="144"/>
                  </a:cubicBezTo>
                  <a:cubicBezTo>
                    <a:pt x="1965" y="128"/>
                    <a:pt x="1954" y="117"/>
                    <a:pt x="1940" y="113"/>
                  </a:cubicBezTo>
                  <a:lnTo>
                    <a:pt x="1940" y="113"/>
                  </a:lnTo>
                  <a:cubicBezTo>
                    <a:pt x="1954" y="108"/>
                    <a:pt x="1960" y="98"/>
                    <a:pt x="1960" y="87"/>
                  </a:cubicBezTo>
                  <a:cubicBezTo>
                    <a:pt x="1960" y="75"/>
                    <a:pt x="1954" y="67"/>
                    <a:pt x="1945" y="62"/>
                  </a:cubicBezTo>
                  <a:cubicBezTo>
                    <a:pt x="1936" y="57"/>
                    <a:pt x="1926" y="55"/>
                    <a:pt x="1909" y="55"/>
                  </a:cubicBezTo>
                  <a:cubicBezTo>
                    <a:pt x="1895" y="55"/>
                    <a:pt x="1880" y="56"/>
                    <a:pt x="1873" y="58"/>
                  </a:cubicBezTo>
                  <a:lnTo>
                    <a:pt x="1873" y="180"/>
                  </a:lnTo>
                  <a:cubicBezTo>
                    <a:pt x="1879" y="180"/>
                    <a:pt x="1889" y="181"/>
                    <a:pt x="1903" y="181"/>
                  </a:cubicBezTo>
                  <a:cubicBezTo>
                    <a:pt x="1928" y="181"/>
                    <a:pt x="1943" y="177"/>
                    <a:pt x="1952" y="170"/>
                  </a:cubicBezTo>
                  <a:close/>
                  <a:moveTo>
                    <a:pt x="1791" y="180"/>
                  </a:moveTo>
                  <a:lnTo>
                    <a:pt x="1819" y="180"/>
                  </a:lnTo>
                  <a:lnTo>
                    <a:pt x="1819" y="80"/>
                  </a:lnTo>
                  <a:lnTo>
                    <a:pt x="1853" y="80"/>
                  </a:lnTo>
                  <a:lnTo>
                    <a:pt x="1853" y="56"/>
                  </a:lnTo>
                  <a:lnTo>
                    <a:pt x="1758" y="56"/>
                  </a:lnTo>
                  <a:lnTo>
                    <a:pt x="1758" y="80"/>
                  </a:lnTo>
                  <a:lnTo>
                    <a:pt x="1791" y="80"/>
                  </a:lnTo>
                  <a:lnTo>
                    <a:pt x="1791" y="180"/>
                  </a:lnTo>
                  <a:close/>
                  <a:moveTo>
                    <a:pt x="2041" y="76"/>
                  </a:moveTo>
                  <a:cubicBezTo>
                    <a:pt x="2061" y="76"/>
                    <a:pt x="2071" y="96"/>
                    <a:pt x="2071" y="118"/>
                  </a:cubicBezTo>
                  <a:cubicBezTo>
                    <a:pt x="2071" y="142"/>
                    <a:pt x="2061" y="160"/>
                    <a:pt x="2042" y="160"/>
                  </a:cubicBezTo>
                  <a:cubicBezTo>
                    <a:pt x="2023" y="160"/>
                    <a:pt x="2011" y="143"/>
                    <a:pt x="2011" y="119"/>
                  </a:cubicBezTo>
                  <a:cubicBezTo>
                    <a:pt x="2011" y="94"/>
                    <a:pt x="2022" y="76"/>
                    <a:pt x="2041" y="76"/>
                  </a:cubicBezTo>
                  <a:close/>
                  <a:moveTo>
                    <a:pt x="2040" y="182"/>
                  </a:moveTo>
                  <a:cubicBezTo>
                    <a:pt x="2076" y="182"/>
                    <a:pt x="2101" y="158"/>
                    <a:pt x="2101" y="117"/>
                  </a:cubicBezTo>
                  <a:cubicBezTo>
                    <a:pt x="2101" y="83"/>
                    <a:pt x="2080" y="54"/>
                    <a:pt x="2042" y="54"/>
                  </a:cubicBezTo>
                  <a:cubicBezTo>
                    <a:pt x="2006" y="54"/>
                    <a:pt x="1982" y="82"/>
                    <a:pt x="1982" y="119"/>
                  </a:cubicBezTo>
                  <a:cubicBezTo>
                    <a:pt x="1982" y="154"/>
                    <a:pt x="2003" y="182"/>
                    <a:pt x="2040" y="182"/>
                  </a:cubicBezTo>
                  <a:close/>
                  <a:moveTo>
                    <a:pt x="1563" y="121"/>
                  </a:moveTo>
                  <a:cubicBezTo>
                    <a:pt x="1566" y="120"/>
                    <a:pt x="1569" y="120"/>
                    <a:pt x="1573" y="120"/>
                  </a:cubicBezTo>
                  <a:cubicBezTo>
                    <a:pt x="1587" y="120"/>
                    <a:pt x="1598" y="126"/>
                    <a:pt x="1598" y="140"/>
                  </a:cubicBezTo>
                  <a:cubicBezTo>
                    <a:pt x="1598" y="154"/>
                    <a:pt x="1587" y="160"/>
                    <a:pt x="1573" y="160"/>
                  </a:cubicBezTo>
                  <a:cubicBezTo>
                    <a:pt x="1569" y="160"/>
                    <a:pt x="1566" y="160"/>
                    <a:pt x="1563" y="160"/>
                  </a:cubicBezTo>
                  <a:lnTo>
                    <a:pt x="1563" y="121"/>
                  </a:lnTo>
                  <a:close/>
                  <a:moveTo>
                    <a:pt x="1617" y="166"/>
                  </a:moveTo>
                  <a:cubicBezTo>
                    <a:pt x="1623" y="159"/>
                    <a:pt x="1627" y="150"/>
                    <a:pt x="1627" y="139"/>
                  </a:cubicBezTo>
                  <a:cubicBezTo>
                    <a:pt x="1627" y="111"/>
                    <a:pt x="1604" y="98"/>
                    <a:pt x="1578" y="98"/>
                  </a:cubicBezTo>
                  <a:cubicBezTo>
                    <a:pt x="1572" y="98"/>
                    <a:pt x="1567" y="99"/>
                    <a:pt x="1563" y="99"/>
                  </a:cubicBezTo>
                  <a:lnTo>
                    <a:pt x="1563" y="56"/>
                  </a:lnTo>
                  <a:lnTo>
                    <a:pt x="1535" y="56"/>
                  </a:lnTo>
                  <a:lnTo>
                    <a:pt x="1535" y="180"/>
                  </a:lnTo>
                  <a:cubicBezTo>
                    <a:pt x="1541" y="180"/>
                    <a:pt x="1551" y="181"/>
                    <a:pt x="1565" y="181"/>
                  </a:cubicBezTo>
                  <a:cubicBezTo>
                    <a:pt x="1584" y="181"/>
                    <a:pt x="1605" y="178"/>
                    <a:pt x="1617" y="166"/>
                  </a:cubicBezTo>
                  <a:close/>
                  <a:moveTo>
                    <a:pt x="1709" y="182"/>
                  </a:moveTo>
                  <a:cubicBezTo>
                    <a:pt x="1724" y="182"/>
                    <a:pt x="1735" y="179"/>
                    <a:pt x="1741" y="177"/>
                  </a:cubicBezTo>
                  <a:lnTo>
                    <a:pt x="1736" y="155"/>
                  </a:lnTo>
                  <a:cubicBezTo>
                    <a:pt x="1731" y="157"/>
                    <a:pt x="1721" y="159"/>
                    <a:pt x="1713" y="159"/>
                  </a:cubicBezTo>
                  <a:cubicBezTo>
                    <a:pt x="1688" y="159"/>
                    <a:pt x="1673" y="143"/>
                    <a:pt x="1673" y="118"/>
                  </a:cubicBezTo>
                  <a:cubicBezTo>
                    <a:pt x="1673" y="91"/>
                    <a:pt x="1691" y="77"/>
                    <a:pt x="1713" y="77"/>
                  </a:cubicBezTo>
                  <a:cubicBezTo>
                    <a:pt x="1723" y="77"/>
                    <a:pt x="1731" y="80"/>
                    <a:pt x="1736" y="82"/>
                  </a:cubicBezTo>
                  <a:lnTo>
                    <a:pt x="1742" y="60"/>
                  </a:lnTo>
                  <a:cubicBezTo>
                    <a:pt x="1737" y="57"/>
                    <a:pt x="1726" y="54"/>
                    <a:pt x="1712" y="54"/>
                  </a:cubicBezTo>
                  <a:cubicBezTo>
                    <a:pt x="1674" y="54"/>
                    <a:pt x="1644" y="78"/>
                    <a:pt x="1644" y="120"/>
                  </a:cubicBezTo>
                  <a:cubicBezTo>
                    <a:pt x="1644" y="155"/>
                    <a:pt x="1666" y="182"/>
                    <a:pt x="1709" y="182"/>
                  </a:cubicBezTo>
                  <a:close/>
                  <a:moveTo>
                    <a:pt x="1427" y="176"/>
                  </a:moveTo>
                  <a:cubicBezTo>
                    <a:pt x="1445" y="165"/>
                    <a:pt x="1450" y="140"/>
                    <a:pt x="1450" y="109"/>
                  </a:cubicBezTo>
                  <a:lnTo>
                    <a:pt x="1450" y="79"/>
                  </a:lnTo>
                  <a:lnTo>
                    <a:pt x="1478" y="79"/>
                  </a:lnTo>
                  <a:lnTo>
                    <a:pt x="1478" y="180"/>
                  </a:lnTo>
                  <a:lnTo>
                    <a:pt x="1506" y="180"/>
                  </a:lnTo>
                  <a:lnTo>
                    <a:pt x="1506" y="56"/>
                  </a:lnTo>
                  <a:lnTo>
                    <a:pt x="1422" y="56"/>
                  </a:lnTo>
                  <a:lnTo>
                    <a:pt x="1422" y="110"/>
                  </a:lnTo>
                  <a:cubicBezTo>
                    <a:pt x="1422" y="129"/>
                    <a:pt x="1420" y="145"/>
                    <a:pt x="1413" y="153"/>
                  </a:cubicBezTo>
                  <a:cubicBezTo>
                    <a:pt x="1410" y="156"/>
                    <a:pt x="1405" y="159"/>
                    <a:pt x="1399" y="160"/>
                  </a:cubicBezTo>
                  <a:lnTo>
                    <a:pt x="1402" y="182"/>
                  </a:lnTo>
                  <a:cubicBezTo>
                    <a:pt x="1412" y="182"/>
                    <a:pt x="1421" y="180"/>
                    <a:pt x="1427" y="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56322" name="Picture 2" descr="G:\2019\ПРОСВЕЩЕНИЕ\2020\август\августовка на переделку\Рисунок1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42" y="1655303"/>
            <a:ext cx="780452" cy="78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6754482" y="3903003"/>
            <a:ext cx="5437517" cy="1465840"/>
          </a:xfrm>
          <a:prstGeom prst="rect">
            <a:avLst/>
          </a:prstGeom>
        </p:spPr>
        <p:txBody>
          <a:bodyPr wrap="square" lIns="80063" tIns="40032" rIns="80063" bIns="40032">
            <a:spAutoFit/>
          </a:bodyPr>
          <a:lstStyle/>
          <a:p>
            <a:endParaRPr lang="ru-RU" b="1" u="sng" dirty="0" smtClean="0">
              <a:solidFill>
                <a:schemeClr val="tx2"/>
              </a:solidFill>
              <a:latin typeface="Textbook New Bold"/>
              <a:cs typeface="Tahoma" pitchFamily="34" charset="0"/>
            </a:endParaRPr>
          </a:p>
          <a:p>
            <a:r>
              <a:rPr lang="ru-RU" b="1" u="sng" dirty="0" smtClean="0">
                <a:solidFill>
                  <a:srgbClr val="002060"/>
                </a:solidFill>
                <a:latin typeface="Textbook New Bold"/>
                <a:cs typeface="Tahoma" pitchFamily="34" charset="0"/>
              </a:rPr>
              <a:t>Токарева Марина Викторовна</a:t>
            </a:r>
            <a:r>
              <a:rPr lang="ru-RU" b="1" dirty="0" smtClean="0">
                <a:solidFill>
                  <a:srgbClr val="002060"/>
                </a:solidFill>
                <a:latin typeface="Textbook New Bold"/>
                <a:cs typeface="Tahoma" pitchFamily="34" charset="0"/>
              </a:rPr>
              <a:t>, </a:t>
            </a:r>
            <a:br>
              <a:rPr lang="ru-RU" b="1" dirty="0" smtClean="0">
                <a:solidFill>
                  <a:srgbClr val="002060"/>
                </a:solidFill>
                <a:latin typeface="Textbook New Bold"/>
                <a:cs typeface="Tahoma" pitchFamily="34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extbook New Bold"/>
                <a:cs typeface="Tahoma" pitchFamily="34" charset="0"/>
              </a:rPr>
              <a:t>ведущий </a:t>
            </a:r>
            <a:r>
              <a:rPr lang="ru-RU" b="1" dirty="0">
                <a:solidFill>
                  <a:srgbClr val="002060"/>
                </a:solidFill>
                <a:latin typeface="Textbook New Bold"/>
                <a:cs typeface="Tahoma" pitchFamily="34" charset="0"/>
              </a:rPr>
              <a:t>методист </a:t>
            </a:r>
            <a:r>
              <a:rPr lang="ru-RU" b="1" dirty="0" smtClean="0">
                <a:solidFill>
                  <a:srgbClr val="002060"/>
                </a:solidFill>
                <a:latin typeface="Textbook New Bold"/>
                <a:cs typeface="Tahoma" pitchFamily="34" charset="0"/>
              </a:rPr>
              <a:t> Центра естественно-математического образования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59" name="Picture 19" descr="https://1sept.ru/img/firm-style/logo_p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176" y="2631559"/>
            <a:ext cx="5112985" cy="133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65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/>
          <p:cNvSpPr/>
          <p:nvPr/>
        </p:nvSpPr>
        <p:spPr>
          <a:xfrm>
            <a:off x="191731" y="1405719"/>
            <a:ext cx="10303397" cy="4599296"/>
          </a:xfrm>
          <a:prstGeom prst="roundRect">
            <a:avLst/>
          </a:prstGeom>
          <a:solidFill>
            <a:srgbClr val="D8EBF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66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Использование различных педагогических технологий для создания ситуации успеха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50376" y="1746912"/>
            <a:ext cx="936236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/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Для создания эмоционально-комфортной среды используют следующие образовательные технологии</a:t>
            </a:r>
          </a:p>
          <a:p>
            <a:pPr indent="449580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•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       Личностно-ориентированные: обеспечение комфортных условий развития и реализации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возможностей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личности.</a:t>
            </a:r>
            <a:endParaRPr lang="ru-RU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indent="449580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•        Педагогика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сотрудничества.</a:t>
            </a:r>
          </a:p>
          <a:p>
            <a:pPr indent="449580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•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       Технология уровневой дифференциации обучения. </a:t>
            </a:r>
            <a:endParaRPr lang="ru-RU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449580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•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       Проявление гуманного отношения к детям, такие как любовь и оптимистичная вера в них, отсутствие прямого принуждения, доброжелательный и эмоциональный тон педагога, приоритет положительного стимулирования, терпимости к детским недостаткам, в сочетании с проявлениями демократизации отношений – правом ребёнка на свободный выбор, на ошибку, на собственную точку зрения – оказывают благоприятное воздействие на психику учащихся и способствуют формированию здоровой психики и, как следствие, высокого уровня психологического здоровья.</a:t>
            </a:r>
            <a:endParaRPr lang="ru-RU" sz="16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796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90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Что способствует созданию ситуации успеха на уроке?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4569105" y="1368495"/>
            <a:ext cx="7104789" cy="10556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внутренней и внешней мотивации</a:t>
            </a:r>
          </a:p>
        </p:txBody>
      </p:sp>
      <p:sp>
        <p:nvSpPr>
          <p:cNvPr id="56" name="Овал 55"/>
          <p:cNvSpPr/>
          <p:nvPr/>
        </p:nvSpPr>
        <p:spPr>
          <a:xfrm>
            <a:off x="4540230" y="2581290"/>
            <a:ext cx="7104789" cy="10556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частой смены видов учебной деятельности на уроках биологии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4533306" y="3875972"/>
            <a:ext cx="7104789" cy="10556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на уроке методов, способствующих активации творчества и самовыражения учащихся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4670384" y="5184513"/>
            <a:ext cx="7104789" cy="10556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динамических пауз или минуты релаксации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Picture 17" descr="0178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627797" y="1377694"/>
            <a:ext cx="2347741" cy="117047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40" y="3012238"/>
            <a:ext cx="2714196" cy="152803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2" y="4931616"/>
            <a:ext cx="3049217" cy="1524609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617822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3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61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t="26901" r="36218" b="22701"/>
          <a:stretch>
            <a:fillRect/>
          </a:stretch>
        </p:blipFill>
        <p:spPr bwMode="auto">
          <a:xfrm>
            <a:off x="191732" y="1736970"/>
            <a:ext cx="4749830" cy="51041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1" t="27600" r="38580" b="43700"/>
          <a:stretch>
            <a:fillRect/>
          </a:stretch>
        </p:blipFill>
        <p:spPr bwMode="auto">
          <a:xfrm>
            <a:off x="5483069" y="1780248"/>
            <a:ext cx="5234451" cy="325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62" b="25194"/>
          <a:stretch/>
        </p:blipFill>
        <p:spPr bwMode="auto">
          <a:xfrm>
            <a:off x="5483069" y="5465609"/>
            <a:ext cx="6594665" cy="1181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8" name="Рисунок 67" descr="C:\Users\lkoroleva\Desktop\2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141" y="895734"/>
            <a:ext cx="861524" cy="1197345"/>
          </a:xfrm>
          <a:prstGeom prst="rect">
            <a:avLst/>
          </a:prstGeom>
          <a:noFill/>
          <a:ln w="3175">
            <a:solidFill>
              <a:srgbClr val="7030A0"/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78" name="TextBox 77"/>
          <p:cNvSpPr txBox="1"/>
          <p:nvPr/>
        </p:nvSpPr>
        <p:spPr>
          <a:xfrm rot="10800000" flipH="1" flipV="1">
            <a:off x="6738425" y="5032775"/>
            <a:ext cx="6991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Серия «Внеурочная деятельность»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09181" y="1309741"/>
            <a:ext cx="64826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«Линия жизни». Учебник. </a:t>
            </a:r>
            <a:r>
              <a:rPr lang="ru-RU" b="1" dirty="0" smtClean="0">
                <a:solidFill>
                  <a:srgbClr val="FF0000"/>
                </a:solidFill>
              </a:rPr>
              <a:t>9 </a:t>
            </a:r>
            <a:r>
              <a:rPr lang="ru-RU" b="1" dirty="0">
                <a:solidFill>
                  <a:srgbClr val="FF0000"/>
                </a:solidFill>
              </a:rPr>
              <a:t>класс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внутренней и внешней мотивации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106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внутренней и внешней мотивации</a:t>
            </a:r>
          </a:p>
        </p:txBody>
      </p:sp>
      <p:sp>
        <p:nvSpPr>
          <p:cNvPr id="66" name="Прямоугольник 65"/>
          <p:cNvSpPr/>
          <p:nvPr/>
        </p:nvSpPr>
        <p:spPr>
          <a:xfrm rot="10800000" flipV="1">
            <a:off x="4334472" y="1233077"/>
            <a:ext cx="4360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686928" y="1156504"/>
            <a:ext cx="101287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en-US" sz="2000" b="1" dirty="0" smtClean="0">
                <a:solidFill>
                  <a:srgbClr val="7030A0"/>
                </a:solidFill>
                <a:cs typeface="Times New Roman" pitchFamily="18" charset="0"/>
                <a:sym typeface="Calibri"/>
              </a:rPr>
              <a:t>I</a:t>
            </a:r>
            <a:r>
              <a:rPr lang="ru-RU" sz="2000" b="1" dirty="0" smtClean="0">
                <a:solidFill>
                  <a:srgbClr val="7030A0"/>
                </a:solidFill>
                <a:cs typeface="Times New Roman" pitchFamily="18" charset="0"/>
                <a:sym typeface="Calibri"/>
              </a:rPr>
              <a:t>V. Открытие новых знаний</a:t>
            </a:r>
            <a:endParaRPr lang="ru-RU" dirty="0">
              <a:solidFill>
                <a:srgbClr val="FFFFFF"/>
              </a:solidFill>
              <a:latin typeface="Impact" panose="020B0806030902050204" pitchFamily="34" charset="0"/>
              <a:sym typeface="Calibri"/>
            </a:endParaRPr>
          </a:p>
        </p:txBody>
      </p:sp>
      <p:pic>
        <p:nvPicPr>
          <p:cNvPr id="6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2" y="1635882"/>
            <a:ext cx="4475440" cy="50652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679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560" y="1635882"/>
            <a:ext cx="4342314" cy="50266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-382137" y="1217475"/>
            <a:ext cx="5459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«Линия жизни». Учебник. 8 класс</a:t>
            </a:r>
          </a:p>
        </p:txBody>
      </p:sp>
    </p:spTree>
    <p:extLst>
      <p:ext uri="{BB962C8B-B14F-4D97-AF65-F5344CB8AC3E}">
        <p14:creationId xmlns:p14="http://schemas.microsoft.com/office/powerpoint/2010/main" val="2047951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8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7"/>
          <a:srcRect l="37400" t="9400" r="36219" b="29700"/>
          <a:stretch/>
        </p:blipFill>
        <p:spPr>
          <a:xfrm>
            <a:off x="682389" y="1551811"/>
            <a:ext cx="3965982" cy="5149345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Прямоугольник 65"/>
          <p:cNvSpPr/>
          <p:nvPr/>
        </p:nvSpPr>
        <p:spPr>
          <a:xfrm rot="10800000" flipV="1">
            <a:off x="4334472" y="1233077"/>
            <a:ext cx="4360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 rot="10800000" flipV="1">
            <a:off x="-586855" y="1154425"/>
            <a:ext cx="8006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«Линия жизни». Учебник</a:t>
            </a:r>
            <a:r>
              <a:rPr lang="ru-RU" b="1" dirty="0" smtClean="0">
                <a:solidFill>
                  <a:srgbClr val="FF0000"/>
                </a:solidFill>
              </a:rPr>
              <a:t>. 9 </a:t>
            </a:r>
            <a:r>
              <a:rPr lang="ru-RU" b="1" dirty="0">
                <a:solidFill>
                  <a:srgbClr val="FF0000"/>
                </a:solidFill>
              </a:rPr>
              <a:t>класс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внутренней и внешней мотивации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8"/>
          <a:srcRect l="37794" t="15001" r="35825" b="52654"/>
          <a:stretch/>
        </p:blipFill>
        <p:spPr>
          <a:xfrm>
            <a:off x="5089055" y="1602410"/>
            <a:ext cx="4718608" cy="3252527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8470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15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внутренней и внешней мотивации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flipH="1">
            <a:off x="-1392073" y="1156506"/>
            <a:ext cx="7626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Серия «Профильная школа»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flipH="1">
            <a:off x="4375052" y="1498936"/>
            <a:ext cx="767083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Н.В. Горбенко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«Биотехнология. 10-11 классы»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2" y="1525838"/>
            <a:ext cx="4279900" cy="486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25" y="2340105"/>
            <a:ext cx="3968722" cy="3670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4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239" y="1027098"/>
            <a:ext cx="1015444" cy="13130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1" y="4659083"/>
            <a:ext cx="4318511" cy="2095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685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35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233254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66" name="Прямоугольник 65"/>
          <p:cNvSpPr/>
          <p:nvPr/>
        </p:nvSpPr>
        <p:spPr>
          <a:xfrm rot="10800000" flipV="1">
            <a:off x="4334472" y="1233077"/>
            <a:ext cx="4360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 rot="10800000" flipV="1">
            <a:off x="-3138985" y="1134946"/>
            <a:ext cx="12479933" cy="36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«Линия </a:t>
            </a:r>
            <a:r>
              <a:rPr lang="ru-RU" b="1" dirty="0" smtClean="0">
                <a:solidFill>
                  <a:srgbClr val="FF0000"/>
                </a:solidFill>
              </a:rPr>
              <a:t>жизни. Учебник. 10 класс. Базовый уровень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9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 t="10800" r="33069" b="61026"/>
          <a:stretch>
            <a:fillRect/>
          </a:stretch>
        </p:blipFill>
        <p:spPr bwMode="auto">
          <a:xfrm>
            <a:off x="191732" y="1890747"/>
            <a:ext cx="5059228" cy="23132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 t="38101" r="37006" b="40900"/>
          <a:stretch>
            <a:fillRect/>
          </a:stretch>
        </p:blipFill>
        <p:spPr bwMode="auto">
          <a:xfrm>
            <a:off x="51172" y="4401470"/>
            <a:ext cx="5552651" cy="21359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Скругленный прямоугольник 89"/>
          <p:cNvSpPr/>
          <p:nvPr/>
        </p:nvSpPr>
        <p:spPr>
          <a:xfrm>
            <a:off x="5710718" y="1719619"/>
            <a:ext cx="6196946" cy="3963730"/>
          </a:xfrm>
          <a:prstGeom prst="roundRect">
            <a:avLst/>
          </a:prstGeom>
          <a:solidFill>
            <a:srgbClr val="D8EBF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000" b="1" u="sng" dirty="0" smtClean="0">
                <a:solidFill>
                  <a:schemeClr val="tx1"/>
                </a:solidFill>
              </a:rPr>
              <a:t>Игра</a:t>
            </a:r>
            <a:r>
              <a:rPr lang="ru-RU" sz="2000" b="1" u="sng" dirty="0">
                <a:solidFill>
                  <a:schemeClr val="tx1"/>
                </a:solidFill>
              </a:rPr>
              <a:t>. «</a:t>
            </a:r>
            <a:r>
              <a:rPr lang="ru-RU" sz="2000" b="1" u="sng" dirty="0" smtClean="0">
                <a:solidFill>
                  <a:schemeClr val="tx1"/>
                </a:solidFill>
              </a:rPr>
              <a:t>Знаешь ли ты растения, занесённые в Красную книгу?» </a:t>
            </a: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Учитель называет разные растения,</a:t>
            </a: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а  </a:t>
            </a:r>
            <a:r>
              <a:rPr lang="ru-RU" sz="2000" dirty="0">
                <a:solidFill>
                  <a:schemeClr val="tx1"/>
                </a:solidFill>
              </a:rPr>
              <a:t>школьники выбирают из них только те, которые </a:t>
            </a:r>
            <a:r>
              <a:rPr lang="ru-RU" sz="2000" dirty="0" smtClean="0">
                <a:solidFill>
                  <a:schemeClr val="tx1"/>
                </a:solidFill>
              </a:rPr>
              <a:t>занесены в Красную книгу.</a:t>
            </a:r>
            <a:endParaRPr lang="ru-RU" sz="20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Список растений:  женьшень, берёза, клевер, венерин башмачок, лотос, ясень  и т.д. </a:t>
            </a:r>
          </a:p>
          <a:p>
            <a:pPr>
              <a:defRPr/>
            </a:pPr>
            <a:r>
              <a:rPr lang="ru-RU" sz="2000" b="1" u="sng" dirty="0" smtClean="0">
                <a:solidFill>
                  <a:schemeClr val="tx1"/>
                </a:solidFill>
              </a:rPr>
              <a:t>Игра «Что лишнее?»</a:t>
            </a: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Дети должны определить, какое растение является лишним </a:t>
            </a: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</a:rPr>
              <a:t>Пример № 1: </a:t>
            </a:r>
            <a:r>
              <a:rPr lang="ru-RU" sz="2000" dirty="0" err="1" smtClean="0">
                <a:solidFill>
                  <a:schemeClr val="tx1"/>
                </a:solidFill>
              </a:rPr>
              <a:t>риччия</a:t>
            </a:r>
            <a:r>
              <a:rPr lang="ru-RU" sz="2000" dirty="0" smtClean="0">
                <a:solidFill>
                  <a:schemeClr val="tx1"/>
                </a:solidFill>
              </a:rPr>
              <a:t>, сфагнум, кукушкин лён, хвощ полевой.</a:t>
            </a:r>
          </a:p>
          <a:p>
            <a:pPr>
              <a:defRPr/>
            </a:pP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внутренней и внешней мотивации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" name="Picture 3" descr="C:\Users\ZGaponyuk\AppData\Local\Temp\untitle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1121634" y="730257"/>
            <a:ext cx="914631" cy="11787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087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312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233254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66" name="Прямоугольник 65"/>
          <p:cNvSpPr/>
          <p:nvPr/>
        </p:nvSpPr>
        <p:spPr>
          <a:xfrm rot="10800000" flipV="1">
            <a:off x="4334472" y="1233077"/>
            <a:ext cx="4360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 rot="10800000" flipV="1">
            <a:off x="-3138985" y="1134946"/>
            <a:ext cx="12479933" cy="36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«Линия </a:t>
            </a:r>
            <a:r>
              <a:rPr lang="ru-RU" b="1" dirty="0" smtClean="0">
                <a:solidFill>
                  <a:srgbClr val="FF0000"/>
                </a:solidFill>
              </a:rPr>
              <a:t>жизни. Учебник 9.  класс»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внутренней и внешней мотивации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3" t="15700" r="35825" b="49162"/>
          <a:stretch>
            <a:fillRect/>
          </a:stretch>
        </p:blipFill>
        <p:spPr bwMode="auto">
          <a:xfrm>
            <a:off x="270359" y="1658031"/>
            <a:ext cx="4631728" cy="26022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4" t="12201" r="38582" b="59303"/>
          <a:stretch>
            <a:fillRect/>
          </a:stretch>
        </p:blipFill>
        <p:spPr bwMode="auto">
          <a:xfrm>
            <a:off x="270359" y="4424096"/>
            <a:ext cx="4705939" cy="21135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718" y="2071232"/>
            <a:ext cx="6169113" cy="39156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3" name="TextBox 62"/>
          <p:cNvSpPr txBox="1"/>
          <p:nvPr/>
        </p:nvSpPr>
        <p:spPr>
          <a:xfrm rot="10800000" flipH="1" flipV="1">
            <a:off x="5581934" y="1372884"/>
            <a:ext cx="634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УМК В.И. </a:t>
            </a:r>
            <a:r>
              <a:rPr lang="ru-RU" b="1" dirty="0" err="1" smtClean="0">
                <a:solidFill>
                  <a:srgbClr val="FF0000"/>
                </a:solidFill>
              </a:rPr>
              <a:t>Сивоглазова</a:t>
            </a:r>
            <a:endParaRPr lang="ru-RU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9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5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-118484" y="66406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 flipH="1">
            <a:off x="-571502" y="848730"/>
            <a:ext cx="12496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УМК В.И. </a:t>
            </a:r>
            <a:r>
              <a:rPr lang="ru-RU" b="1" dirty="0" err="1" smtClean="0">
                <a:solidFill>
                  <a:srgbClr val="FF0000"/>
                </a:solidFill>
              </a:rPr>
              <a:t>Сивоглазова</a:t>
            </a:r>
            <a:endParaRPr lang="ru-RU" b="1" dirty="0" smtClean="0">
              <a:solidFill>
                <a:srgbClr val="FF0000"/>
              </a:solidFill>
            </a:endParaRPr>
          </a:p>
        </p:txBody>
      </p:sp>
      <p:pic>
        <p:nvPicPr>
          <p:cNvPr id="2089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0" y="1361167"/>
            <a:ext cx="5215624" cy="5286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89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775" y="1361167"/>
            <a:ext cx="5578520" cy="5286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внутренней и внешней мотивации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689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80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-118484" y="66406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внутренней и внешней мотивации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9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43701" r="43700" b="39346"/>
          <a:stretch>
            <a:fillRect/>
          </a:stretch>
        </p:blipFill>
        <p:spPr bwMode="auto">
          <a:xfrm>
            <a:off x="6667224" y="2172221"/>
            <a:ext cx="5154554" cy="107541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45799" r="43306" b="42432"/>
          <a:stretch>
            <a:fillRect/>
          </a:stretch>
        </p:blipFill>
        <p:spPr bwMode="auto">
          <a:xfrm>
            <a:off x="6280665" y="3636251"/>
            <a:ext cx="5599166" cy="80140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Рисунок 62" descr="C:\Users\lkoroleva\Desktop\Новая папка\1-4 (2)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910123" y="801989"/>
            <a:ext cx="995487" cy="1155217"/>
          </a:xfrm>
          <a:prstGeom prst="rect">
            <a:avLst/>
          </a:prstGeom>
          <a:noFill/>
          <a:ln w="3175">
            <a:solidFill>
              <a:srgbClr val="7030A0"/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64" name="Скругленный прямоугольник 63"/>
          <p:cNvSpPr/>
          <p:nvPr/>
        </p:nvSpPr>
        <p:spPr>
          <a:xfrm>
            <a:off x="51172" y="1379597"/>
            <a:ext cx="6053387" cy="5267698"/>
          </a:xfrm>
          <a:prstGeom prst="roundRect">
            <a:avLst/>
          </a:prstGeom>
          <a:solidFill>
            <a:srgbClr val="D8EBF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b="1" u="sng" dirty="0" smtClean="0">
                <a:solidFill>
                  <a:schemeClr val="tx1"/>
                </a:solidFill>
              </a:rPr>
              <a:t>Шуточные вопросы по биологии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1. Какой </a:t>
            </a:r>
            <a:r>
              <a:rPr lang="ru-RU" sz="2000" dirty="0">
                <a:solidFill>
                  <a:schemeClr val="tx1"/>
                </a:solidFill>
              </a:rPr>
              <a:t>овощ необходим для проверки принцесс на чистоту королевской крови?  </a:t>
            </a:r>
          </a:p>
          <a:p>
            <a:r>
              <a:rPr lang="ru-RU" sz="2000" i="1" dirty="0">
                <a:solidFill>
                  <a:schemeClr val="tx1"/>
                </a:solidFill>
              </a:rPr>
              <a:t>(Горох, горошина)</a:t>
            </a:r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>
                <a:solidFill>
                  <a:schemeClr val="tx1"/>
                </a:solidFill>
              </a:rPr>
              <a:t> </a:t>
            </a:r>
            <a:r>
              <a:rPr lang="ru-RU" sz="2000" dirty="0" smtClean="0">
                <a:solidFill>
                  <a:schemeClr val="tx1"/>
                </a:solidFill>
              </a:rPr>
              <a:t>2. Какой </a:t>
            </a:r>
            <a:r>
              <a:rPr lang="ru-RU" sz="2000" dirty="0">
                <a:solidFill>
                  <a:schemeClr val="tx1"/>
                </a:solidFill>
              </a:rPr>
              <a:t>злак может расти ... на человеке?</a:t>
            </a:r>
          </a:p>
          <a:p>
            <a:r>
              <a:rPr lang="ru-RU" sz="2000" i="1" dirty="0">
                <a:solidFill>
                  <a:schemeClr val="tx1"/>
                </a:solidFill>
              </a:rPr>
              <a:t>(Ячмень, воспалённый бугорок у корней ресниц</a:t>
            </a:r>
            <a:r>
              <a:rPr lang="ru-RU" sz="2000" dirty="0">
                <a:solidFill>
                  <a:schemeClr val="tx1"/>
                </a:solidFill>
              </a:rPr>
              <a:t>.</a:t>
            </a:r>
            <a:r>
              <a:rPr lang="ru-RU" sz="2000" i="1" dirty="0">
                <a:solidFill>
                  <a:schemeClr val="tx1"/>
                </a:solidFill>
              </a:rPr>
              <a:t>)</a:t>
            </a:r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3.Назовите </a:t>
            </a:r>
            <a:r>
              <a:rPr lang="ru-RU" sz="2000" dirty="0">
                <a:solidFill>
                  <a:schemeClr val="tx1"/>
                </a:solidFill>
              </a:rPr>
              <a:t>животных-альпинистов.</a:t>
            </a:r>
          </a:p>
          <a:p>
            <a:r>
              <a:rPr lang="ru-RU" sz="2000" i="1" dirty="0">
                <a:solidFill>
                  <a:schemeClr val="tx1"/>
                </a:solidFill>
              </a:rPr>
              <a:t>(Горные козлы, </a:t>
            </a:r>
            <a:r>
              <a:rPr lang="ru-RU" sz="2000" i="1" dirty="0" err="1" smtClean="0">
                <a:solidFill>
                  <a:schemeClr val="tx1"/>
                </a:solidFill>
              </a:rPr>
              <a:t>геккон</a:t>
            </a:r>
            <a:r>
              <a:rPr lang="ru-RU" sz="2000" i="1" dirty="0">
                <a:solidFill>
                  <a:schemeClr val="tx1"/>
                </a:solidFill>
              </a:rPr>
              <a:t>.)</a:t>
            </a:r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4. </a:t>
            </a:r>
            <a:r>
              <a:rPr lang="ru-RU" sz="2000" dirty="0">
                <a:solidFill>
                  <a:schemeClr val="tx1"/>
                </a:solidFill>
              </a:rPr>
              <a:t> «Экономическая порода» собак - это...</a:t>
            </a:r>
          </a:p>
          <a:p>
            <a:r>
              <a:rPr lang="ru-RU" sz="2000" i="1" dirty="0">
                <a:solidFill>
                  <a:schemeClr val="tx1"/>
                </a:solidFill>
              </a:rPr>
              <a:t>(Такса, ведь такса - это ещё и установленная расценка.)</a:t>
            </a:r>
            <a:endParaRPr lang="ru-RU" sz="2000" dirty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5. </a:t>
            </a:r>
            <a:r>
              <a:rPr lang="ru-RU" sz="2000" dirty="0">
                <a:solidFill>
                  <a:schemeClr val="tx1"/>
                </a:solidFill>
              </a:rPr>
              <a:t> Какая дикая кошка попала в сообщество автомобилей?</a:t>
            </a:r>
          </a:p>
          <a:p>
            <a:r>
              <a:rPr lang="ru-RU" sz="2000" i="1" dirty="0">
                <a:solidFill>
                  <a:schemeClr val="tx1"/>
                </a:solidFill>
              </a:rPr>
              <a:t>(«Ягуар»)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8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585583" y="3794078"/>
            <a:ext cx="6773268" cy="290707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91732" y="1569492"/>
            <a:ext cx="5144543" cy="1617053"/>
          </a:xfrm>
          <a:prstGeom prst="roundRect">
            <a:avLst/>
          </a:prstGeom>
          <a:solidFill>
            <a:srgbClr val="D8E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Успех</a:t>
            </a:r>
            <a:r>
              <a:rPr lang="ru-RU" sz="2000" b="1" dirty="0" smtClean="0">
                <a:solidFill>
                  <a:srgbClr val="7030A0"/>
                </a:solidFill>
              </a:rPr>
              <a:t>- это переживание состояния радости, удовлетворения от того, что результат, к которому человек стремится либо совпал с его ожиданиями,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либо превзошёл их.</a:t>
            </a:r>
            <a:endParaRPr lang="ru-RU" sz="2000" dirty="0">
              <a:solidFill>
                <a:srgbClr val="7030A0"/>
              </a:solidFill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151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Вместо введения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3780430" y="4421875"/>
            <a:ext cx="6755642" cy="204838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педагогической точки зрения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итуация успеха –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такое целенаправленное,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организованное сочетание условий,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которых  создаётся возможность достичь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значительных результатов в деятельности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отдельно взятой личности,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и коллектива в целом.</a:t>
            </a: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8" y="3929945"/>
            <a:ext cx="2540313" cy="1693541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5950425" y="982640"/>
            <a:ext cx="5888418" cy="251045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</a:rPr>
              <a:t>Успех меняет человека.</a:t>
            </a:r>
            <a:br>
              <a:rPr lang="ru-RU" i="1" dirty="0">
                <a:solidFill>
                  <a:schemeClr val="tx1"/>
                </a:solidFill>
              </a:rPr>
            </a:br>
            <a:r>
              <a:rPr lang="ru-RU" i="1" dirty="0">
                <a:solidFill>
                  <a:schemeClr val="tx1"/>
                </a:solidFill>
              </a:rPr>
              <a:t>Он делает человека уверенным в себе,</a:t>
            </a:r>
            <a:br>
              <a:rPr lang="ru-RU" i="1" dirty="0">
                <a:solidFill>
                  <a:schemeClr val="tx1"/>
                </a:solidFill>
              </a:rPr>
            </a:br>
            <a:r>
              <a:rPr lang="ru-RU" i="1" dirty="0">
                <a:solidFill>
                  <a:schemeClr val="tx1"/>
                </a:solidFill>
              </a:rPr>
              <a:t>придает ему достоинство, и </a:t>
            </a:r>
            <a:r>
              <a:rPr lang="ru-RU" i="1" dirty="0" smtClean="0">
                <a:solidFill>
                  <a:schemeClr val="tx1"/>
                </a:solidFill>
              </a:rPr>
              <a:t>человек обнаруживает</a:t>
            </a:r>
            <a:r>
              <a:rPr lang="ru-RU" i="1" dirty="0">
                <a:solidFill>
                  <a:schemeClr val="tx1"/>
                </a:solidFill>
              </a:rPr>
              <a:t/>
            </a:r>
            <a:br>
              <a:rPr lang="ru-RU" i="1" dirty="0">
                <a:solidFill>
                  <a:schemeClr val="tx1"/>
                </a:solidFill>
              </a:rPr>
            </a:br>
            <a:r>
              <a:rPr lang="ru-RU" i="1" dirty="0">
                <a:solidFill>
                  <a:schemeClr val="tx1"/>
                </a:solidFill>
              </a:rPr>
              <a:t> в себе качества, о которых не подозревал раньше.</a:t>
            </a:r>
            <a:r>
              <a:rPr lang="ru-RU" i="1" dirty="0"/>
              <a:t/>
            </a:r>
            <a:br>
              <a:rPr lang="ru-RU" i="1" dirty="0"/>
            </a:br>
            <a:r>
              <a:rPr lang="ru-RU" i="1" dirty="0">
                <a:solidFill>
                  <a:schemeClr val="tx1"/>
                </a:solidFill>
              </a:rPr>
              <a:t>Джой </a:t>
            </a:r>
            <a:r>
              <a:rPr lang="ru-RU" i="1" dirty="0" err="1">
                <a:solidFill>
                  <a:schemeClr val="tx1"/>
                </a:solidFill>
              </a:rPr>
              <a:t>Бразерс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76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404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-118485" y="118056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внутренней и внешней мотивации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 rot="10800000" flipV="1">
            <a:off x="5622877" y="1249240"/>
            <a:ext cx="7560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</a:t>
            </a:r>
            <a:r>
              <a:rPr lang="ru-RU" b="1" dirty="0" smtClean="0">
                <a:solidFill>
                  <a:srgbClr val="FF0000"/>
                </a:solidFill>
              </a:rPr>
              <a:t>Линия жизни». Учебник.  11 класс.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Базовый уровень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33" y="1906974"/>
            <a:ext cx="4635302" cy="37250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8" name="Picture 3" descr="C:\Users\ZGaponyuk\AppData\Local\Temp\untitl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1471404" y="683105"/>
            <a:ext cx="573443" cy="7390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9"/>
          <a:srcRect l="37006" t="14300" r="37794" b="26901"/>
          <a:stretch/>
        </p:blipFill>
        <p:spPr>
          <a:xfrm>
            <a:off x="1173050" y="1825749"/>
            <a:ext cx="2981066" cy="293448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10"/>
          <a:srcRect l="37400" t="21301" r="38582" b="13601"/>
          <a:stretch/>
        </p:blipFill>
        <p:spPr>
          <a:xfrm>
            <a:off x="0" y="3769523"/>
            <a:ext cx="2346100" cy="268263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9" y="1252629"/>
            <a:ext cx="975069" cy="114624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9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9" t="38100" r="38580" b="23401"/>
          <a:stretch>
            <a:fillRect/>
          </a:stretch>
        </p:blipFill>
        <p:spPr bwMode="auto">
          <a:xfrm>
            <a:off x="3630606" y="3891135"/>
            <a:ext cx="3489133" cy="286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1760561" y="1156507"/>
            <a:ext cx="5556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</a:t>
            </a:r>
            <a:r>
              <a:rPr lang="ru-RU" b="1" dirty="0" smtClean="0">
                <a:solidFill>
                  <a:srgbClr val="FF0000"/>
                </a:solidFill>
              </a:rPr>
              <a:t>под ред. В.К. Шумного,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Г.М. Дымшица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97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51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-118484" y="66406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внутренней и внешней мотивации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9726" y="837792"/>
            <a:ext cx="1062052" cy="110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8"/>
          <a:srcRect l="36619" t="38499" r="35819" b="14601"/>
          <a:stretch/>
        </p:blipFill>
        <p:spPr>
          <a:xfrm>
            <a:off x="145632" y="952505"/>
            <a:ext cx="5949781" cy="569479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9"/>
          <a:srcRect l="36613" t="15001" r="36612" b="48600"/>
          <a:stretch/>
        </p:blipFill>
        <p:spPr>
          <a:xfrm>
            <a:off x="6373079" y="3350313"/>
            <a:ext cx="4381872" cy="3350843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2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2" t="21590" r="36218" b="44934"/>
          <a:stretch>
            <a:fillRect/>
          </a:stretch>
        </p:blipFill>
        <p:spPr bwMode="auto">
          <a:xfrm>
            <a:off x="6550500" y="786163"/>
            <a:ext cx="3466732" cy="23114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355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75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-118484" y="66406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Использование частой смены видов деятельности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flipH="1">
            <a:off x="-59729" y="1618798"/>
            <a:ext cx="8327701" cy="3970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980" b="1" dirty="0">
                <a:solidFill>
                  <a:srgbClr val="FF0000"/>
                </a:solidFill>
              </a:rPr>
              <a:t>УМК </a:t>
            </a:r>
            <a:r>
              <a:rPr lang="ru-RU" sz="1980" b="1" dirty="0" err="1">
                <a:solidFill>
                  <a:srgbClr val="FF0000"/>
                </a:solidFill>
              </a:rPr>
              <a:t>Сивоглазова</a:t>
            </a:r>
            <a:r>
              <a:rPr lang="ru-RU" sz="1980" b="1" dirty="0" smtClean="0">
                <a:solidFill>
                  <a:srgbClr val="FF0000"/>
                </a:solidFill>
              </a:rPr>
              <a:t>. 10 </a:t>
            </a:r>
            <a:r>
              <a:rPr lang="ru-RU" sz="1980" b="1" dirty="0">
                <a:solidFill>
                  <a:srgbClr val="FF0000"/>
                </a:solidFill>
              </a:rPr>
              <a:t>класс</a:t>
            </a:r>
          </a:p>
        </p:txBody>
      </p:sp>
      <p:pic>
        <p:nvPicPr>
          <p:cNvPr id="59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6" t="15433" r="31203" b="32323"/>
          <a:stretch>
            <a:fillRect/>
          </a:stretch>
        </p:blipFill>
        <p:spPr bwMode="auto">
          <a:xfrm>
            <a:off x="68121" y="2394968"/>
            <a:ext cx="7671308" cy="437788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6" t="11975" r="31020" b="4732"/>
          <a:stretch>
            <a:fillRect/>
          </a:stretch>
        </p:blipFill>
        <p:spPr bwMode="auto">
          <a:xfrm>
            <a:off x="7379273" y="1189215"/>
            <a:ext cx="4812727" cy="4486479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7">
            <a:extLst>
              <a:ext uri="{FF2B5EF4-FFF2-40B4-BE49-F238E27FC236}">
                <a16:creationId xmlns="" xmlns:a16="http://schemas.microsoft.com/office/drawing/2014/main" id="{4AB6A778-73E8-429A-8A10-DF01543581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592" r="63259" b="50000"/>
          <a:stretch/>
        </p:blipFill>
        <p:spPr>
          <a:xfrm>
            <a:off x="262865" y="892825"/>
            <a:ext cx="879554" cy="1123005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344290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99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-118484" y="66406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66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5" t="34599" r="38188" b="49300"/>
          <a:stretch>
            <a:fillRect/>
          </a:stretch>
        </p:blipFill>
        <p:spPr bwMode="auto">
          <a:xfrm>
            <a:off x="47061" y="1404316"/>
            <a:ext cx="7324975" cy="19140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46500" r="35431" b="44913"/>
          <a:stretch>
            <a:fillRect/>
          </a:stretch>
        </p:blipFill>
        <p:spPr bwMode="auto">
          <a:xfrm>
            <a:off x="2533969" y="3908355"/>
            <a:ext cx="9319567" cy="122580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Прямоугольник 11"/>
          <p:cNvSpPr>
            <a:spLocks noChangeArrowheads="1"/>
          </p:cNvSpPr>
          <p:nvPr/>
        </p:nvSpPr>
        <p:spPr bwMode="auto">
          <a:xfrm rot="10800000" flipV="1">
            <a:off x="4655840" y="3612604"/>
            <a:ext cx="5769624" cy="56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539" b="1" dirty="0">
                <a:solidFill>
                  <a:srgbClr val="FF0000"/>
                </a:solidFill>
              </a:rPr>
              <a:t/>
            </a:r>
            <a:br>
              <a:rPr lang="ru-RU" altLang="ru-RU" sz="1539" b="1" dirty="0">
                <a:solidFill>
                  <a:srgbClr val="FF0000"/>
                </a:solidFill>
              </a:rPr>
            </a:br>
            <a:endParaRPr lang="ru-RU" altLang="ru-RU" sz="1539" b="1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pic>
        <p:nvPicPr>
          <p:cNvPr id="80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9" t="37415" r="38982" b="56300"/>
          <a:stretch>
            <a:fillRect/>
          </a:stretch>
        </p:blipFill>
        <p:spPr bwMode="auto">
          <a:xfrm>
            <a:off x="2878919" y="5826019"/>
            <a:ext cx="8045345" cy="82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Прямоугольник 13"/>
          <p:cNvSpPr>
            <a:spLocks noChangeArrowheads="1"/>
          </p:cNvSpPr>
          <p:nvPr/>
        </p:nvSpPr>
        <p:spPr bwMode="auto">
          <a:xfrm rot="10800000" flipV="1">
            <a:off x="47059" y="5377675"/>
            <a:ext cx="13118708" cy="56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1539" b="1" dirty="0">
                <a:solidFill>
                  <a:srgbClr val="FF0000"/>
                </a:solidFill>
              </a:rPr>
              <a:t/>
            </a:r>
            <a:br>
              <a:rPr lang="ru-RU" altLang="ru-RU" sz="1539" b="1" dirty="0">
                <a:solidFill>
                  <a:srgbClr val="FF0000"/>
                </a:solidFill>
              </a:rPr>
            </a:br>
            <a:endParaRPr lang="ru-RU" altLang="ru-RU" sz="1539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Использование частой смены видов деятельности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 rot="10800000" flipV="1">
            <a:off x="4258101" y="1038316"/>
            <a:ext cx="8925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</a:t>
            </a:r>
            <a:r>
              <a:rPr lang="ru-RU" b="1" dirty="0" smtClean="0">
                <a:solidFill>
                  <a:srgbClr val="FF0000"/>
                </a:solidFill>
              </a:rPr>
              <a:t>Линия жизни». Учебник.  </a:t>
            </a:r>
            <a:r>
              <a:rPr lang="ru-RU" b="1" dirty="0">
                <a:solidFill>
                  <a:srgbClr val="FF0000"/>
                </a:solidFill>
              </a:rPr>
              <a:t>7</a:t>
            </a:r>
            <a:r>
              <a:rPr lang="ru-RU" b="1" dirty="0" smtClean="0">
                <a:solidFill>
                  <a:srgbClr val="FF0000"/>
                </a:solidFill>
              </a:rPr>
              <a:t> класс.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 rot="10800000" flipV="1">
            <a:off x="4258101" y="3479073"/>
            <a:ext cx="8925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</a:t>
            </a:r>
            <a:r>
              <a:rPr lang="ru-RU" b="1" dirty="0" smtClean="0">
                <a:solidFill>
                  <a:srgbClr val="FF0000"/>
                </a:solidFill>
              </a:rPr>
              <a:t>Линия жизни». Рабочая тетрадь.  9 класс.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10800000" flipV="1">
            <a:off x="2634017" y="5489864"/>
            <a:ext cx="5989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«Линия жизни». </a:t>
            </a:r>
            <a:r>
              <a:rPr lang="ru-RU" b="1" dirty="0" smtClean="0">
                <a:solidFill>
                  <a:srgbClr val="FF0000"/>
                </a:solidFill>
              </a:rPr>
              <a:t>Учебник.  </a:t>
            </a:r>
            <a:r>
              <a:rPr lang="ru-RU" b="1" dirty="0">
                <a:solidFill>
                  <a:srgbClr val="FF0000"/>
                </a:solidFill>
              </a:rPr>
              <a:t>9 класс. </a:t>
            </a:r>
          </a:p>
        </p:txBody>
      </p:sp>
    </p:spTree>
    <p:extLst>
      <p:ext uri="{BB962C8B-B14F-4D97-AF65-F5344CB8AC3E}">
        <p14:creationId xmlns:p14="http://schemas.microsoft.com/office/powerpoint/2010/main" val="3941542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22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-118484" y="664063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Использование частой смены видов деятельности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23680" r="36218" b="30400"/>
          <a:stretch>
            <a:fillRect/>
          </a:stretch>
        </p:blipFill>
        <p:spPr bwMode="auto">
          <a:xfrm>
            <a:off x="5301422" y="1985318"/>
            <a:ext cx="6233559" cy="451091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25" y="2936405"/>
            <a:ext cx="4676979" cy="270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Box 62"/>
          <p:cNvSpPr txBox="1"/>
          <p:nvPr/>
        </p:nvSpPr>
        <p:spPr>
          <a:xfrm rot="10800000" flipH="1" flipV="1">
            <a:off x="-1457142" y="1849626"/>
            <a:ext cx="7471044" cy="3917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3103" tIns="43103" rIns="43103" bIns="43103" spcCol="38100">
            <a:spAutoFit/>
          </a:bodyPr>
          <a:lstStyle/>
          <a:p>
            <a:pPr algn="ctr">
              <a:defRPr/>
            </a:pPr>
            <a:r>
              <a:rPr lang="ru-RU" sz="1980" b="1" dirty="0">
                <a:solidFill>
                  <a:srgbClr val="FF0000"/>
                </a:solidFill>
              </a:rPr>
              <a:t>Использование ИКТ</a:t>
            </a:r>
          </a:p>
        </p:txBody>
      </p:sp>
      <p:sp>
        <p:nvSpPr>
          <p:cNvPr id="64" name="Прямоугольник 63"/>
          <p:cNvSpPr/>
          <p:nvPr/>
        </p:nvSpPr>
        <p:spPr>
          <a:xfrm rot="10800000" flipV="1">
            <a:off x="4544703" y="1040085"/>
            <a:ext cx="84616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</a:t>
            </a:r>
            <a:r>
              <a:rPr lang="ru-RU" b="1" dirty="0" smtClean="0">
                <a:solidFill>
                  <a:srgbClr val="FF0000"/>
                </a:solidFill>
              </a:rPr>
              <a:t>Линия жизни».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Рабочая тетрадь.  9 класс.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73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63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66705" y="883550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 rot="10800000" flipH="1" flipV="1">
            <a:off x="-1857097" y="1129604"/>
            <a:ext cx="1117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91733" y="1314270"/>
            <a:ext cx="7464662" cy="4663449"/>
          </a:xfrm>
          <a:prstGeom prst="roundRect">
            <a:avLst/>
          </a:prstGeom>
          <a:solidFill>
            <a:srgbClr val="D8EBF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62" name="Прямоугольник 1"/>
          <p:cNvSpPr>
            <a:spLocks noChangeArrowheads="1"/>
          </p:cNvSpPr>
          <p:nvPr/>
        </p:nvSpPr>
        <p:spPr bwMode="auto">
          <a:xfrm>
            <a:off x="436729" y="1498937"/>
            <a:ext cx="7356143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Кто лучше знает млекопитающих?</a:t>
            </a:r>
            <a:endParaRPr lang="ru-RU" altLang="ru-RU" sz="2400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altLang="ru-RU" sz="24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игре участвуют две команды. Перед командами на столе кладут фотографии животных, которые обитают в разных средах. По сигналу учителя, учащиеся бегут к столу и по фотографии определяют  к наземным, подземным, летающим или водным относят этого представителя. Каждый из детей по конвертам с надписями среды обитания, раскладывает фотографии. За ним бегут следующие игроки. Побеждает команда, выполнившая задание первой, и без ошибок.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Использование частой смены видов деятельности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147713" y="2142699"/>
            <a:ext cx="3759207" cy="42035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schemeClr val="tx1"/>
                </a:solidFill>
              </a:rPr>
              <a:t>Метаграммы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ru-RU" i="1" dirty="0" smtClean="0">
                <a:solidFill>
                  <a:schemeClr val="tx1"/>
                </a:solidFill>
              </a:rPr>
              <a:t>Пример 1.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 </a:t>
            </a:r>
            <a:r>
              <a:rPr lang="ru-RU" b="1" dirty="0" smtClean="0">
                <a:solidFill>
                  <a:schemeClr val="tx1"/>
                </a:solidFill>
              </a:rPr>
              <a:t>Ч</a:t>
            </a:r>
            <a:r>
              <a:rPr lang="ru-RU" dirty="0" smtClean="0">
                <a:solidFill>
                  <a:schemeClr val="tx1"/>
                </a:solidFill>
              </a:rPr>
              <a:t> над морем я летаю.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 </a:t>
            </a:r>
            <a:r>
              <a:rPr lang="ru-RU" b="1" dirty="0" smtClean="0">
                <a:solidFill>
                  <a:schemeClr val="tx1"/>
                </a:solidFill>
              </a:rPr>
              <a:t>Г</a:t>
            </a:r>
            <a:r>
              <a:rPr lang="ru-RU" dirty="0" smtClean="0">
                <a:solidFill>
                  <a:schemeClr val="tx1"/>
                </a:solidFill>
              </a:rPr>
              <a:t> в машинах я бываю.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Ответ : </a:t>
            </a:r>
            <a:r>
              <a:rPr lang="ru-RU" b="1" u="sng" dirty="0" smtClean="0">
                <a:solidFill>
                  <a:schemeClr val="tx1"/>
                </a:solidFill>
              </a:rPr>
              <a:t>ч</a:t>
            </a:r>
            <a:r>
              <a:rPr lang="ru-RU" dirty="0" smtClean="0">
                <a:solidFill>
                  <a:schemeClr val="tx1"/>
                </a:solidFill>
              </a:rPr>
              <a:t>айка-</a:t>
            </a:r>
            <a:r>
              <a:rPr lang="ru-RU" b="1" u="sng" dirty="0" smtClean="0">
                <a:solidFill>
                  <a:schemeClr val="tx1"/>
                </a:solidFill>
              </a:rPr>
              <a:t>г</a:t>
            </a:r>
            <a:r>
              <a:rPr lang="ru-RU" dirty="0" smtClean="0">
                <a:solidFill>
                  <a:schemeClr val="tx1"/>
                </a:solidFill>
              </a:rPr>
              <a:t>айка</a:t>
            </a:r>
          </a:p>
          <a:p>
            <a:r>
              <a:rPr lang="ru-RU" i="1" dirty="0" smtClean="0">
                <a:solidFill>
                  <a:schemeClr val="tx1"/>
                </a:solidFill>
              </a:rPr>
              <a:t>Пример 2.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 </a:t>
            </a:r>
            <a:r>
              <a:rPr lang="ru-RU" b="1" dirty="0" smtClean="0">
                <a:solidFill>
                  <a:schemeClr val="tx1"/>
                </a:solidFill>
              </a:rPr>
              <a:t>М</a:t>
            </a:r>
            <a:r>
              <a:rPr lang="ru-RU" dirty="0" smtClean="0">
                <a:solidFill>
                  <a:schemeClr val="tx1"/>
                </a:solidFill>
              </a:rPr>
              <a:t> меня ты надеваешь.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 </a:t>
            </a:r>
            <a:r>
              <a:rPr lang="ru-RU" b="1" dirty="0" smtClean="0">
                <a:solidFill>
                  <a:schemeClr val="tx1"/>
                </a:solidFill>
              </a:rPr>
              <a:t>Л</a:t>
            </a:r>
            <a:r>
              <a:rPr lang="ru-RU" dirty="0" smtClean="0">
                <a:solidFill>
                  <a:schemeClr val="tx1"/>
                </a:solidFill>
              </a:rPr>
              <a:t> собаку называешь.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Ответ: </a:t>
            </a:r>
            <a:r>
              <a:rPr lang="ru-RU" b="1" u="sng" dirty="0" smtClean="0">
                <a:solidFill>
                  <a:schemeClr val="tx1"/>
                </a:solidFill>
              </a:rPr>
              <a:t>м</a:t>
            </a:r>
            <a:r>
              <a:rPr lang="ru-RU" dirty="0" smtClean="0">
                <a:solidFill>
                  <a:schemeClr val="tx1"/>
                </a:solidFill>
              </a:rPr>
              <a:t>айка-</a:t>
            </a:r>
            <a:r>
              <a:rPr lang="ru-RU" b="1" u="sng" dirty="0" smtClean="0">
                <a:solidFill>
                  <a:schemeClr val="tx1"/>
                </a:solidFill>
              </a:rPr>
              <a:t>л</a:t>
            </a:r>
            <a:r>
              <a:rPr lang="ru-RU" dirty="0" smtClean="0">
                <a:solidFill>
                  <a:schemeClr val="tx1"/>
                </a:solidFill>
              </a:rPr>
              <a:t>айка</a:t>
            </a:r>
          </a:p>
          <a:p>
            <a:r>
              <a:rPr lang="ru-RU" i="1" dirty="0" smtClean="0">
                <a:solidFill>
                  <a:schemeClr val="tx1"/>
                </a:solidFill>
              </a:rPr>
              <a:t>Пример 3.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Он грызун не очень мелкий,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Ибо чуть побольше белки.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А заменишь </a:t>
            </a:r>
            <a:r>
              <a:rPr lang="ru-RU" b="1" dirty="0" smtClean="0">
                <a:solidFill>
                  <a:schemeClr val="tx1"/>
                </a:solidFill>
              </a:rPr>
              <a:t>«У»</a:t>
            </a:r>
            <a:r>
              <a:rPr lang="ru-RU" dirty="0" smtClean="0">
                <a:solidFill>
                  <a:schemeClr val="tx1"/>
                </a:solidFill>
              </a:rPr>
              <a:t> на </a:t>
            </a:r>
            <a:r>
              <a:rPr lang="ru-RU" b="1" dirty="0" smtClean="0">
                <a:solidFill>
                  <a:schemeClr val="tx1"/>
                </a:solidFill>
              </a:rPr>
              <a:t>«О»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Станет круглое число.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Ответ: с</a:t>
            </a:r>
            <a:r>
              <a:rPr lang="ru-RU" b="1" u="sng" dirty="0" smtClean="0">
                <a:solidFill>
                  <a:schemeClr val="tx1"/>
                </a:solidFill>
              </a:rPr>
              <a:t>у</a:t>
            </a:r>
            <a:r>
              <a:rPr lang="ru-RU" dirty="0" smtClean="0">
                <a:solidFill>
                  <a:schemeClr val="tx1"/>
                </a:solidFill>
              </a:rPr>
              <a:t>рок-с</a:t>
            </a:r>
            <a:r>
              <a:rPr lang="ru-RU" b="1" u="sng" dirty="0" smtClean="0">
                <a:solidFill>
                  <a:schemeClr val="tx1"/>
                </a:solidFill>
              </a:rPr>
              <a:t>о</a:t>
            </a:r>
            <a:r>
              <a:rPr lang="ru-RU" dirty="0" smtClean="0">
                <a:solidFill>
                  <a:schemeClr val="tx1"/>
                </a:solidFill>
              </a:rPr>
              <a:t>рок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851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48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51172" y="1156507"/>
            <a:ext cx="109595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Использование методов, способствующих развитию творческих способностей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4301" r="33858" b="9399"/>
          <a:stretch>
            <a:fillRect/>
          </a:stretch>
        </p:blipFill>
        <p:spPr bwMode="auto">
          <a:xfrm>
            <a:off x="218362" y="1693103"/>
            <a:ext cx="4723065" cy="43388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8" t="45100" r="32281" b="31100"/>
          <a:stretch>
            <a:fillRect/>
          </a:stretch>
        </p:blipFill>
        <p:spPr bwMode="auto">
          <a:xfrm>
            <a:off x="1573193" y="4555354"/>
            <a:ext cx="6560871" cy="209193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0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760" y="1613826"/>
            <a:ext cx="4120978" cy="23487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 rot="10800000" flipV="1">
            <a:off x="218362" y="1213677"/>
            <a:ext cx="7915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</a:t>
            </a:r>
            <a:r>
              <a:rPr lang="ru-RU" b="1" dirty="0" smtClean="0">
                <a:solidFill>
                  <a:srgbClr val="FF0000"/>
                </a:solidFill>
              </a:rPr>
              <a:t>Линия жизни». Учебник.  10 класс. Базовый уровень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 rot="10800000" flipV="1">
            <a:off x="8134064" y="1216793"/>
            <a:ext cx="3823120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80" b="1" dirty="0">
                <a:solidFill>
                  <a:srgbClr val="FF0000"/>
                </a:solidFill>
              </a:rPr>
              <a:t>УМК </a:t>
            </a:r>
            <a:r>
              <a:rPr lang="ru-RU" sz="1980" b="1" dirty="0" err="1" smtClean="0">
                <a:solidFill>
                  <a:srgbClr val="FF0000"/>
                </a:solidFill>
              </a:rPr>
              <a:t>Сивоглазова</a:t>
            </a:r>
            <a:endParaRPr lang="ru-RU" sz="1980" b="1" dirty="0">
              <a:solidFill>
                <a:srgbClr val="FF0000"/>
              </a:solidFill>
            </a:endParaRPr>
          </a:p>
        </p:txBody>
      </p:sp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060" y="4085828"/>
            <a:ext cx="4047001" cy="11922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5233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6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51172" y="1156507"/>
            <a:ext cx="109595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Использование методов, способствующих развитию творческих способностей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23582" y="1269207"/>
            <a:ext cx="10879122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Серия «Внеурочная деятельность»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7"/>
          <a:srcRect l="35431" t="16401" r="36613" b="22000"/>
          <a:stretch/>
        </p:blipFill>
        <p:spPr>
          <a:xfrm>
            <a:off x="240697" y="2049864"/>
            <a:ext cx="4855766" cy="4513811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8"/>
          <a:srcRect l="35825" t="24100" r="36219" b="29001"/>
          <a:stretch/>
        </p:blipFill>
        <p:spPr>
          <a:xfrm>
            <a:off x="5235800" y="2021100"/>
            <a:ext cx="6602251" cy="467272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663" y="802408"/>
            <a:ext cx="780144" cy="1001217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019677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91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51172" y="1156507"/>
            <a:ext cx="109595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Использование методов, способствующих развитию творческих способностей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23582" y="1269207"/>
            <a:ext cx="10879122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Серия «Внеурочная деятельность»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663" y="802408"/>
            <a:ext cx="780144" cy="100121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8"/>
          <a:srcRect l="36614" t="24801" r="35824" b="41600"/>
          <a:stretch/>
        </p:blipFill>
        <p:spPr>
          <a:xfrm>
            <a:off x="240697" y="1999378"/>
            <a:ext cx="6720747" cy="345638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9"/>
          <a:srcRect l="35038" t="68200" r="37400" b="9400"/>
          <a:stretch/>
        </p:blipFill>
        <p:spPr>
          <a:xfrm>
            <a:off x="5718657" y="4362229"/>
            <a:ext cx="6576053" cy="225464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10"/>
          <a:srcRect l="35825" t="9401" r="36219" b="57360"/>
          <a:stretch/>
        </p:blipFill>
        <p:spPr>
          <a:xfrm>
            <a:off x="7258067" y="2108550"/>
            <a:ext cx="4371999" cy="2193020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383863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Прямоугольник 113"/>
          <p:cNvSpPr/>
          <p:nvPr/>
        </p:nvSpPr>
        <p:spPr>
          <a:xfrm>
            <a:off x="1753355" y="1029098"/>
            <a:ext cx="10435595" cy="791464"/>
          </a:xfrm>
          <a:prstGeom prst="rect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3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9" name="Freeform 6">
              <a:extLst>
                <a:ext uri="{FF2B5EF4-FFF2-40B4-BE49-F238E27FC236}">
                  <a16:creationId xmlns=""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7">
              <a:extLst>
                <a:ext uri="{FF2B5EF4-FFF2-40B4-BE49-F238E27FC236}">
                  <a16:creationId xmlns=""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8">
              <a:extLst>
                <a:ext uri="{FF2B5EF4-FFF2-40B4-BE49-F238E27FC236}">
                  <a16:creationId xmlns=""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9">
              <a:extLst>
                <a:ext uri="{FF2B5EF4-FFF2-40B4-BE49-F238E27FC236}">
                  <a16:creationId xmlns=""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0">
              <a:extLst>
                <a:ext uri="{FF2B5EF4-FFF2-40B4-BE49-F238E27FC236}">
                  <a16:creationId xmlns=""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1">
              <a:extLst>
                <a:ext uri="{FF2B5EF4-FFF2-40B4-BE49-F238E27FC236}">
                  <a16:creationId xmlns=""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3">
              <a:extLst>
                <a:ext uri="{FF2B5EF4-FFF2-40B4-BE49-F238E27FC236}">
                  <a16:creationId xmlns=""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4">
              <a:extLst>
                <a:ext uri="{FF2B5EF4-FFF2-40B4-BE49-F238E27FC236}">
                  <a16:creationId xmlns=""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5">
              <a:extLst>
                <a:ext uri="{FF2B5EF4-FFF2-40B4-BE49-F238E27FC236}">
                  <a16:creationId xmlns=""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6">
              <a:extLst>
                <a:ext uri="{FF2B5EF4-FFF2-40B4-BE49-F238E27FC236}">
                  <a16:creationId xmlns=""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7">
              <a:extLst>
                <a:ext uri="{FF2B5EF4-FFF2-40B4-BE49-F238E27FC236}">
                  <a16:creationId xmlns=""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=""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9">
              <a:extLst>
                <a:ext uri="{FF2B5EF4-FFF2-40B4-BE49-F238E27FC236}">
                  <a16:creationId xmlns=""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3" name="Прямая соединительная линия 7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895322" y="337300"/>
            <a:ext cx="10029387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b="1" dirty="0">
                <a:solidFill>
                  <a:srgbClr val="C00000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Индивидуальный проект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895322" y="1083483"/>
            <a:ext cx="9415229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ИНДИВИДУАЛЬНЫЙ ПРОЕКТ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— ЭТО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ОТДЕЛЬНЫЙ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КУРС, КОТОРЫЙ В СООТВЕТСТВИИ </a:t>
            </a:r>
          </a:p>
          <a:p>
            <a:pPr lvl="0">
              <a:lnSpc>
                <a:spcPct val="120000"/>
              </a:lnSpc>
              <a:defRPr/>
            </a:pP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С ФГОС СРЕДНЕГО ОБЩЕГО ОБРАЗОВАНИЯ ИЗУЧАЕТСЯ В 10-11 КЛАССАХ.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/>
          <a:srcRect l="35431" t="17801" r="37794" b="24101"/>
          <a:stretch/>
        </p:blipFill>
        <p:spPr>
          <a:xfrm>
            <a:off x="99903" y="876620"/>
            <a:ext cx="6089310" cy="591263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/>
          <a:srcRect l="36613" t="37400" r="36219" b="6600"/>
          <a:stretch/>
        </p:blipFill>
        <p:spPr>
          <a:xfrm>
            <a:off x="5381045" y="937743"/>
            <a:ext cx="6451874" cy="5950737"/>
          </a:xfrm>
          <a:prstGeom prst="rect">
            <a:avLst/>
          </a:prstGeom>
        </p:spPr>
      </p:pic>
      <p:sp>
        <p:nvSpPr>
          <p:cNvPr id="109" name="object 8"/>
          <p:cNvSpPr/>
          <p:nvPr/>
        </p:nvSpPr>
        <p:spPr>
          <a:xfrm>
            <a:off x="10779742" y="79122"/>
            <a:ext cx="793103" cy="11477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9525"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5248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/>
          <p:cNvSpPr/>
          <p:nvPr/>
        </p:nvSpPr>
        <p:spPr>
          <a:xfrm>
            <a:off x="900751" y="1364566"/>
            <a:ext cx="8666330" cy="2948127"/>
          </a:xfrm>
          <a:prstGeom prst="roundRect">
            <a:avLst/>
          </a:prstGeom>
          <a:solidFill>
            <a:srgbClr val="D8EBF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659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1266092" y="1533378"/>
            <a:ext cx="76049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</a:rPr>
              <a:t>Современный урок – это, прежде всего урок, на котором учитель умело использует все возможности для развития личности ученика, её активного умственного роста, глубокого и осмысленного усвоения знаний, для формирования </a:t>
            </a:r>
            <a:r>
              <a:rPr lang="ru-RU" sz="2800" b="1" i="1" dirty="0" smtClean="0">
                <a:solidFill>
                  <a:srgbClr val="002060"/>
                </a:solidFill>
              </a:rPr>
              <a:t>её </a:t>
            </a:r>
            <a:r>
              <a:rPr lang="ru-RU" sz="2800" b="1" i="1" dirty="0">
                <a:solidFill>
                  <a:srgbClr val="002060"/>
                </a:solidFill>
              </a:rPr>
              <a:t>нравственных основ.</a:t>
            </a:r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1146412" y="4858603"/>
            <a:ext cx="8570794" cy="996287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</a:rPr>
              <a:t>«Для </a:t>
            </a:r>
            <a:r>
              <a:rPr lang="ru-RU" i="1" dirty="0">
                <a:solidFill>
                  <a:schemeClr val="tx1"/>
                </a:solidFill>
              </a:rPr>
              <a:t>того, чтобы ученик учился хорошо, нужно, чтобы он учился охотно</a:t>
            </a:r>
            <a:r>
              <a:rPr lang="ru-RU" i="1" dirty="0" smtClean="0">
                <a:solidFill>
                  <a:schemeClr val="tx1"/>
                </a:solidFill>
              </a:rPr>
              <a:t>.»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i="1" dirty="0" err="1">
                <a:solidFill>
                  <a:schemeClr val="tx1"/>
                </a:solidFill>
              </a:rPr>
              <a:t>Л.Н.Толстой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Вместо введения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748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14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51172" y="1156507"/>
            <a:ext cx="109595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Использование методов, способствующих развитию творческих способностей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218364" y="2088107"/>
            <a:ext cx="10869712" cy="4312693"/>
          </a:xfrm>
          <a:prstGeom prst="roundRect">
            <a:avLst/>
          </a:prstGeom>
          <a:solidFill>
            <a:srgbClr val="D8EBF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БИОЛОГИЧЕСКИЕ  ОМОНИМЫ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>
              <a:defRPr/>
            </a:pP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 помощью предложенных подсказок отгадайте 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названия биологических объектов или биологические термины</a:t>
            </a: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, являющиеся многозначными словами.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1.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Не только вереница или очередь, но и травянистое лекарственное растение семейства сложноцветных.</a:t>
            </a:r>
          </a:p>
          <a:p>
            <a:pPr>
              <a:defRPr/>
            </a:pP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(Череда)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2.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Не только принадлежность для соколиной охоты, но и часть корня.</a:t>
            </a:r>
          </a:p>
          <a:p>
            <a:pPr>
              <a:defRPr/>
            </a:pP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(Чехлик)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3.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Не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только единица скорости морских судов, но и участок стебля.</a:t>
            </a:r>
          </a:p>
          <a:p>
            <a:pPr>
              <a:defRPr/>
            </a:pP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(Узел)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>
              <a:defRPr/>
            </a:pP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4. Не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только начальный отдел желудка коровы, но и след от листа на побеге растения.</a:t>
            </a:r>
          </a:p>
          <a:p>
            <a:pPr>
              <a:defRPr/>
            </a:pPr>
            <a:r>
              <a:rPr lang="ru-RU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(Рубец)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9229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9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51172" y="1156507"/>
            <a:ext cx="109595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Использование методов, способствующих развитию творческих способностей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23582" y="1269207"/>
            <a:ext cx="10879122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Серия «Внеурочная деятельность»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7"/>
          <a:srcRect l="3638" t="8893" r="3356" b="20063"/>
          <a:stretch/>
        </p:blipFill>
        <p:spPr>
          <a:xfrm>
            <a:off x="7183072" y="1859930"/>
            <a:ext cx="3782713" cy="1197757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2" name="Рисунок 61" descr="C:\Users\lkoroleva\Desktop\Новая папка\7-9.jpg">
            <a:extLst>
              <a:ext uri="{FF2B5EF4-FFF2-40B4-BE49-F238E27FC236}">
                <a16:creationId xmlns:a16="http://schemas.microsoft.com/office/drawing/2014/main" xmlns="" id="{023C235E-14AA-425E-BC42-1285AF1C918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084" y="775868"/>
            <a:ext cx="890873" cy="1314459"/>
          </a:xfrm>
          <a:prstGeom prst="rect">
            <a:avLst/>
          </a:prstGeom>
          <a:noFill/>
          <a:ln w="3175">
            <a:solidFill>
              <a:srgbClr val="7030A0"/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9"/>
          <a:srcRect l="3898" r="14869"/>
          <a:stretch/>
        </p:blipFill>
        <p:spPr>
          <a:xfrm>
            <a:off x="7700667" y="3246463"/>
            <a:ext cx="4238516" cy="3400832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10"/>
          <a:srcRect l="22439" t="46500" r="42124" b="8701"/>
          <a:stretch/>
        </p:blipFill>
        <p:spPr>
          <a:xfrm>
            <a:off x="4512273" y="4720936"/>
            <a:ext cx="3047985" cy="1625593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6" name="TextBox 65"/>
          <p:cNvSpPr txBox="1"/>
          <p:nvPr/>
        </p:nvSpPr>
        <p:spPr>
          <a:xfrm flipH="1">
            <a:off x="5530944" y="1156507"/>
            <a:ext cx="5562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И. Ю. Алексашина, О. И. Лагутенко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«Как сохранить нашу планету? 7-9 классы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8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48714" r="35825" b="12201"/>
          <a:stretch>
            <a:fillRect/>
          </a:stretch>
        </p:blipFill>
        <p:spPr bwMode="auto">
          <a:xfrm>
            <a:off x="0" y="2458808"/>
            <a:ext cx="3092783" cy="185064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28700" r="36607" b="45399"/>
          <a:stretch>
            <a:fillRect/>
          </a:stretch>
        </p:blipFill>
        <p:spPr bwMode="auto">
          <a:xfrm>
            <a:off x="150124" y="4946879"/>
            <a:ext cx="4075421" cy="1638967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Рисунок 78" descr="C:\Users\lkoroleva\Desktop\2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5" y="1321788"/>
            <a:ext cx="775417" cy="962100"/>
          </a:xfrm>
          <a:prstGeom prst="rect">
            <a:avLst/>
          </a:prstGeom>
          <a:noFill/>
          <a:ln w="3175">
            <a:solidFill>
              <a:srgbClr val="7030A0"/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80" name="Рисунок 2">
            <a:extLst>
              <a:ext uri="{FF2B5EF4-FFF2-40B4-BE49-F238E27FC236}">
                <a16:creationId xmlns="" xmlns:a16="http://schemas.microsoft.com/office/drawing/2014/main" id="{21275165-15ED-4491-A405-29B412C702B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5" t="16402" r="37437" b="61898"/>
          <a:stretch/>
        </p:blipFill>
        <p:spPr bwMode="auto">
          <a:xfrm>
            <a:off x="3455968" y="2473743"/>
            <a:ext cx="3118953" cy="154544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2905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19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51172" y="1156507"/>
            <a:ext cx="109595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Использование методов, способствующих развитию творческих способностей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9" name="Рисунок 8">
            <a:extLst>
              <a:ext uri="{FF2B5EF4-FFF2-40B4-BE49-F238E27FC236}">
                <a16:creationId xmlns="" xmlns:a16="http://schemas.microsoft.com/office/drawing/2014/main" id="{E7FF9CD8-1308-4F80-9B99-93024C3C6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28300" r="35825" b="8000"/>
          <a:stretch>
            <a:fillRect/>
          </a:stretch>
        </p:blipFill>
        <p:spPr bwMode="auto">
          <a:xfrm>
            <a:off x="239819" y="1323833"/>
            <a:ext cx="3938142" cy="512103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063319" y="1473958"/>
            <a:ext cx="4162568" cy="46402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 биологическую неточность в стихотворении А. Фета «Бабочка»: 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прав. Одним воздушным очертаньем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так мила.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 бархат мой с его живым миганьем -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два крыла.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спрашивай: откуда появилась?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спешу?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на цветок я легкий опустилась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вот - дышу.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ОШИБКА: у бабочки 4 крыла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1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3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=""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0" y="856256"/>
            <a:ext cx="10959548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Моделирование ситуации успеха на уроке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313899" y="1336430"/>
            <a:ext cx="5950423" cy="3249217"/>
          </a:xfrm>
          <a:prstGeom prst="roundRect">
            <a:avLst/>
          </a:prstGeom>
          <a:solidFill>
            <a:srgbClr val="D8EBF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400" b="1" dirty="0">
                <a:solidFill>
                  <a:srgbClr val="7030A0"/>
                </a:solidFill>
              </a:rPr>
              <a:t>Нетрадиционные формы уроков</a:t>
            </a:r>
            <a:endParaRPr lang="ru-RU" sz="2400" dirty="0">
              <a:solidFill>
                <a:srgbClr val="7030A0"/>
              </a:solidFill>
            </a:endParaRPr>
          </a:p>
          <a:p>
            <a:pPr marL="390952" indent="-390952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chemeClr val="tx1"/>
                </a:solidFill>
              </a:rPr>
              <a:t>Уроки – игры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  <a:p>
            <a:pPr marL="390952" indent="-390952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chemeClr val="tx1"/>
                </a:solidFill>
              </a:rPr>
              <a:t>Уроки – КВН</a:t>
            </a:r>
          </a:p>
          <a:p>
            <a:pPr marL="390952" indent="-390952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chemeClr val="tx1"/>
                </a:solidFill>
              </a:rPr>
              <a:t>Уроки – консультации</a:t>
            </a:r>
          </a:p>
          <a:p>
            <a:pPr marL="390952" indent="-390952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chemeClr val="tx1"/>
                </a:solidFill>
              </a:rPr>
              <a:t>Уроки – мастерские</a:t>
            </a:r>
          </a:p>
          <a:p>
            <a:pPr marL="390952" indent="-390952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chemeClr val="tx1"/>
                </a:solidFill>
              </a:rPr>
              <a:t>Модульные уроки</a:t>
            </a:r>
          </a:p>
          <a:p>
            <a:pPr marL="390952" indent="-390952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chemeClr val="tx1"/>
                </a:solidFill>
              </a:rPr>
              <a:t>Урок контроля и проверки знаний и умений</a:t>
            </a:r>
            <a:endParaRPr lang="ru-RU" sz="2400" dirty="0">
              <a:solidFill>
                <a:schemeClr val="tx1"/>
              </a:solidFill>
            </a:endParaRPr>
          </a:p>
          <a:p>
            <a:pPr marL="390952" indent="-390952"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chemeClr val="tx1"/>
                </a:solidFill>
              </a:rPr>
              <a:t>Интегрированные уроки</a:t>
            </a:r>
            <a:endParaRPr lang="ru-RU" alt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414" y="1433557"/>
            <a:ext cx="2497879" cy="24743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 rot="10800000" flipV="1">
            <a:off x="7478972" y="1036524"/>
            <a:ext cx="44782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980" b="1" dirty="0">
                <a:solidFill>
                  <a:srgbClr val="FF0000"/>
                </a:solidFill>
              </a:rPr>
              <a:t>УМК </a:t>
            </a:r>
            <a:r>
              <a:rPr lang="ru-RU" sz="1980" b="1" dirty="0" err="1" smtClean="0">
                <a:solidFill>
                  <a:srgbClr val="FF0000"/>
                </a:solidFill>
              </a:rPr>
              <a:t>Сивоглазова</a:t>
            </a:r>
            <a:endParaRPr lang="ru-RU" sz="1980" b="1" dirty="0">
              <a:solidFill>
                <a:srgbClr val="FF0000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610435" y="4735773"/>
            <a:ext cx="5868537" cy="20192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ru-RU" sz="2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Конкурс «Эрудитов»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Конкурс «Почему мы так говорим?»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Конкурс «Узнайте по описанию»</a:t>
            </a:r>
          </a:p>
          <a:p>
            <a:pPr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>Конкурс «Отгадайте кроссворд»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867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522" y="4176213"/>
            <a:ext cx="4042064" cy="19789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715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/>
          <p:cNvSpPr/>
          <p:nvPr/>
        </p:nvSpPr>
        <p:spPr>
          <a:xfrm>
            <a:off x="436728" y="1446663"/>
            <a:ext cx="11294079" cy="3562065"/>
          </a:xfrm>
          <a:prstGeom prst="roundRect">
            <a:avLst/>
          </a:prstGeom>
          <a:solidFill>
            <a:srgbClr val="D8EBF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Типы ситуаций успеха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1. Неожиданная </a:t>
            </a:r>
            <a:r>
              <a:rPr lang="ru-RU" sz="2400" dirty="0">
                <a:solidFill>
                  <a:schemeClr val="tx1"/>
                </a:solidFill>
              </a:rPr>
              <a:t>радость - чувство удовлетворения от того, что результаты деятельности ученика превзошли его ожидания. </a:t>
            </a: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2. Общая </a:t>
            </a:r>
            <a:r>
              <a:rPr lang="ru-RU" sz="2400" dirty="0">
                <a:solidFill>
                  <a:schemeClr val="tx1"/>
                </a:solidFill>
              </a:rPr>
              <a:t>радость – это, прежде всего, эмоциональный отклик окружающих на успех члена своего коллектива. Ученик достиг нужной для себя реакции коллектива. </a:t>
            </a:r>
            <a:endParaRPr lang="ru-RU" sz="2400" dirty="0" smtClean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3. Радость </a:t>
            </a:r>
            <a:r>
              <a:rPr lang="ru-RU" sz="2400" dirty="0">
                <a:solidFill>
                  <a:schemeClr val="tx1"/>
                </a:solidFill>
              </a:rPr>
              <a:t>познания. </a:t>
            </a: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28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34</a:t>
            </a:fld>
            <a:endParaRPr lang="ru-RU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Вместо заключения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2333767" y="5445457"/>
            <a:ext cx="8161361" cy="130956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«Успех </a:t>
            </a:r>
            <a:r>
              <a:rPr lang="ru-RU" dirty="0">
                <a:solidFill>
                  <a:schemeClr val="tx1"/>
                </a:solidFill>
              </a:rPr>
              <a:t>в учебе сегодня  </a:t>
            </a:r>
            <a:r>
              <a:rPr lang="ru-RU" dirty="0" smtClean="0">
                <a:solidFill>
                  <a:schemeClr val="tx1"/>
                </a:solidFill>
              </a:rPr>
              <a:t>влияет на успех </a:t>
            </a:r>
            <a:r>
              <a:rPr lang="ru-RU" dirty="0">
                <a:solidFill>
                  <a:schemeClr val="tx1"/>
                </a:solidFill>
              </a:rPr>
              <a:t>в дальнейшей </a:t>
            </a:r>
            <a:r>
              <a:rPr lang="ru-RU" dirty="0" smtClean="0">
                <a:solidFill>
                  <a:schemeClr val="tx1"/>
                </a:solidFill>
              </a:rPr>
              <a:t>жизни.»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9973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3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Группа 5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3" name="Прямая соединительная линия 7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0" y="6508631"/>
            <a:ext cx="121920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0800000" flipV="1">
            <a:off x="1897811" y="1239361"/>
            <a:ext cx="10625995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130" b="1" spc="-20" dirty="0" smtClean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Серия «Внеурочная деятельность»</a:t>
            </a:r>
            <a:endParaRPr lang="ru-RU" sz="2130" b="1" spc="-20" dirty="0">
              <a:solidFill>
                <a:srgbClr val="2D2B8D"/>
              </a:solidFill>
              <a:latin typeface="Open Sans Condensed Light" pitchFamily="34" charset="0"/>
              <a:ea typeface="Open Sans Condensed Light" pitchFamily="34" charset="0"/>
              <a:cs typeface="Open Sans Condensed Light" pitchFamily="34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1333968" y="1777885"/>
            <a:ext cx="2063385" cy="324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8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Социальное направление</a:t>
            </a:r>
          </a:p>
        </p:txBody>
      </p:sp>
      <p:sp>
        <p:nvSpPr>
          <p:cNvPr id="101" name="Прямоугольник 100"/>
          <p:cNvSpPr/>
          <p:nvPr/>
        </p:nvSpPr>
        <p:spPr>
          <a:xfrm>
            <a:off x="7603776" y="1742786"/>
            <a:ext cx="2387770" cy="3243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508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Общекультурное направление</a:t>
            </a:r>
          </a:p>
        </p:txBody>
      </p:sp>
      <p:sp>
        <p:nvSpPr>
          <p:cNvPr id="102" name="Прямоугольник 101"/>
          <p:cNvSpPr/>
          <p:nvPr/>
        </p:nvSpPr>
        <p:spPr>
          <a:xfrm>
            <a:off x="3001047" y="4423554"/>
            <a:ext cx="4281585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8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Общеинтеллектуальное</a:t>
            </a:r>
            <a:r>
              <a:rPr lang="ru-RU" sz="1508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508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направление</a:t>
            </a:r>
          </a:p>
        </p:txBody>
      </p:sp>
      <p:pic>
        <p:nvPicPr>
          <p:cNvPr id="1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543" y="5304783"/>
            <a:ext cx="1349164" cy="107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Рисунок 103" descr="C:\Users\lkoroleva\Desktop\Новая папка\7-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24" y="2130973"/>
            <a:ext cx="1308570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05" name="Рисунок 104" descr="C:\Users\lkoroleva\Desktop\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164" y="2127097"/>
            <a:ext cx="1273211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06" name="Picture 3" descr="C:\Users\lmartynova\Desktop\Рисунок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771" y="2127097"/>
            <a:ext cx="1181302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5" descr="C:\Users\lmartynova\Desktop\Презентация августовки\Успех каждого ребенка\Внеуроч_Журналистика_65-0035-01\(cover) Журналистика  8-9 кл_65-0036-0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679" y="2101714"/>
            <a:ext cx="1175312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Рисунок 107" descr="C:\Users\lkoroleva\Desktop\Новая папка\5-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006" y="2101714"/>
            <a:ext cx="1163755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09" name="Picture 2" descr="C:\Users\lmartynova\AppData\Local\Microsoft\Windows\Temporary Internet Files\Content.Outlook\59X04JPV\траектори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672" y="2101714"/>
            <a:ext cx="1136068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Рисунок 109"/>
          <p:cNvPicPr/>
          <p:nvPr/>
        </p:nvPicPr>
        <p:blipFill>
          <a:blip r:embed="rId11"/>
          <a:stretch>
            <a:fillRect/>
          </a:stretch>
        </p:blipFill>
        <p:spPr>
          <a:xfrm>
            <a:off x="7967640" y="3268325"/>
            <a:ext cx="1300350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11" name="Рисунок 110"/>
          <p:cNvPicPr/>
          <p:nvPr/>
        </p:nvPicPr>
        <p:blipFill>
          <a:blip r:embed="rId12"/>
          <a:stretch>
            <a:fillRect/>
          </a:stretch>
        </p:blipFill>
        <p:spPr>
          <a:xfrm>
            <a:off x="9581982" y="3270709"/>
            <a:ext cx="1334302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12" name="Рисунок 111" descr="C:\Users\lkoroleva\Downloads\(cover) Исследовательские и проектные работы по химии. 5-9 классы. (Смирнова Н.Ю., Смирнов И.А.)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45" y="4740438"/>
            <a:ext cx="1288701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13" name="Рисунок 112" descr="C:\Users\lkoroleva\Desktop\6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312" y="4735113"/>
            <a:ext cx="1234940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14" name="Рисунок 113" descr="C:\Users\lkoroleva\AppData\Local\Microsoft\Windows\Temporary Internet Files\Content.Outlook\1XYKXXU0\(cover) Реальная геометрия. 5-6 классы (Ходот Т. Г. Ходот А. Ю. Велиховская В. Л.)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837" y="4740438"/>
            <a:ext cx="1291231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609" y="4740438"/>
            <a:ext cx="1408770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6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86" y="4713054"/>
            <a:ext cx="1349210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7" name="Picture 4" descr="C:\Users\lmartynova\Desktop\Обложки\1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511" y="4733623"/>
            <a:ext cx="1344498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C:\Users\lmartynova\Desktop\Презентация августовки\(cover) Школа волонтёра. 10-11_16-058-01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30" y="3253020"/>
            <a:ext cx="1102477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504" y="3227637"/>
            <a:ext cx="1159100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20" name="Прямоугольник 119">
            <a:extLst>
              <a:ext uri="{FF2B5EF4-FFF2-40B4-BE49-F238E27FC236}">
                <a16:creationId xmlns="" xmlns:a16="http://schemas.microsoft.com/office/drawing/2014/main" id="{0374692A-A8C8-433A-BF11-7C8E8130BB59}"/>
              </a:ext>
            </a:extLst>
          </p:cNvPr>
          <p:cNvSpPr/>
          <p:nvPr/>
        </p:nvSpPr>
        <p:spPr>
          <a:xfrm>
            <a:off x="425562" y="6247469"/>
            <a:ext cx="9588544" cy="261162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spcAft>
                <a:spcPts val="566"/>
              </a:spcAft>
            </a:pPr>
            <a:r>
              <a:rPr lang="ru-RU" sz="1697" b="1" dirty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Возможности для развития каждого ребёнка. Готовое решение для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365561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1" y="1029098"/>
            <a:ext cx="12188950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75" name="Прямоугольник 74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3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Группа 57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9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3" name="Прямая соединительная линия 7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0" y="6508631"/>
            <a:ext cx="121920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0800000" flipV="1">
            <a:off x="1897811" y="1239361"/>
            <a:ext cx="10625995" cy="370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130" b="1" spc="-20" dirty="0" smtClean="0">
                <a:solidFill>
                  <a:srgbClr val="2D2B8D"/>
                </a:solidFill>
                <a:latin typeface="Open Sans Condensed Light" pitchFamily="34" charset="0"/>
                <a:ea typeface="Open Sans Condensed Light" pitchFamily="34" charset="0"/>
                <a:cs typeface="Open Sans Condensed Light" pitchFamily="34" charset="0"/>
              </a:rPr>
              <a:t>Серия «Профильная школа»</a:t>
            </a:r>
            <a:endParaRPr lang="ru-RU" sz="2130" b="1" spc="-20" dirty="0">
              <a:solidFill>
                <a:srgbClr val="2D2B8D"/>
              </a:solidFill>
              <a:latin typeface="Open Sans Condensed Light" pitchFamily="34" charset="0"/>
              <a:ea typeface="Open Sans Condensed Light" pitchFamily="34" charset="0"/>
              <a:cs typeface="Open Sans Condensed Light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240697" y="2298632"/>
            <a:ext cx="10377823" cy="1644137"/>
            <a:chOff x="295718" y="4794629"/>
            <a:chExt cx="11211564" cy="1595715"/>
          </a:xfrm>
        </p:grpSpPr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18" y="4794629"/>
              <a:ext cx="1199215" cy="159571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</p:pic>
        <p:pic>
          <p:nvPicPr>
            <p:cNvPr id="42" name="Рисунок 41" descr="Y:\Полученные файлы\COVER_BIOtehnologia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380" y="4794631"/>
              <a:ext cx="1199215" cy="159571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</p:pic>
        <p:pic>
          <p:nvPicPr>
            <p:cNvPr id="43" name="Рисунок 42" descr="Cover_Lati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5"/>
            <a:stretch>
              <a:fillRect/>
            </a:stretch>
          </p:blipFill>
          <p:spPr bwMode="auto">
            <a:xfrm>
              <a:off x="5389526" y="4794632"/>
              <a:ext cx="1140793" cy="1595711"/>
            </a:xfrm>
            <a:prstGeom prst="rect">
              <a:avLst/>
            </a:prstGeom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42" y="4794631"/>
              <a:ext cx="1140795" cy="159571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</p:pic>
        <p:pic>
          <p:nvPicPr>
            <p:cNvPr id="45" name="Рисунок 44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4145284" y="4794632"/>
              <a:ext cx="1140795" cy="1595712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</p:pic>
        <p:pic>
          <p:nvPicPr>
            <p:cNvPr id="46" name="Рисунок 45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10366489" y="4794629"/>
              <a:ext cx="1140793" cy="159571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</p:pic>
        <p:pic>
          <p:nvPicPr>
            <p:cNvPr id="47" name="Рисунок 46" descr="Cover_O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32"/>
            <a:stretch>
              <a:fillRect/>
            </a:stretch>
          </p:blipFill>
          <p:spPr bwMode="auto">
            <a:xfrm>
              <a:off x="9122246" y="4794629"/>
              <a:ext cx="1140793" cy="1595714"/>
            </a:xfrm>
            <a:prstGeom prst="rect">
              <a:avLst/>
            </a:prstGeom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766" y="4794630"/>
              <a:ext cx="1140793" cy="1595714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bevel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878006" y="4794629"/>
              <a:ext cx="1140793" cy="159571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/>
          </p:spPr>
        </p:pic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276" y="4783011"/>
            <a:ext cx="1164067" cy="1520550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97" y="4783011"/>
            <a:ext cx="1153245" cy="1520551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57" y="4783012"/>
            <a:ext cx="1158890" cy="1520549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381" y="4755559"/>
            <a:ext cx="1164067" cy="1520550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  <a:effectLst/>
        </p:spPr>
      </p:pic>
      <p:pic>
        <p:nvPicPr>
          <p:cNvPr id="56" name="Picture 2" descr="Знакомьтесь: наш мир. Физика всего на свете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230" y="4768235"/>
            <a:ext cx="1162860" cy="1493098"/>
          </a:xfrm>
          <a:prstGeom prst="rect">
            <a:avLst/>
          </a:prstGeom>
          <a:noFill/>
          <a:ln w="9525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Рисунок 75">
            <a:extLst>
              <a:ext uri="{FF2B5EF4-FFF2-40B4-BE49-F238E27FC236}">
                <a16:creationId xmlns="" xmlns:a16="http://schemas.microsoft.com/office/drawing/2014/main" id="{2DD3114F-AA4A-4ECE-BA39-1FF8C7E793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01" y="4774216"/>
            <a:ext cx="1010864" cy="1481136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</p:spPr>
      </p:pic>
      <p:pic>
        <p:nvPicPr>
          <p:cNvPr id="77" name="Рисунок 76" descr="Изображение выглядит как снимок экрана, знак, улица, автобус&#10;&#10;Автоматически созданное описание">
            <a:extLst>
              <a:ext uri="{FF2B5EF4-FFF2-40B4-BE49-F238E27FC236}">
                <a16:creationId xmlns="" xmlns:a16="http://schemas.microsoft.com/office/drawing/2014/main" id="{436AD474-922B-4378-A908-C198DEFB2C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68" y="4801386"/>
            <a:ext cx="1092594" cy="1483799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</p:spPr>
      </p:pic>
      <p:pic>
        <p:nvPicPr>
          <p:cNvPr id="78" name="Рисунок 77" descr="Изображение выглядит как устройство&#10;&#10;Автоматически созданное описание">
            <a:extLst>
              <a:ext uri="{FF2B5EF4-FFF2-40B4-BE49-F238E27FC236}">
                <a16:creationId xmlns="" xmlns:a16="http://schemas.microsoft.com/office/drawing/2014/main" id="{32E020EF-66A8-43C3-94D5-886BF6A1F87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540" y="4804446"/>
            <a:ext cx="1096617" cy="1477679"/>
          </a:xfrm>
          <a:prstGeom prst="rect">
            <a:avLst/>
          </a:prstGeom>
          <a:ln w="9525">
            <a:solidFill>
              <a:schemeClr val="bg2">
                <a:lumMod val="90000"/>
              </a:schemeClr>
            </a:solidFill>
          </a:ln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086" y="4491612"/>
            <a:ext cx="1328222" cy="105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87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16402" r="16531" b="5901"/>
          <a:stretch>
            <a:fillRect/>
          </a:stretch>
        </p:blipFill>
        <p:spPr bwMode="auto">
          <a:xfrm>
            <a:off x="1547078" y="196157"/>
            <a:ext cx="9844461" cy="64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875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=""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20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=""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=""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=""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=""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=""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=""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=""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=""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=""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=""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=""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=""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=""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=""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=""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=""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=""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=""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=""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=""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=""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=""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=""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=""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=""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=""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=""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=""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=""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175210" name="Picture 1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1" y="0"/>
            <a:ext cx="11936124" cy="615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5516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98" name="Прямоугольник 97"/>
          <p:cNvSpPr/>
          <p:nvPr/>
        </p:nvSpPr>
        <p:spPr>
          <a:xfrm>
            <a:off x="186182" y="2852936"/>
            <a:ext cx="11819633" cy="3360373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02455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7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9050910" y="202454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4" name="Freeform 32"/>
          <p:cNvSpPr>
            <a:spLocks noEditPoints="1"/>
          </p:cNvSpPr>
          <p:nvPr/>
        </p:nvSpPr>
        <p:spPr bwMode="auto">
          <a:xfrm>
            <a:off x="8017892" y="1855717"/>
            <a:ext cx="591581" cy="444227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610323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961576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961576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0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2" y="560563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0" name="Freeform 38"/>
          <p:cNvSpPr>
            <a:spLocks noEditPoints="1"/>
          </p:cNvSpPr>
          <p:nvPr/>
        </p:nvSpPr>
        <p:spPr bwMode="auto">
          <a:xfrm>
            <a:off x="11074901" y="1789685"/>
            <a:ext cx="384377" cy="576291"/>
          </a:xfrm>
          <a:custGeom>
            <a:avLst/>
            <a:gdLst>
              <a:gd name="T0" fmla="*/ 315 w 559"/>
              <a:gd name="T1" fmla="*/ 314 h 838"/>
              <a:gd name="T2" fmla="*/ 384 w 559"/>
              <a:gd name="T3" fmla="*/ 314 h 838"/>
              <a:gd name="T4" fmla="*/ 384 w 559"/>
              <a:gd name="T5" fmla="*/ 244 h 838"/>
              <a:gd name="T6" fmla="*/ 315 w 559"/>
              <a:gd name="T7" fmla="*/ 244 h 838"/>
              <a:gd name="T8" fmla="*/ 315 w 559"/>
              <a:gd name="T9" fmla="*/ 314 h 838"/>
              <a:gd name="T10" fmla="*/ 175 w 559"/>
              <a:gd name="T11" fmla="*/ 314 h 838"/>
              <a:gd name="T12" fmla="*/ 245 w 559"/>
              <a:gd name="T13" fmla="*/ 314 h 838"/>
              <a:gd name="T14" fmla="*/ 245 w 559"/>
              <a:gd name="T15" fmla="*/ 244 h 838"/>
              <a:gd name="T16" fmla="*/ 175 w 559"/>
              <a:gd name="T17" fmla="*/ 244 h 838"/>
              <a:gd name="T18" fmla="*/ 175 w 559"/>
              <a:gd name="T19" fmla="*/ 314 h 838"/>
              <a:gd name="T20" fmla="*/ 175 w 559"/>
              <a:gd name="T21" fmla="*/ 524 h 838"/>
              <a:gd name="T22" fmla="*/ 105 w 559"/>
              <a:gd name="T23" fmla="*/ 524 h 838"/>
              <a:gd name="T24" fmla="*/ 314 w 559"/>
              <a:gd name="T25" fmla="*/ 733 h 838"/>
              <a:gd name="T26" fmla="*/ 314 w 559"/>
              <a:gd name="T27" fmla="*/ 663 h 838"/>
              <a:gd name="T28" fmla="*/ 175 w 559"/>
              <a:gd name="T29" fmla="*/ 524 h 838"/>
              <a:gd name="T30" fmla="*/ 349 w 559"/>
              <a:gd name="T31" fmla="*/ 349 h 838"/>
              <a:gd name="T32" fmla="*/ 210 w 559"/>
              <a:gd name="T33" fmla="*/ 349 h 838"/>
              <a:gd name="T34" fmla="*/ 140 w 559"/>
              <a:gd name="T35" fmla="*/ 279 h 838"/>
              <a:gd name="T36" fmla="*/ 210 w 559"/>
              <a:gd name="T37" fmla="*/ 209 h 838"/>
              <a:gd name="T38" fmla="*/ 256 w 559"/>
              <a:gd name="T39" fmla="*/ 228 h 838"/>
              <a:gd name="T40" fmla="*/ 280 w 559"/>
              <a:gd name="T41" fmla="*/ 249 h 838"/>
              <a:gd name="T42" fmla="*/ 303 w 559"/>
              <a:gd name="T43" fmla="*/ 228 h 838"/>
              <a:gd name="T44" fmla="*/ 349 w 559"/>
              <a:gd name="T45" fmla="*/ 209 h 838"/>
              <a:gd name="T46" fmla="*/ 419 w 559"/>
              <a:gd name="T47" fmla="*/ 279 h 838"/>
              <a:gd name="T48" fmla="*/ 349 w 559"/>
              <a:gd name="T49" fmla="*/ 349 h 838"/>
              <a:gd name="T50" fmla="*/ 349 w 559"/>
              <a:gd name="T51" fmla="*/ 140 h 838"/>
              <a:gd name="T52" fmla="*/ 280 w 559"/>
              <a:gd name="T53" fmla="*/ 159 h 838"/>
              <a:gd name="T54" fmla="*/ 210 w 559"/>
              <a:gd name="T55" fmla="*/ 140 h 838"/>
              <a:gd name="T56" fmla="*/ 70 w 559"/>
              <a:gd name="T57" fmla="*/ 279 h 838"/>
              <a:gd name="T58" fmla="*/ 210 w 559"/>
              <a:gd name="T59" fmla="*/ 419 h 838"/>
              <a:gd name="T60" fmla="*/ 245 w 559"/>
              <a:gd name="T61" fmla="*/ 419 h 838"/>
              <a:gd name="T62" fmla="*/ 245 w 559"/>
              <a:gd name="T63" fmla="*/ 454 h 838"/>
              <a:gd name="T64" fmla="*/ 314 w 559"/>
              <a:gd name="T65" fmla="*/ 454 h 838"/>
              <a:gd name="T66" fmla="*/ 314 w 559"/>
              <a:gd name="T67" fmla="*/ 419 h 838"/>
              <a:gd name="T68" fmla="*/ 349 w 559"/>
              <a:gd name="T69" fmla="*/ 419 h 838"/>
              <a:gd name="T70" fmla="*/ 489 w 559"/>
              <a:gd name="T71" fmla="*/ 279 h 838"/>
              <a:gd name="T72" fmla="*/ 349 w 559"/>
              <a:gd name="T73" fmla="*/ 140 h 838"/>
              <a:gd name="T74" fmla="*/ 489 w 559"/>
              <a:gd name="T75" fmla="*/ 768 h 838"/>
              <a:gd name="T76" fmla="*/ 317 w 559"/>
              <a:gd name="T77" fmla="*/ 768 h 838"/>
              <a:gd name="T78" fmla="*/ 70 w 559"/>
              <a:gd name="T79" fmla="*/ 522 h 838"/>
              <a:gd name="T80" fmla="*/ 70 w 559"/>
              <a:gd name="T81" fmla="*/ 279 h 838"/>
              <a:gd name="T82" fmla="*/ 279 w 559"/>
              <a:gd name="T83" fmla="*/ 70 h 838"/>
              <a:gd name="T84" fmla="*/ 489 w 559"/>
              <a:gd name="T85" fmla="*/ 279 h 838"/>
              <a:gd name="T86" fmla="*/ 489 w 559"/>
              <a:gd name="T87" fmla="*/ 768 h 838"/>
              <a:gd name="T88" fmla="*/ 279 w 559"/>
              <a:gd name="T89" fmla="*/ 0 h 838"/>
              <a:gd name="T90" fmla="*/ 0 w 559"/>
              <a:gd name="T91" fmla="*/ 279 h 838"/>
              <a:gd name="T92" fmla="*/ 0 w 559"/>
              <a:gd name="T93" fmla="*/ 522 h 838"/>
              <a:gd name="T94" fmla="*/ 317 w 559"/>
              <a:gd name="T95" fmla="*/ 838 h 838"/>
              <a:gd name="T96" fmla="*/ 559 w 559"/>
              <a:gd name="T97" fmla="*/ 838 h 838"/>
              <a:gd name="T98" fmla="*/ 559 w 559"/>
              <a:gd name="T99" fmla="*/ 279 h 838"/>
              <a:gd name="T100" fmla="*/ 279 w 559"/>
              <a:gd name="T101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59" h="838">
                <a:moveTo>
                  <a:pt x="315" y="314"/>
                </a:moveTo>
                <a:lnTo>
                  <a:pt x="384" y="314"/>
                </a:lnTo>
                <a:lnTo>
                  <a:pt x="384" y="244"/>
                </a:lnTo>
                <a:lnTo>
                  <a:pt x="315" y="244"/>
                </a:lnTo>
                <a:lnTo>
                  <a:pt x="315" y="314"/>
                </a:lnTo>
                <a:close/>
                <a:moveTo>
                  <a:pt x="175" y="314"/>
                </a:moveTo>
                <a:lnTo>
                  <a:pt x="245" y="314"/>
                </a:lnTo>
                <a:lnTo>
                  <a:pt x="245" y="244"/>
                </a:lnTo>
                <a:lnTo>
                  <a:pt x="175" y="244"/>
                </a:lnTo>
                <a:lnTo>
                  <a:pt x="175" y="314"/>
                </a:lnTo>
                <a:close/>
                <a:moveTo>
                  <a:pt x="175" y="524"/>
                </a:moveTo>
                <a:lnTo>
                  <a:pt x="105" y="524"/>
                </a:lnTo>
                <a:cubicBezTo>
                  <a:pt x="105" y="628"/>
                  <a:pt x="210" y="733"/>
                  <a:pt x="314" y="733"/>
                </a:cubicBezTo>
                <a:lnTo>
                  <a:pt x="314" y="663"/>
                </a:lnTo>
                <a:cubicBezTo>
                  <a:pt x="245" y="663"/>
                  <a:pt x="175" y="594"/>
                  <a:pt x="175" y="524"/>
                </a:cubicBezTo>
                <a:close/>
                <a:moveTo>
                  <a:pt x="349" y="349"/>
                </a:moveTo>
                <a:lnTo>
                  <a:pt x="210" y="349"/>
                </a:lnTo>
                <a:cubicBezTo>
                  <a:pt x="171" y="349"/>
                  <a:pt x="140" y="318"/>
                  <a:pt x="140" y="279"/>
                </a:cubicBezTo>
                <a:cubicBezTo>
                  <a:pt x="140" y="241"/>
                  <a:pt x="171" y="209"/>
                  <a:pt x="210" y="209"/>
                </a:cubicBezTo>
                <a:cubicBezTo>
                  <a:pt x="227" y="209"/>
                  <a:pt x="243" y="216"/>
                  <a:pt x="256" y="228"/>
                </a:cubicBezTo>
                <a:lnTo>
                  <a:pt x="280" y="249"/>
                </a:lnTo>
                <a:lnTo>
                  <a:pt x="303" y="228"/>
                </a:lnTo>
                <a:cubicBezTo>
                  <a:pt x="316" y="216"/>
                  <a:pt x="332" y="209"/>
                  <a:pt x="349" y="209"/>
                </a:cubicBezTo>
                <a:cubicBezTo>
                  <a:pt x="388" y="209"/>
                  <a:pt x="419" y="241"/>
                  <a:pt x="419" y="279"/>
                </a:cubicBezTo>
                <a:cubicBezTo>
                  <a:pt x="419" y="318"/>
                  <a:pt x="388" y="349"/>
                  <a:pt x="349" y="349"/>
                </a:cubicBezTo>
                <a:close/>
                <a:moveTo>
                  <a:pt x="349" y="140"/>
                </a:moveTo>
                <a:cubicBezTo>
                  <a:pt x="325" y="140"/>
                  <a:pt x="301" y="146"/>
                  <a:pt x="280" y="159"/>
                </a:cubicBezTo>
                <a:cubicBezTo>
                  <a:pt x="258" y="146"/>
                  <a:pt x="234" y="140"/>
                  <a:pt x="210" y="140"/>
                </a:cubicBezTo>
                <a:cubicBezTo>
                  <a:pt x="133" y="140"/>
                  <a:pt x="70" y="202"/>
                  <a:pt x="70" y="279"/>
                </a:cubicBezTo>
                <a:cubicBezTo>
                  <a:pt x="70" y="356"/>
                  <a:pt x="133" y="419"/>
                  <a:pt x="210" y="419"/>
                </a:cubicBezTo>
                <a:lnTo>
                  <a:pt x="245" y="419"/>
                </a:lnTo>
                <a:lnTo>
                  <a:pt x="245" y="454"/>
                </a:lnTo>
                <a:lnTo>
                  <a:pt x="314" y="454"/>
                </a:lnTo>
                <a:lnTo>
                  <a:pt x="314" y="419"/>
                </a:lnTo>
                <a:lnTo>
                  <a:pt x="349" y="419"/>
                </a:lnTo>
                <a:cubicBezTo>
                  <a:pt x="426" y="419"/>
                  <a:pt x="489" y="356"/>
                  <a:pt x="489" y="279"/>
                </a:cubicBezTo>
                <a:cubicBezTo>
                  <a:pt x="489" y="202"/>
                  <a:pt x="426" y="140"/>
                  <a:pt x="349" y="140"/>
                </a:cubicBezTo>
                <a:close/>
                <a:moveTo>
                  <a:pt x="489" y="768"/>
                </a:moveTo>
                <a:lnTo>
                  <a:pt x="317" y="768"/>
                </a:lnTo>
                <a:cubicBezTo>
                  <a:pt x="181" y="768"/>
                  <a:pt x="70" y="658"/>
                  <a:pt x="70" y="522"/>
                </a:cubicBezTo>
                <a:lnTo>
                  <a:pt x="70" y="279"/>
                </a:lnTo>
                <a:cubicBezTo>
                  <a:pt x="70" y="164"/>
                  <a:pt x="164" y="70"/>
                  <a:pt x="279" y="70"/>
                </a:cubicBezTo>
                <a:cubicBezTo>
                  <a:pt x="395" y="70"/>
                  <a:pt x="489" y="164"/>
                  <a:pt x="489" y="279"/>
                </a:cubicBezTo>
                <a:lnTo>
                  <a:pt x="489" y="768"/>
                </a:lnTo>
                <a:close/>
                <a:moveTo>
                  <a:pt x="279" y="0"/>
                </a:moveTo>
                <a:cubicBezTo>
                  <a:pt x="125" y="0"/>
                  <a:pt x="0" y="125"/>
                  <a:pt x="0" y="279"/>
                </a:cubicBezTo>
                <a:lnTo>
                  <a:pt x="0" y="522"/>
                </a:lnTo>
                <a:cubicBezTo>
                  <a:pt x="0" y="696"/>
                  <a:pt x="142" y="838"/>
                  <a:pt x="317" y="838"/>
                </a:cubicBezTo>
                <a:lnTo>
                  <a:pt x="559" y="838"/>
                </a:lnTo>
                <a:lnTo>
                  <a:pt x="559" y="279"/>
                </a:lnTo>
                <a:cubicBezTo>
                  <a:pt x="559" y="125"/>
                  <a:pt x="43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3" name="Freeform 41"/>
          <p:cNvSpPr>
            <a:spLocks/>
          </p:cNvSpPr>
          <p:nvPr/>
        </p:nvSpPr>
        <p:spPr bwMode="auto">
          <a:xfrm>
            <a:off x="9471322" y="1819702"/>
            <a:ext cx="591581" cy="516260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grpSp>
        <p:nvGrpSpPr>
          <p:cNvPr id="97" name="Группа 96"/>
          <p:cNvGrpSpPr/>
          <p:nvPr/>
        </p:nvGrpSpPr>
        <p:grpSpPr>
          <a:xfrm>
            <a:off x="9501352" y="538285"/>
            <a:ext cx="546537" cy="591303"/>
            <a:chOff x="477468" y="2705515"/>
            <a:chExt cx="409903" cy="443477"/>
          </a:xfrm>
        </p:grpSpPr>
        <p:sp>
          <p:nvSpPr>
            <p:cNvPr id="64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68" name="Freeform 46"/>
          <p:cNvSpPr>
            <a:spLocks noEditPoints="1"/>
          </p:cNvSpPr>
          <p:nvPr/>
        </p:nvSpPr>
        <p:spPr bwMode="auto">
          <a:xfrm>
            <a:off x="2195162" y="1780680"/>
            <a:ext cx="411407" cy="59430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6" y="538051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1" name="Freeform 49"/>
          <p:cNvSpPr>
            <a:spLocks noEditPoints="1"/>
          </p:cNvSpPr>
          <p:nvPr/>
        </p:nvSpPr>
        <p:spPr bwMode="auto">
          <a:xfrm>
            <a:off x="3645588" y="524545"/>
            <a:ext cx="471465" cy="591300"/>
          </a:xfrm>
          <a:custGeom>
            <a:avLst/>
            <a:gdLst>
              <a:gd name="T0" fmla="*/ 358 w 687"/>
              <a:gd name="T1" fmla="*/ 718 h 859"/>
              <a:gd name="T2" fmla="*/ 170 w 687"/>
              <a:gd name="T3" fmla="*/ 456 h 859"/>
              <a:gd name="T4" fmla="*/ 170 w 687"/>
              <a:gd name="T5" fmla="*/ 456 h 859"/>
              <a:gd name="T6" fmla="*/ 154 w 687"/>
              <a:gd name="T7" fmla="*/ 439 h 859"/>
              <a:gd name="T8" fmla="*/ 154 w 687"/>
              <a:gd name="T9" fmla="*/ 439 h 859"/>
              <a:gd name="T10" fmla="*/ 72 w 687"/>
              <a:gd name="T11" fmla="*/ 322 h 859"/>
              <a:gd name="T12" fmla="*/ 144 w 687"/>
              <a:gd name="T13" fmla="*/ 250 h 859"/>
              <a:gd name="T14" fmla="*/ 204 w 687"/>
              <a:gd name="T15" fmla="*/ 361 h 859"/>
              <a:gd name="T16" fmla="*/ 194 w 687"/>
              <a:gd name="T17" fmla="*/ 376 h 859"/>
              <a:gd name="T18" fmla="*/ 235 w 687"/>
              <a:gd name="T19" fmla="*/ 421 h 859"/>
              <a:gd name="T20" fmla="*/ 428 w 687"/>
              <a:gd name="T21" fmla="*/ 313 h 859"/>
              <a:gd name="T22" fmla="*/ 358 w 687"/>
              <a:gd name="T23" fmla="*/ 718 h 859"/>
              <a:gd name="T24" fmla="*/ 466 w 687"/>
              <a:gd name="T25" fmla="*/ 71 h 859"/>
              <a:gd name="T26" fmla="*/ 530 w 687"/>
              <a:gd name="T27" fmla="*/ 175 h 859"/>
              <a:gd name="T28" fmla="*/ 286 w 687"/>
              <a:gd name="T29" fmla="*/ 310 h 859"/>
              <a:gd name="T30" fmla="*/ 217 w 687"/>
              <a:gd name="T31" fmla="*/ 199 h 859"/>
              <a:gd name="T32" fmla="*/ 466 w 687"/>
              <a:gd name="T33" fmla="*/ 71 h 859"/>
              <a:gd name="T34" fmla="*/ 493 w 687"/>
              <a:gd name="T35" fmla="*/ 277 h 859"/>
              <a:gd name="T36" fmla="*/ 581 w 687"/>
              <a:gd name="T37" fmla="*/ 228 h 859"/>
              <a:gd name="T38" fmla="*/ 466 w 687"/>
              <a:gd name="T39" fmla="*/ 0 h 859"/>
              <a:gd name="T40" fmla="*/ 396 w 687"/>
              <a:gd name="T41" fmla="*/ 17 h 859"/>
              <a:gd name="T42" fmla="*/ 74 w 687"/>
              <a:gd name="T43" fmla="*/ 197 h 859"/>
              <a:gd name="T44" fmla="*/ 74 w 687"/>
              <a:gd name="T45" fmla="*/ 197 h 859"/>
              <a:gd name="T46" fmla="*/ 0 w 687"/>
              <a:gd name="T47" fmla="*/ 322 h 859"/>
              <a:gd name="T48" fmla="*/ 38 w 687"/>
              <a:gd name="T49" fmla="*/ 419 h 859"/>
              <a:gd name="T50" fmla="*/ 85 w 687"/>
              <a:gd name="T51" fmla="*/ 469 h 859"/>
              <a:gd name="T52" fmla="*/ 254 w 687"/>
              <a:gd name="T53" fmla="*/ 652 h 859"/>
              <a:gd name="T54" fmla="*/ 287 w 687"/>
              <a:gd name="T55" fmla="*/ 716 h 859"/>
              <a:gd name="T56" fmla="*/ 250 w 687"/>
              <a:gd name="T57" fmla="*/ 778 h 859"/>
              <a:gd name="T58" fmla="*/ 250 w 687"/>
              <a:gd name="T59" fmla="*/ 778 h 859"/>
              <a:gd name="T60" fmla="*/ 167 w 687"/>
              <a:gd name="T61" fmla="*/ 664 h 859"/>
              <a:gd name="T62" fmla="*/ 118 w 687"/>
              <a:gd name="T63" fmla="*/ 611 h 859"/>
              <a:gd name="T64" fmla="*/ 215 w 687"/>
              <a:gd name="T65" fmla="*/ 859 h 859"/>
              <a:gd name="T66" fmla="*/ 285 w 687"/>
              <a:gd name="T67" fmla="*/ 841 h 859"/>
              <a:gd name="T68" fmla="*/ 285 w 687"/>
              <a:gd name="T69" fmla="*/ 841 h 859"/>
              <a:gd name="T70" fmla="*/ 607 w 687"/>
              <a:gd name="T71" fmla="*/ 662 h 859"/>
              <a:gd name="T72" fmla="*/ 681 w 687"/>
              <a:gd name="T73" fmla="*/ 537 h 859"/>
              <a:gd name="T74" fmla="*/ 493 w 687"/>
              <a:gd name="T75" fmla="*/ 277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87" h="859">
                <a:moveTo>
                  <a:pt x="358" y="718"/>
                </a:moveTo>
                <a:cubicBezTo>
                  <a:pt x="359" y="645"/>
                  <a:pt x="329" y="628"/>
                  <a:pt x="170" y="456"/>
                </a:cubicBezTo>
                <a:lnTo>
                  <a:pt x="170" y="456"/>
                </a:lnTo>
                <a:lnTo>
                  <a:pt x="154" y="439"/>
                </a:lnTo>
                <a:lnTo>
                  <a:pt x="154" y="439"/>
                </a:lnTo>
                <a:cubicBezTo>
                  <a:pt x="89" y="368"/>
                  <a:pt x="72" y="358"/>
                  <a:pt x="72" y="322"/>
                </a:cubicBezTo>
                <a:cubicBezTo>
                  <a:pt x="72" y="281"/>
                  <a:pt x="105" y="250"/>
                  <a:pt x="144" y="250"/>
                </a:cubicBezTo>
                <a:cubicBezTo>
                  <a:pt x="200" y="250"/>
                  <a:pt x="235" y="312"/>
                  <a:pt x="204" y="361"/>
                </a:cubicBezTo>
                <a:lnTo>
                  <a:pt x="194" y="376"/>
                </a:lnTo>
                <a:lnTo>
                  <a:pt x="235" y="421"/>
                </a:lnTo>
                <a:lnTo>
                  <a:pt x="428" y="313"/>
                </a:lnTo>
                <a:cubicBezTo>
                  <a:pt x="681" y="586"/>
                  <a:pt x="687" y="535"/>
                  <a:pt x="358" y="718"/>
                </a:cubicBezTo>
                <a:close/>
                <a:moveTo>
                  <a:pt x="466" y="71"/>
                </a:moveTo>
                <a:cubicBezTo>
                  <a:pt x="518" y="71"/>
                  <a:pt x="554" y="126"/>
                  <a:pt x="530" y="175"/>
                </a:cubicBezTo>
                <a:lnTo>
                  <a:pt x="286" y="310"/>
                </a:lnTo>
                <a:cubicBezTo>
                  <a:pt x="282" y="263"/>
                  <a:pt x="256" y="222"/>
                  <a:pt x="217" y="199"/>
                </a:cubicBezTo>
                <a:cubicBezTo>
                  <a:pt x="436" y="78"/>
                  <a:pt x="437" y="71"/>
                  <a:pt x="466" y="71"/>
                </a:cubicBezTo>
                <a:close/>
                <a:moveTo>
                  <a:pt x="493" y="277"/>
                </a:moveTo>
                <a:lnTo>
                  <a:pt x="581" y="228"/>
                </a:lnTo>
                <a:cubicBezTo>
                  <a:pt x="655" y="113"/>
                  <a:pt x="568" y="0"/>
                  <a:pt x="466" y="0"/>
                </a:cubicBezTo>
                <a:cubicBezTo>
                  <a:pt x="443" y="0"/>
                  <a:pt x="419" y="5"/>
                  <a:pt x="396" y="17"/>
                </a:cubicBezTo>
                <a:lnTo>
                  <a:pt x="74" y="197"/>
                </a:lnTo>
                <a:lnTo>
                  <a:pt x="74" y="197"/>
                </a:lnTo>
                <a:cubicBezTo>
                  <a:pt x="26" y="223"/>
                  <a:pt x="0" y="272"/>
                  <a:pt x="0" y="322"/>
                </a:cubicBezTo>
                <a:cubicBezTo>
                  <a:pt x="0" y="356"/>
                  <a:pt x="13" y="391"/>
                  <a:pt x="38" y="419"/>
                </a:cubicBezTo>
                <a:lnTo>
                  <a:pt x="85" y="469"/>
                </a:lnTo>
                <a:lnTo>
                  <a:pt x="254" y="652"/>
                </a:lnTo>
                <a:cubicBezTo>
                  <a:pt x="273" y="673"/>
                  <a:pt x="287" y="685"/>
                  <a:pt x="287" y="716"/>
                </a:cubicBezTo>
                <a:cubicBezTo>
                  <a:pt x="287" y="743"/>
                  <a:pt x="272" y="766"/>
                  <a:pt x="250" y="778"/>
                </a:cubicBezTo>
                <a:lnTo>
                  <a:pt x="250" y="778"/>
                </a:lnTo>
                <a:cubicBezTo>
                  <a:pt x="177" y="819"/>
                  <a:pt x="105" y="721"/>
                  <a:pt x="167" y="664"/>
                </a:cubicBezTo>
                <a:lnTo>
                  <a:pt x="118" y="611"/>
                </a:lnTo>
                <a:cubicBezTo>
                  <a:pt x="18" y="704"/>
                  <a:pt x="96" y="859"/>
                  <a:pt x="215" y="859"/>
                </a:cubicBezTo>
                <a:cubicBezTo>
                  <a:pt x="237" y="859"/>
                  <a:pt x="261" y="853"/>
                  <a:pt x="285" y="841"/>
                </a:cubicBezTo>
                <a:lnTo>
                  <a:pt x="285" y="841"/>
                </a:lnTo>
                <a:lnTo>
                  <a:pt x="607" y="662"/>
                </a:lnTo>
                <a:cubicBezTo>
                  <a:pt x="652" y="637"/>
                  <a:pt x="681" y="589"/>
                  <a:pt x="681" y="537"/>
                </a:cubicBezTo>
                <a:cubicBezTo>
                  <a:pt x="681" y="464"/>
                  <a:pt x="647" y="444"/>
                  <a:pt x="493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5" name="Freeform 53"/>
          <p:cNvSpPr>
            <a:spLocks noEditPoints="1"/>
          </p:cNvSpPr>
          <p:nvPr/>
        </p:nvSpPr>
        <p:spPr bwMode="auto">
          <a:xfrm>
            <a:off x="5050971" y="1810696"/>
            <a:ext cx="612604" cy="534269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77" name="Freeform 55"/>
          <p:cNvSpPr>
            <a:spLocks noEditPoints="1"/>
          </p:cNvSpPr>
          <p:nvPr/>
        </p:nvSpPr>
        <p:spPr bwMode="auto">
          <a:xfrm>
            <a:off x="630619" y="562065"/>
            <a:ext cx="588580" cy="516260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sp>
        <p:nvSpPr>
          <p:cNvPr id="93" name="Freeform 71"/>
          <p:cNvSpPr>
            <a:spLocks noEditPoints="1"/>
          </p:cNvSpPr>
          <p:nvPr/>
        </p:nvSpPr>
        <p:spPr bwMode="auto">
          <a:xfrm>
            <a:off x="6540438" y="532048"/>
            <a:ext cx="588580" cy="576291"/>
          </a:xfrm>
          <a:custGeom>
            <a:avLst/>
            <a:gdLst>
              <a:gd name="T0" fmla="*/ 394 w 859"/>
              <a:gd name="T1" fmla="*/ 227 h 836"/>
              <a:gd name="T2" fmla="*/ 465 w 859"/>
              <a:gd name="T3" fmla="*/ 299 h 836"/>
              <a:gd name="T4" fmla="*/ 465 w 859"/>
              <a:gd name="T5" fmla="*/ 836 h 836"/>
              <a:gd name="T6" fmla="*/ 535 w 859"/>
              <a:gd name="T7" fmla="*/ 371 h 836"/>
              <a:gd name="T8" fmla="*/ 465 w 859"/>
              <a:gd name="T9" fmla="*/ 836 h 836"/>
              <a:gd name="T10" fmla="*/ 394 w 859"/>
              <a:gd name="T11" fmla="*/ 836 h 836"/>
              <a:gd name="T12" fmla="*/ 324 w 859"/>
              <a:gd name="T13" fmla="*/ 371 h 836"/>
              <a:gd name="T14" fmla="*/ 215 w 859"/>
              <a:gd name="T15" fmla="*/ 172 h 836"/>
              <a:gd name="T16" fmla="*/ 286 w 859"/>
              <a:gd name="T17" fmla="*/ 836 h 836"/>
              <a:gd name="T18" fmla="*/ 430 w 859"/>
              <a:gd name="T19" fmla="*/ 92 h 836"/>
              <a:gd name="T20" fmla="*/ 573 w 859"/>
              <a:gd name="T21" fmla="*/ 836 h 836"/>
              <a:gd name="T22" fmla="*/ 645 w 859"/>
              <a:gd name="T23" fmla="*/ 172 h 836"/>
              <a:gd name="T24" fmla="*/ 215 w 859"/>
              <a:gd name="T25" fmla="*/ 172 h 836"/>
              <a:gd name="T26" fmla="*/ 752 w 859"/>
              <a:gd name="T27" fmla="*/ 800 h 836"/>
              <a:gd name="T28" fmla="*/ 680 w 859"/>
              <a:gd name="T29" fmla="*/ 729 h 836"/>
              <a:gd name="T30" fmla="*/ 680 w 859"/>
              <a:gd name="T31" fmla="*/ 657 h 836"/>
              <a:gd name="T32" fmla="*/ 752 w 859"/>
              <a:gd name="T33" fmla="*/ 585 h 836"/>
              <a:gd name="T34" fmla="*/ 680 w 859"/>
              <a:gd name="T35" fmla="*/ 657 h 836"/>
              <a:gd name="T36" fmla="*/ 752 w 859"/>
              <a:gd name="T37" fmla="*/ 514 h 836"/>
              <a:gd name="T38" fmla="*/ 680 w 859"/>
              <a:gd name="T39" fmla="*/ 442 h 836"/>
              <a:gd name="T40" fmla="*/ 107 w 859"/>
              <a:gd name="T41" fmla="*/ 800 h 836"/>
              <a:gd name="T42" fmla="*/ 179 w 859"/>
              <a:gd name="T43" fmla="*/ 729 h 836"/>
              <a:gd name="T44" fmla="*/ 107 w 859"/>
              <a:gd name="T45" fmla="*/ 800 h 836"/>
              <a:gd name="T46" fmla="*/ 179 w 859"/>
              <a:gd name="T47" fmla="*/ 657 h 836"/>
              <a:gd name="T48" fmla="*/ 107 w 859"/>
              <a:gd name="T49" fmla="*/ 585 h 836"/>
              <a:gd name="T50" fmla="*/ 107 w 859"/>
              <a:gd name="T51" fmla="*/ 514 h 836"/>
              <a:gd name="T52" fmla="*/ 179 w 859"/>
              <a:gd name="T53" fmla="*/ 442 h 836"/>
              <a:gd name="T54" fmla="*/ 107 w 859"/>
              <a:gd name="T55" fmla="*/ 514 h 836"/>
              <a:gd name="T56" fmla="*/ 680 w 859"/>
              <a:gd name="T57" fmla="*/ 371 h 836"/>
              <a:gd name="T58" fmla="*/ 788 w 859"/>
              <a:gd name="T59" fmla="*/ 836 h 836"/>
              <a:gd name="T60" fmla="*/ 859 w 859"/>
              <a:gd name="T61" fmla="*/ 299 h 836"/>
              <a:gd name="T62" fmla="*/ 0 w 859"/>
              <a:gd name="T63" fmla="*/ 836 h 836"/>
              <a:gd name="T64" fmla="*/ 72 w 859"/>
              <a:gd name="T65" fmla="*/ 371 h 836"/>
              <a:gd name="T66" fmla="*/ 179 w 859"/>
              <a:gd name="T67" fmla="*/ 299 h 836"/>
              <a:gd name="T68" fmla="*/ 0 w 859"/>
              <a:gd name="T6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9" h="836">
                <a:moveTo>
                  <a:pt x="465" y="227"/>
                </a:moveTo>
                <a:lnTo>
                  <a:pt x="394" y="227"/>
                </a:lnTo>
                <a:lnTo>
                  <a:pt x="394" y="299"/>
                </a:lnTo>
                <a:lnTo>
                  <a:pt x="465" y="299"/>
                </a:lnTo>
                <a:lnTo>
                  <a:pt x="465" y="227"/>
                </a:lnTo>
                <a:close/>
                <a:moveTo>
                  <a:pt x="465" y="836"/>
                </a:moveTo>
                <a:lnTo>
                  <a:pt x="535" y="836"/>
                </a:lnTo>
                <a:lnTo>
                  <a:pt x="535" y="371"/>
                </a:lnTo>
                <a:lnTo>
                  <a:pt x="465" y="371"/>
                </a:lnTo>
                <a:lnTo>
                  <a:pt x="465" y="836"/>
                </a:lnTo>
                <a:close/>
                <a:moveTo>
                  <a:pt x="324" y="836"/>
                </a:moveTo>
                <a:lnTo>
                  <a:pt x="394" y="836"/>
                </a:lnTo>
                <a:lnTo>
                  <a:pt x="394" y="371"/>
                </a:lnTo>
                <a:lnTo>
                  <a:pt x="324" y="371"/>
                </a:lnTo>
                <a:lnTo>
                  <a:pt x="324" y="836"/>
                </a:lnTo>
                <a:close/>
                <a:moveTo>
                  <a:pt x="215" y="172"/>
                </a:moveTo>
                <a:lnTo>
                  <a:pt x="215" y="836"/>
                </a:lnTo>
                <a:lnTo>
                  <a:pt x="286" y="836"/>
                </a:lnTo>
                <a:lnTo>
                  <a:pt x="286" y="207"/>
                </a:lnTo>
                <a:lnTo>
                  <a:pt x="430" y="92"/>
                </a:lnTo>
                <a:lnTo>
                  <a:pt x="573" y="207"/>
                </a:lnTo>
                <a:lnTo>
                  <a:pt x="573" y="836"/>
                </a:lnTo>
                <a:lnTo>
                  <a:pt x="645" y="836"/>
                </a:lnTo>
                <a:lnTo>
                  <a:pt x="645" y="172"/>
                </a:lnTo>
                <a:lnTo>
                  <a:pt x="430" y="0"/>
                </a:lnTo>
                <a:lnTo>
                  <a:pt x="215" y="172"/>
                </a:lnTo>
                <a:close/>
                <a:moveTo>
                  <a:pt x="680" y="800"/>
                </a:moveTo>
                <a:lnTo>
                  <a:pt x="752" y="800"/>
                </a:lnTo>
                <a:lnTo>
                  <a:pt x="752" y="729"/>
                </a:lnTo>
                <a:lnTo>
                  <a:pt x="680" y="729"/>
                </a:lnTo>
                <a:lnTo>
                  <a:pt x="680" y="800"/>
                </a:lnTo>
                <a:close/>
                <a:moveTo>
                  <a:pt x="680" y="657"/>
                </a:moveTo>
                <a:lnTo>
                  <a:pt x="752" y="657"/>
                </a:lnTo>
                <a:lnTo>
                  <a:pt x="752" y="585"/>
                </a:lnTo>
                <a:lnTo>
                  <a:pt x="680" y="585"/>
                </a:lnTo>
                <a:lnTo>
                  <a:pt x="680" y="657"/>
                </a:lnTo>
                <a:close/>
                <a:moveTo>
                  <a:pt x="680" y="514"/>
                </a:moveTo>
                <a:lnTo>
                  <a:pt x="752" y="514"/>
                </a:lnTo>
                <a:lnTo>
                  <a:pt x="752" y="442"/>
                </a:lnTo>
                <a:lnTo>
                  <a:pt x="680" y="442"/>
                </a:lnTo>
                <a:lnTo>
                  <a:pt x="680" y="514"/>
                </a:lnTo>
                <a:close/>
                <a:moveTo>
                  <a:pt x="107" y="800"/>
                </a:moveTo>
                <a:lnTo>
                  <a:pt x="179" y="800"/>
                </a:lnTo>
                <a:lnTo>
                  <a:pt x="179" y="729"/>
                </a:lnTo>
                <a:lnTo>
                  <a:pt x="107" y="729"/>
                </a:lnTo>
                <a:lnTo>
                  <a:pt x="107" y="800"/>
                </a:lnTo>
                <a:close/>
                <a:moveTo>
                  <a:pt x="107" y="657"/>
                </a:moveTo>
                <a:lnTo>
                  <a:pt x="179" y="657"/>
                </a:lnTo>
                <a:lnTo>
                  <a:pt x="179" y="585"/>
                </a:lnTo>
                <a:lnTo>
                  <a:pt x="107" y="585"/>
                </a:lnTo>
                <a:lnTo>
                  <a:pt x="107" y="657"/>
                </a:lnTo>
                <a:close/>
                <a:moveTo>
                  <a:pt x="107" y="514"/>
                </a:moveTo>
                <a:lnTo>
                  <a:pt x="179" y="514"/>
                </a:lnTo>
                <a:lnTo>
                  <a:pt x="179" y="442"/>
                </a:lnTo>
                <a:lnTo>
                  <a:pt x="107" y="442"/>
                </a:lnTo>
                <a:lnTo>
                  <a:pt x="107" y="514"/>
                </a:lnTo>
                <a:close/>
                <a:moveTo>
                  <a:pt x="680" y="299"/>
                </a:moveTo>
                <a:lnTo>
                  <a:pt x="680" y="371"/>
                </a:lnTo>
                <a:lnTo>
                  <a:pt x="788" y="371"/>
                </a:lnTo>
                <a:lnTo>
                  <a:pt x="788" y="836"/>
                </a:lnTo>
                <a:lnTo>
                  <a:pt x="859" y="836"/>
                </a:lnTo>
                <a:lnTo>
                  <a:pt x="859" y="299"/>
                </a:lnTo>
                <a:lnTo>
                  <a:pt x="680" y="299"/>
                </a:lnTo>
                <a:close/>
                <a:moveTo>
                  <a:pt x="0" y="836"/>
                </a:moveTo>
                <a:lnTo>
                  <a:pt x="72" y="836"/>
                </a:lnTo>
                <a:lnTo>
                  <a:pt x="72" y="371"/>
                </a:lnTo>
                <a:lnTo>
                  <a:pt x="179" y="371"/>
                </a:lnTo>
                <a:lnTo>
                  <a:pt x="179" y="299"/>
                </a:lnTo>
                <a:lnTo>
                  <a:pt x="0" y="299"/>
                </a:lnTo>
                <a:lnTo>
                  <a:pt x="0" y="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=""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1844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=""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 для 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г.</a:t>
            </a:r>
          </a:p>
        </p:txBody>
      </p:sp>
      <p:sp>
        <p:nvSpPr>
          <p:cNvPr id="94" name="Подзаголовок 2"/>
          <p:cNvSpPr txBox="1">
            <a:spLocks/>
          </p:cNvSpPr>
          <p:nvPr/>
        </p:nvSpPr>
        <p:spPr>
          <a:xfrm>
            <a:off x="1909444" y="5023146"/>
            <a:ext cx="8459420" cy="8863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b="1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Группа компаний «Просвещение»</a:t>
            </a:r>
          </a:p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spc="-4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 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127473, г. Москва, ул. </a:t>
            </a:r>
            <a:r>
              <a:rPr lang="ru-RU" sz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Краснопролетарская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д. 16, стр. 3, подъезд 8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бизнес-центр </a:t>
            </a: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«Новослободский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pPr marL="0" indent="0" defTabSz="914377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spc="-4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Горячая </a:t>
            </a:r>
            <a:r>
              <a:rPr lang="ru-RU" sz="1200" spc="-4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линия: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vopros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@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prosv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.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ru</a:t>
            </a:r>
            <a:endParaRPr lang="ru-RU" sz="1200" spc="-40" dirty="0">
              <a:solidFill>
                <a:schemeClr val="tx1">
                  <a:lumMod val="75000"/>
                  <a:lumOff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6" name="Рисунок 24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84" y="4735857"/>
            <a:ext cx="1477452" cy="1477452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18457" y="2852936"/>
            <a:ext cx="9409960" cy="22268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Bef>
                <a:spcPts val="534"/>
              </a:spcBef>
              <a:spcAft>
                <a:spcPts val="534"/>
              </a:spcAft>
              <a:defRPr/>
            </a:pPr>
            <a:endParaRPr lang="ru-RU" sz="2133" b="1" spc="133" dirty="0">
              <a:ln w="11430"/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algn="ctr">
              <a:spcBef>
                <a:spcPts val="534"/>
              </a:spcBef>
              <a:spcAft>
                <a:spcPts val="534"/>
              </a:spcAft>
              <a:defRPr/>
            </a:pPr>
            <a:r>
              <a:rPr lang="ru-RU" sz="2133" b="1" spc="133" dirty="0">
                <a:ln w="11430"/>
                <a:solidFill>
                  <a:srgbClr val="C00000"/>
                </a:solidFill>
                <a:cs typeface="Times New Roman" pitchFamily="18" charset="0"/>
              </a:rPr>
              <a:t>Ведущий методист редакции биологии и естествознания:</a:t>
            </a:r>
            <a:br>
              <a:rPr lang="ru-RU" sz="2133" b="1" spc="133" dirty="0">
                <a:ln w="11430"/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2133" b="1" u="sng" spc="133" dirty="0">
                <a:ln w="11430"/>
                <a:solidFill>
                  <a:srgbClr val="C00000"/>
                </a:solidFill>
                <a:cs typeface="Times New Roman" pitchFamily="18" charset="0"/>
              </a:rPr>
              <a:t>Токарева Марина Викторовна</a:t>
            </a:r>
          </a:p>
          <a:p>
            <a:pPr algn="ctr">
              <a:defRPr/>
            </a:pPr>
            <a:r>
              <a:rPr lang="ru-RU" sz="2133" b="1" spc="133" dirty="0">
                <a:ln w="11430"/>
                <a:solidFill>
                  <a:srgbClr val="C00000"/>
                </a:solidFill>
                <a:cs typeface="Times New Roman" pitchFamily="18" charset="0"/>
              </a:rPr>
              <a:t>Телефон:(495) 789-30-40, доб. 46-60;</a:t>
            </a:r>
          </a:p>
          <a:p>
            <a:pPr algn="ctr">
              <a:defRPr/>
            </a:pPr>
            <a:r>
              <a:rPr lang="ru-RU" sz="2133" b="1" spc="133" dirty="0">
                <a:ln w="11430"/>
                <a:solidFill>
                  <a:srgbClr val="C00000"/>
                </a:solidFill>
                <a:cs typeface="Times New Roman" pitchFamily="18" charset="0"/>
              </a:rPr>
              <a:t>E-mail: </a:t>
            </a:r>
            <a:r>
              <a:rPr lang="en-US" sz="2133" b="1" spc="133" dirty="0">
                <a:ln w="11430"/>
                <a:solidFill>
                  <a:srgbClr val="C00000"/>
                </a:solidFill>
                <a:cs typeface="Times New Roman" pitchFamily="18" charset="0"/>
              </a:rPr>
              <a:t>MTokareva@prosv.ru</a:t>
            </a:r>
          </a:p>
          <a:p>
            <a:pPr algn="ctr">
              <a:defRPr/>
            </a:pPr>
            <a:endParaRPr lang="en-US" sz="1956" b="1" spc="133" dirty="0">
              <a:ln w="11430"/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2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/>
          <p:cNvSpPr/>
          <p:nvPr/>
        </p:nvSpPr>
        <p:spPr>
          <a:xfrm>
            <a:off x="545911" y="1705970"/>
            <a:ext cx="8980226" cy="4026089"/>
          </a:xfrm>
          <a:prstGeom prst="roundRect">
            <a:avLst/>
          </a:prstGeom>
          <a:solidFill>
            <a:srgbClr val="D8EBF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u="sng" dirty="0">
                <a:solidFill>
                  <a:schemeClr val="tx1"/>
                </a:solidFill>
              </a:rPr>
              <a:t>Переживание эмоций, связанных с успехом позволяет: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повысить мотивацию обучения, развить познавательный интерес;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стимулировать работоспособность;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корректировать негативные личностные особенности: тревожность, мнительность, </a:t>
            </a:r>
            <a:r>
              <a:rPr lang="ru-RU" sz="2400" dirty="0" smtClean="0">
                <a:solidFill>
                  <a:schemeClr val="tx1"/>
                </a:solidFill>
              </a:rPr>
              <a:t>неуверенность;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развивать инициативность</a:t>
            </a:r>
            <a:r>
              <a:rPr lang="ru-RU" sz="2400" dirty="0">
                <a:solidFill>
                  <a:schemeClr val="tx1"/>
                </a:solidFill>
              </a:rPr>
              <a:t>, активность, </a:t>
            </a:r>
            <a:r>
              <a:rPr lang="ru-RU" sz="2400" dirty="0" smtClean="0">
                <a:solidFill>
                  <a:schemeClr val="tx1"/>
                </a:solidFill>
              </a:rPr>
              <a:t>креативность и т.д.</a:t>
            </a:r>
            <a:endParaRPr lang="ru-RU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поддерживать в коллективе благоприятную эмоциональную обстановку.</a:t>
            </a: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38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Вместо введения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702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/>
          <p:cNvSpPr/>
          <p:nvPr/>
        </p:nvSpPr>
        <p:spPr>
          <a:xfrm>
            <a:off x="191732" y="1419368"/>
            <a:ext cx="9334405" cy="5036024"/>
          </a:xfrm>
          <a:prstGeom prst="roundRect">
            <a:avLst/>
          </a:prstGeom>
          <a:solidFill>
            <a:srgbClr val="D8EBF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u="sng" dirty="0" smtClean="0">
                <a:solidFill>
                  <a:schemeClr val="tx1"/>
                </a:solidFill>
              </a:rPr>
              <a:t>Приёмы создания ситуации успеха</a:t>
            </a:r>
            <a:endParaRPr lang="ru-RU" sz="2400" u="sng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Преодоление страха</a:t>
            </a:r>
          </a:p>
          <a:p>
            <a:r>
              <a:rPr lang="ru-RU" sz="2400" i="1" dirty="0" smtClean="0">
                <a:solidFill>
                  <a:schemeClr val="tx1"/>
                </a:solidFill>
              </a:rPr>
              <a:t>«Ничего страшного…Бывает, что люди боятся…»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2. Скрытая инструкция </a:t>
            </a:r>
          </a:p>
          <a:p>
            <a:r>
              <a:rPr lang="ru-RU" sz="2400" i="1" dirty="0" smtClean="0">
                <a:solidFill>
                  <a:schemeClr val="tx1"/>
                </a:solidFill>
              </a:rPr>
              <a:t>«Ты же помнишь, что…Ты же знаешь, что…» </a:t>
            </a:r>
          </a:p>
          <a:p>
            <a:r>
              <a:rPr lang="ru-RU" sz="2400" i="1" dirty="0" smtClean="0">
                <a:solidFill>
                  <a:schemeClr val="tx1"/>
                </a:solidFill>
              </a:rPr>
              <a:t>3</a:t>
            </a:r>
            <a:r>
              <a:rPr lang="ru-RU" sz="2400" dirty="0" smtClean="0">
                <a:solidFill>
                  <a:schemeClr val="tx1"/>
                </a:solidFill>
              </a:rPr>
              <a:t>. Авансирование</a:t>
            </a:r>
          </a:p>
          <a:p>
            <a:r>
              <a:rPr lang="ru-RU" sz="2400" i="1" dirty="0" smtClean="0">
                <a:solidFill>
                  <a:schemeClr val="tx1"/>
                </a:solidFill>
              </a:rPr>
              <a:t>«У тебя всё получится…Ты всё вспомнишь…»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4. Персональная исключительность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i="1" dirty="0" smtClean="0">
                <a:solidFill>
                  <a:schemeClr val="tx1"/>
                </a:solidFill>
              </a:rPr>
              <a:t>«Только у тебя может получиться…»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5. Усиление мотивации</a:t>
            </a:r>
          </a:p>
          <a:p>
            <a:r>
              <a:rPr lang="ru-RU" sz="2400" i="1" dirty="0" smtClean="0">
                <a:solidFill>
                  <a:schemeClr val="tx1"/>
                </a:solidFill>
              </a:rPr>
              <a:t>«Нам это нужно для …»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6. Высокая оценка детали</a:t>
            </a:r>
          </a:p>
          <a:p>
            <a:r>
              <a:rPr lang="ru-RU" sz="2400" i="1" dirty="0" smtClean="0">
                <a:solidFill>
                  <a:schemeClr val="tx1"/>
                </a:solidFill>
              </a:rPr>
              <a:t>«Вот это задание у тебя прекрасно выполнено..»</a:t>
            </a:r>
            <a:endParaRPr lang="ru-RU" sz="2400" i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77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Вместо введения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359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/>
          <p:cNvSpPr/>
          <p:nvPr/>
        </p:nvSpPr>
        <p:spPr>
          <a:xfrm>
            <a:off x="191732" y="1296537"/>
            <a:ext cx="5903681" cy="2183642"/>
          </a:xfrm>
          <a:prstGeom prst="roundRect">
            <a:avLst/>
          </a:prstGeom>
          <a:solidFill>
            <a:srgbClr val="D8EBF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Давайте улыбаться просто так,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Улыбки раздавать случайным людям.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Что б не за грош, и не за четвертак,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>А просто так им улыбаться будем!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82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Роль учителя в создании ситуации успеха на уроке биологии 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3206" y="3739486"/>
            <a:ext cx="106343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стиля общения учителя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Речь. 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Интонация голоса.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к ребёнку.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Уважительное отношение к собеседнику.</a:t>
            </a:r>
          </a:p>
          <a:p>
            <a:pPr marL="342900" indent="-342900">
              <a:buAutoNum type="arabicPeriod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различных приёмов для создания положительных эмоций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на возможный успех.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Вселить ученику веру в свои возможности.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Розенталя.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4" descr="https://nashavera.com/media/publications/det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725" y="2753488"/>
            <a:ext cx="3393395" cy="2241698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072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/>
          <p:cNvSpPr/>
          <p:nvPr/>
        </p:nvSpPr>
        <p:spPr>
          <a:xfrm>
            <a:off x="682388" y="1337480"/>
            <a:ext cx="8434316" cy="3848669"/>
          </a:xfrm>
          <a:prstGeom prst="roundRect">
            <a:avLst/>
          </a:prstGeom>
          <a:solidFill>
            <a:srgbClr val="D8EBF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endParaRPr lang="ru-RU" sz="2400" dirty="0" smtClean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Похвала.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Раскрытие личных качеств и способностей каждого ученика.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Использование заданий разного уровня сложности</a:t>
            </a:r>
            <a:r>
              <a:rPr lang="ru-RU" sz="2400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>
              <a:buFontTx/>
              <a:buAutoNum type="arabicPeriod"/>
            </a:pPr>
            <a:r>
              <a:rPr lang="ru-RU" sz="2400" dirty="0">
                <a:solidFill>
                  <a:schemeClr val="tx1"/>
                </a:solidFill>
              </a:rPr>
              <a:t>Самостоятельный выбор заданий для выполнения на уроке.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Подготовка портфолио каждого ученика. </a:t>
            </a:r>
          </a:p>
          <a:p>
            <a:pPr marL="457200" indent="-457200">
              <a:buFontTx/>
              <a:buAutoNum type="arabicPeriod"/>
            </a:pPr>
            <a:r>
              <a:rPr lang="ru-RU" sz="2400" dirty="0" smtClean="0">
                <a:solidFill>
                  <a:schemeClr val="tx1"/>
                </a:solidFill>
              </a:rPr>
              <a:t>Самовнушение.</a:t>
            </a:r>
            <a:endParaRPr lang="ru-RU" sz="240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05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Моделирование ситуации успеха на уроке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070" y="5186149"/>
            <a:ext cx="2129544" cy="15502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904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/>
          <p:cNvSpPr/>
          <p:nvPr/>
        </p:nvSpPr>
        <p:spPr>
          <a:xfrm>
            <a:off x="813759" y="1364566"/>
            <a:ext cx="8330242" cy="3671667"/>
          </a:xfrm>
          <a:prstGeom prst="roundRect">
            <a:avLst/>
          </a:prstGeom>
          <a:solidFill>
            <a:srgbClr val="D8EBF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83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1266092" y="1533377"/>
            <a:ext cx="78779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2060"/>
                </a:solidFill>
                <a:latin typeface="Calibri" charset="-52"/>
              </a:rPr>
              <a:t>Урок есть часть жизни ребенка, и проживание этой жизни должно совершаться на уровне высокой культуры.</a:t>
            </a:r>
            <a:br>
              <a:rPr lang="ru-RU" sz="2800" b="1" i="1" dirty="0">
                <a:solidFill>
                  <a:srgbClr val="002060"/>
                </a:solidFill>
                <a:latin typeface="Calibri" charset="-52"/>
              </a:rPr>
            </a:br>
            <a:r>
              <a:rPr lang="ru-RU" sz="2800" b="1" i="1" dirty="0">
                <a:solidFill>
                  <a:srgbClr val="002060"/>
                </a:solidFill>
                <a:latin typeface="Calibri" charset="-52"/>
              </a:rPr>
              <a:t>Урок – главная составная часть учебного процесса.</a:t>
            </a:r>
            <a:br>
              <a:rPr lang="ru-RU" sz="2800" b="1" i="1" dirty="0">
                <a:solidFill>
                  <a:srgbClr val="002060"/>
                </a:solidFill>
                <a:latin typeface="Calibri" charset="-52"/>
              </a:rPr>
            </a:br>
            <a:r>
              <a:rPr lang="ru-RU" sz="2800" b="1" i="1" dirty="0">
                <a:solidFill>
                  <a:srgbClr val="002060"/>
                </a:solidFill>
                <a:latin typeface="Calibri" charset="-52"/>
              </a:rPr>
              <a:t>Учебная деятельность учителя и учащегося в значительной мере </a:t>
            </a:r>
            <a:br>
              <a:rPr lang="ru-RU" sz="2800" b="1" i="1" dirty="0">
                <a:solidFill>
                  <a:srgbClr val="002060"/>
                </a:solidFill>
                <a:latin typeface="Calibri" charset="-52"/>
              </a:rPr>
            </a:br>
            <a:r>
              <a:rPr lang="ru-RU" sz="2800" b="1" i="1" dirty="0">
                <a:solidFill>
                  <a:srgbClr val="002060"/>
                </a:solidFill>
                <a:latin typeface="Calibri" charset="-52"/>
              </a:rPr>
              <a:t>сосредотачивается на уроке.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2" name="Горизонтальный свиток 1"/>
          <p:cNvSpPr/>
          <p:nvPr/>
        </p:nvSpPr>
        <p:spPr>
          <a:xfrm>
            <a:off x="689317" y="5233182"/>
            <a:ext cx="7807569" cy="1521835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«Многому я научился у своих учителей, еще большему – у своих товарищей, но больше всего – у своих учеников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.»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ru-RU" dirty="0"/>
              <a:t> </a:t>
            </a:r>
            <a:r>
              <a:rPr lang="ru-RU" dirty="0">
                <a:solidFill>
                  <a:schemeClr val="tx1"/>
                </a:solidFill>
              </a:rPr>
              <a:t>Талмуд - свод правовых и религиозно-этических положений иудаизма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760" y="4656405"/>
            <a:ext cx="2795471" cy="18672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Моделирование ситуации успеха на уроке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64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xmlns="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23"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xmlns="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xmlns="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xmlns="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xmlns="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xmlns="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xmlns="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xmlns="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xmlns="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xmlns="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xmlns="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xmlns="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xmlns="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xmlns="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xmlns="" id="{F891D045-80B5-4DC6-A762-D4045AC0D02E}"/>
              </a:ext>
            </a:extLst>
          </p:cNvPr>
          <p:cNvGrpSpPr/>
          <p:nvPr/>
        </p:nvGrpSpPr>
        <p:grpSpPr>
          <a:xfrm>
            <a:off x="10920852" y="133368"/>
            <a:ext cx="1115662" cy="404807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xmlns="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xmlns="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xmlns="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xmlns="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xmlns="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xmlns="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xmlns="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xmlns="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xmlns="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xmlns="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xmlns="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xmlns="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702050" y="21891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284275"/>
              </p:ext>
            </p:extLst>
          </p:nvPr>
        </p:nvGraphicFramePr>
        <p:xfrm>
          <a:off x="423080" y="664064"/>
          <a:ext cx="11063111" cy="5859569"/>
        </p:xfrm>
        <a:graphic>
          <a:graphicData uri="http://schemas.openxmlformats.org/drawingml/2006/table">
            <a:tbl>
              <a:tblPr/>
              <a:tblGrid>
                <a:gridCol w="1828801"/>
                <a:gridCol w="3571884"/>
                <a:gridCol w="5662426"/>
              </a:tblGrid>
              <a:tr h="5829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Этап урока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Методы и приемы, моделирующие ситуацию успеха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Обоснование выбранных приёмов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71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Организационный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Устранение пробелов знаний, полученных на предыдущих уроках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: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Мысль, что мы все пробуем, ищем, ошибаемся, добавляет уверенности, «убирает» страх перед ошибкой, перед трудным заданием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159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Проверка домашнего задания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Закрепление пройденного и устранение ошибок в задании, выполненном самостоятельно.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Предоставляется возможность исправить допущенные ошибки и получить более высокую оценку за выполненную дома работу; анализ ошибок даёт возможность избежать их в дальнейшем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713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Постановка целей и задач урока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Авансирование 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успешного результата: «Тема трудная (лёгкая, есть сложности и т.д.), но я не сомневаюсь: у вас всё получится, вы обязательно справитесь».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Помогает учителю выразить свою твёрдую убеждённость в том, что дети обязательно справятся с проставленной задачей, внушает ребёнку уверенность в свои силы и возможности. Показывается, ради чего совершается эта деятельность, кому будет от этого хорошо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42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Объяснение нового материала</a:t>
                      </a:r>
                      <a:endParaRPr lang="ru-RU" sz="16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Мобилизация активности</a:t>
                      </a:r>
                      <a:r>
                        <a:rPr lang="ru-RU" sz="1600" b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: побуждает к выполнению различных действий,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Дети при изучении новой темы могут предлагать свои решения проблемы, высказывать свои версии, что тоже помогает снять страх перед неправильным ответом. Помогает ребёнку избежать поражения, всё достигается путём намёка, пожелания.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71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Закрепление изученного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Использование ситуации «от простого к сложному». 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Успешное выполнение простого задания даёт уверенность в том, что возможно успешное выполнение более 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сложного</a:t>
                      </a:r>
                      <a:r>
                        <a:rPr lang="ru-RU" sz="1600" dirty="0">
                          <a:effectLst/>
                        </a:rPr>
                        <a:t/>
                      </a:r>
                      <a:br>
                        <a:rPr lang="ru-RU" sz="1600" dirty="0">
                          <a:effectLst/>
                        </a:rPr>
                      </a:br>
                      <a:endParaRPr lang="ru-RU" sz="1600" dirty="0"/>
                    </a:p>
                  </a:txBody>
                  <a:tcPr marL="24009" marR="24009" marT="14902" marB="1490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15C27329-611F-412D-A937-BA525A939F0B}"/>
              </a:ext>
            </a:extLst>
          </p:cNvPr>
          <p:cNvSpPr/>
          <p:nvPr/>
        </p:nvSpPr>
        <p:spPr>
          <a:xfrm>
            <a:off x="0" y="79289"/>
            <a:ext cx="10358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 smtClean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Моделирование ситуации успеха на уроке</a:t>
            </a: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006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L45Bs_49czdZE6X9rW1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12664</TotalTime>
  <Words>1958</Words>
  <Application>Microsoft Office PowerPoint</Application>
  <PresentationFormat>Произвольный</PresentationFormat>
  <Paragraphs>358</Paragraphs>
  <Slides>39</Slides>
  <Notes>39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1" baseType="lpstr"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</dc:creator>
  <cp:lastModifiedBy>User</cp:lastModifiedBy>
  <cp:revision>1332</cp:revision>
  <cp:lastPrinted>2021-01-11T18:41:51Z</cp:lastPrinted>
  <dcterms:created xsi:type="dcterms:W3CDTF">2018-07-24T05:59:49Z</dcterms:created>
  <dcterms:modified xsi:type="dcterms:W3CDTF">2021-02-05T18:05:15Z</dcterms:modified>
</cp:coreProperties>
</file>