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1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21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6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35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62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9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1C06-5518-49DD-818E-69157AE3744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4AF62D-2C8C-49EC-9260-8E5B824A20E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9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F907D3-A37A-4D94-9D35-3D7CC69C7AB1}"/>
              </a:ext>
            </a:extLst>
          </p:cNvPr>
          <p:cNvSpPr/>
          <p:nvPr/>
        </p:nvSpPr>
        <p:spPr>
          <a:xfrm>
            <a:off x="2729023" y="1010944"/>
            <a:ext cx="72336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ДОПОЛНИТЕЛЬНОЙ ОБЩЕРАЗВИВАЮЩЕЙ ПРОГРАММЫ: СТРУКТУРА, КОНЦЕПЦИЯ, ТИПИЧНЫЕ ОШИБКИ И СПОСОБЫ  ИХ УСТРАНЕНИЯ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D49671-833E-4F30-9A5B-80B747F3291B}"/>
              </a:ext>
            </a:extLst>
          </p:cNvPr>
          <p:cNvSpPr/>
          <p:nvPr/>
        </p:nvSpPr>
        <p:spPr>
          <a:xfrm>
            <a:off x="5854996" y="449842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Жирова Надежда Анатольевна, старший методист Отдела профессионального развития кадров ГБПОУ «Воробьевы горы»,  кандидат педагогических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155754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4ADF7D-34A1-4D9C-A3E9-A8C5CBDFFF10}"/>
              </a:ext>
            </a:extLst>
          </p:cNvPr>
          <p:cNvSpPr/>
          <p:nvPr/>
        </p:nvSpPr>
        <p:spPr>
          <a:xfrm>
            <a:off x="1665766" y="1212962"/>
            <a:ext cx="8690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ДОП: вариативные компоненты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к дополнительной общеразвивающей программе, в том числе: календарные учебные графики.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Методические разработки и т.д.</a:t>
            </a:r>
          </a:p>
        </p:txBody>
      </p:sp>
    </p:spTree>
    <p:extLst>
      <p:ext uri="{BB962C8B-B14F-4D97-AF65-F5344CB8AC3E}">
        <p14:creationId xmlns:p14="http://schemas.microsoft.com/office/powerpoint/2010/main" val="237987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C2FFF2-4A11-4D41-A412-404C790FAFDE}"/>
              </a:ext>
            </a:extLst>
          </p:cNvPr>
          <p:cNvSpPr/>
          <p:nvPr/>
        </p:nvSpPr>
        <p:spPr>
          <a:xfrm>
            <a:off x="1208566" y="243512"/>
            <a:ext cx="100406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перечня нормативной документации, которая регулирует разработку и реализацию дополнительной общеразвивающей программы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Способы устранения: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включить в перечень литературы и других источников;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включить в Пояснительную записку с соответствующим обоснованием, например: «данная программа разработана и реализуется в соответствии с …» – далее следует перечень документов.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перечень нормативных актов документов, утративших силу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Способы устранения: 1)проконсультироваться с методистом Вашей образовательной организации, чтобы выяснить, какие нормативные документы являются актуальными на сегодняшний день;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2)внести изменения в соответствующие разделы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88352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745C33-8023-40F8-B80E-6BDFA94FEA8A}"/>
              </a:ext>
            </a:extLst>
          </p:cNvPr>
          <p:cNvSpPr/>
          <p:nvPr/>
        </p:nvSpPr>
        <p:spPr>
          <a:xfrm>
            <a:off x="1371600" y="297711"/>
            <a:ext cx="9781953" cy="4603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разработке критериев оценивания результативности дополнительной общеразвивающей программы: попытка заимствовать шкалу в баллах, не прописывая, какие образовательные результаты соответствуют каждому баллу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устранения: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отказаться от попыток формирования «пределов»: от 1 до 4 баллов, от 5 до 7 и т.д. В этом случае не ясно, какой балл за что выставляется, остается возможность субъективного оценивания;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отказаться от балльной шкалы;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воспользоваться рейтинговой шкалой, где тоже баллы, но система мягче и точнее;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воспользоваться уровневой системой – не так точно, но также мягче</a:t>
            </a:r>
          </a:p>
        </p:txBody>
      </p:sp>
    </p:spTree>
    <p:extLst>
      <p:ext uri="{BB962C8B-B14F-4D97-AF65-F5344CB8AC3E}">
        <p14:creationId xmlns:p14="http://schemas.microsoft.com/office/powerpoint/2010/main" val="52039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20F7C7-B1D6-46AD-AECB-A0A6149E19F4}"/>
              </a:ext>
            </a:extLst>
          </p:cNvPr>
          <p:cNvSpPr/>
          <p:nvPr/>
        </p:nvSpPr>
        <p:spPr>
          <a:xfrm>
            <a:off x="1495646" y="636595"/>
            <a:ext cx="96791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опираться при формулировании метапредметных результатов обучающихся на ФГОС (Федеральные государственные стандарты начального, общего и среднего образования), чье влияние не распространяется на систему дополнительного образования детей. Как следствие, чаще всего идет «привязка» к УУД Способы устранения: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вебинарами и методическими рекомендациями Отдела по данной тематике;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самостоятельно изучить литературу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образовании;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дополнительно обратиться за помощью к методисту</a:t>
            </a:r>
          </a:p>
        </p:txBody>
      </p:sp>
    </p:spTree>
    <p:extLst>
      <p:ext uri="{BB962C8B-B14F-4D97-AF65-F5344CB8AC3E}">
        <p14:creationId xmlns:p14="http://schemas.microsoft.com/office/powerpoint/2010/main" val="314125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8876B6-60D8-475C-B10A-BA2F84E028CB}"/>
              </a:ext>
            </a:extLst>
          </p:cNvPr>
          <p:cNvSpPr/>
          <p:nvPr/>
        </p:nvSpPr>
        <p:spPr>
          <a:xfrm>
            <a:off x="1424763" y="612844"/>
            <a:ext cx="96437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формулировании метапредметных результатов дополнительной общеразвивающей программы Пример: По окончании программы обучающиеся будут иметь метапредметные результаты: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научатся сотрудничать с учителем и сверстниками; работать индивидуально и в группе;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2)научатся вести диалог, участвовать в обсуждении произведений искусства;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смогут осознанно использовать те или иные художественные материалы для достижения лучшего результата в своей работе;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будут использовать средства художественной выразительности для воплощения собственного художественно-творческого замысла;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критически оценивать как собственные работы, так и работы своих товарищей;  *формулировать, аргументировать и отстаивать своё мнение.</a:t>
            </a:r>
          </a:p>
        </p:txBody>
      </p:sp>
    </p:spTree>
    <p:extLst>
      <p:ext uri="{BB962C8B-B14F-4D97-AF65-F5344CB8AC3E}">
        <p14:creationId xmlns:p14="http://schemas.microsoft.com/office/powerpoint/2010/main" val="43863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28E904-1F96-43D3-B884-7DC523F7CE36}"/>
              </a:ext>
            </a:extLst>
          </p:cNvPr>
          <p:cNvSpPr/>
          <p:nvPr/>
        </p:nvSpPr>
        <p:spPr>
          <a:xfrm>
            <a:off x="1584251" y="1349805"/>
            <a:ext cx="9250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УСТРАНЕНИЯ: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ознакомиться подробнее с понятием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образовании», вариантами наиболее актуальных метапредметных подходов;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 помощью методиста или самостоятельно сформулировать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надпредметные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 (или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надпредметные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понятия), которые адекватны Вашей программе;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опираясь на них, сформулировать метапредметные результаты по Вашей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7356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ADC0F4-A1B4-45FC-94F6-0B2BF66FB768}"/>
              </a:ext>
            </a:extLst>
          </p:cNvPr>
          <p:cNvSpPr/>
          <p:nvPr/>
        </p:nvSpPr>
        <p:spPr>
          <a:xfrm>
            <a:off x="925033" y="0"/>
            <a:ext cx="104092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оформление программы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стиля изложения программного материала стилю официального документа.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Наличие грамматических и синтаксических ошибок.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Низкая культура предъявления программы: текст  набран разным шрифтом, не отформатирован,  разные межстрочные интервалы.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титульном листе не указаны: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вышестоящей организации,  организации, где реализуется программа;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номер приказа об утверждении программы;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и уровень программы;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обучающихся; срок реализации программы;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должность автора (авторов), разработчика  (разработчиков) программы;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и год разработки программы.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 титульных элементов определен ГОСТ 7.0.4-2006 «Издания. Выходные сведения»)</a:t>
            </a:r>
          </a:p>
        </p:txBody>
      </p:sp>
    </p:spTree>
    <p:extLst>
      <p:ext uri="{BB962C8B-B14F-4D97-AF65-F5344CB8AC3E}">
        <p14:creationId xmlns:p14="http://schemas.microsoft.com/office/powerpoint/2010/main" val="3602535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2E961E-7B24-478C-93AC-8299F5EB4280}"/>
              </a:ext>
            </a:extLst>
          </p:cNvPr>
          <p:cNvSpPr/>
          <p:nvPr/>
        </p:nvSpPr>
        <p:spPr>
          <a:xfrm>
            <a:off x="563526" y="243512"/>
            <a:ext cx="1127051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ошибки: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актуальности программы и их устранение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1)Неумение обосновать актуальность программы.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2)Неумение обосновать педагогическую  целесообразность программы, ее отличие от уже  существующих программ.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3)Подмена понятий «дополнительное образование» и «внеурочная деятельность».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 – ответ на вопрос, зачем современным детям в современных условиях нужна данная  программа.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может базироваться на: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анализе социальных проблем;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материалах научных исследований;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анализе педагогического опыта;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детского или родительского спроса на дополнительные  образовательные услуги; - современных требованиях модернизации системы образования;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потенциале образовательной организации;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социальном заказе муниципального образования и других  факторах.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01DEC1-339C-4F4D-BE5F-DCFCE5DABC3E}"/>
              </a:ext>
            </a:extLst>
          </p:cNvPr>
          <p:cNvSpPr/>
          <p:nvPr/>
        </p:nvSpPr>
        <p:spPr>
          <a:xfrm>
            <a:off x="1500961" y="1064429"/>
            <a:ext cx="9471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ОШИБКИ: формулирование цели программы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1)Абстрактность формулировок в постановке цели («всестороннее гармоничное развитие личности  обучающегося»).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2)Замена цели педагогическими идеями и принципами («создание условий для сознательного самоопределения обучающихся»).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3)Подмена цели задачами.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Устранение ошибок: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указывается вид задач - образовательные задачи.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не привязаны к результату, не согласуются с  ним.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задач возрасту обучающихся и срокам 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09674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1E4C4F-0085-4BA4-8E32-6C2F3CB975E9}"/>
              </a:ext>
            </a:extLst>
          </p:cNvPr>
          <p:cNvSpPr/>
          <p:nvPr/>
        </p:nvSpPr>
        <p:spPr>
          <a:xfrm>
            <a:off x="1018954" y="861237"/>
            <a:ext cx="101540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результатов освоения программы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связи между ожидаемыми результатами и задачами.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только узкопрофессиональных знаний, умений и навыков (ЗУН), отсутствие личностных и метапредметных результатов.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результатов, достижение которых невозможно отследить.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критериев и показателей результативности  обучения.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описания способов отслеживания  результативности освоения содержания (формы и методы  фиксирования результатов) освоения обучающимися 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111187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64B445-EEE5-47F2-ADC5-58B22612F74E}"/>
              </a:ext>
            </a:extLst>
          </p:cNvPr>
          <p:cNvSpPr/>
          <p:nvPr/>
        </p:nvSpPr>
        <p:spPr>
          <a:xfrm>
            <a:off x="1531089" y="637953"/>
            <a:ext cx="94204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НОРМАНТИВНАЯ БАЗА: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 Федерации» от 29.12.2012 г. №273-ФЗ, гл. 10, ст. 75.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осуществления образовательной деятельности по дополнительным общеобразовательным программам (утв. Приказом Министерства просвещения РФ № 196 от 09.11 2018 г.) – весь документ.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дополнительного образования детей (утв. распоряжением Правительства РФ от 4.09.2014 г. №1726-р) –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программоориентированности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(стр. 10 данного документа).</a:t>
            </a:r>
          </a:p>
        </p:txBody>
      </p:sp>
    </p:spTree>
    <p:extLst>
      <p:ext uri="{BB962C8B-B14F-4D97-AF65-F5344CB8AC3E}">
        <p14:creationId xmlns:p14="http://schemas.microsoft.com/office/powerpoint/2010/main" val="427561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9AF7CB-2757-4DFD-8E14-B4F4DF404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0" t="15814" r="21337" b="6512"/>
          <a:stretch/>
        </p:blipFill>
        <p:spPr>
          <a:xfrm>
            <a:off x="1690576" y="85061"/>
            <a:ext cx="9130329" cy="60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1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1707B8-0C37-4B67-A1AB-A7785D9AF961}"/>
              </a:ext>
            </a:extLst>
          </p:cNvPr>
          <p:cNvSpPr/>
          <p:nvPr/>
        </p:nvSpPr>
        <p:spPr>
          <a:xfrm>
            <a:off x="1750826" y="308643"/>
            <a:ext cx="89029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оформление УТП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путать учебно-тематический план с календарным  учебным графиком и подменять одно другим.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 учебный график оформляется в виде приложения к  программе и оформляется на каждую учебную группу, на  полугодие или год.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6C25B-E913-44CE-BBB2-67A631179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1" t="32248" r="20901" b="7751"/>
          <a:stretch/>
        </p:blipFill>
        <p:spPr>
          <a:xfrm>
            <a:off x="1901453" y="2875529"/>
            <a:ext cx="8601739" cy="39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5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DE4CC5-3AD7-4C5F-844A-433FBFD18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6" t="38448" r="21250" b="11319"/>
          <a:stretch/>
        </p:blipFill>
        <p:spPr>
          <a:xfrm>
            <a:off x="1701210" y="1881963"/>
            <a:ext cx="9075610" cy="43498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3D3469-3175-40AD-8550-7C18C2D5BDC2}"/>
              </a:ext>
            </a:extLst>
          </p:cNvPr>
          <p:cNvSpPr/>
          <p:nvPr/>
        </p:nvSpPr>
        <p:spPr>
          <a:xfrm>
            <a:off x="3625704" y="977064"/>
            <a:ext cx="5188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оформить содержание УТП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637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CB94CC-0F8D-416D-96D1-F1B307703415}"/>
              </a:ext>
            </a:extLst>
          </p:cNvPr>
          <p:cNvSpPr/>
          <p:nvPr/>
        </p:nvSpPr>
        <p:spPr>
          <a:xfrm>
            <a:off x="1835889" y="969841"/>
            <a:ext cx="889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раскрыть УТП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1)Отсутствие раздела как такового.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2)Размещение содержания курса  плане. содержание стилем. Его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учебно-тематического подмена описанием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3)Неумение раскрыть плана телеграфным  методики обучения. 4)Отсутствие дифференциации на теоретическую и практическую части.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5)Дублирование содержания учебно-тематического плана из  год в год (в случае, если программа рассчитана на  несколько лет обучения)</a:t>
            </a:r>
          </a:p>
        </p:txBody>
      </p:sp>
    </p:spTree>
    <p:extLst>
      <p:ext uri="{BB962C8B-B14F-4D97-AF65-F5344CB8AC3E}">
        <p14:creationId xmlns:p14="http://schemas.microsoft.com/office/powerpoint/2010/main" val="1627542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FB3DD1-6E75-495B-BE1A-4769EF3DF373}"/>
              </a:ext>
            </a:extLst>
          </p:cNvPr>
          <p:cNvSpPr/>
          <p:nvPr/>
        </p:nvSpPr>
        <p:spPr>
          <a:xfrm>
            <a:off x="1203251" y="283235"/>
            <a:ext cx="99503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раздела: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«Организационно – педагогические условия реализации программы»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Учебно-информационное обеспечение.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подраздела «Учебно-информационное обеспечение программы» (список литературы) должен содержать: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нормативно-правовых актов и документов.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по общей педагогике, по теории и методике Вашего  вида деятельности.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Опубликованные учебные, методические, дидактические пособия.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Интернет-источники оформляются отдельно.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литературы необходимо оформлять в соответствии с ГОСТ</a:t>
            </a:r>
          </a:p>
        </p:txBody>
      </p:sp>
    </p:spTree>
    <p:extLst>
      <p:ext uri="{BB962C8B-B14F-4D97-AF65-F5344CB8AC3E}">
        <p14:creationId xmlns:p14="http://schemas.microsoft.com/office/powerpoint/2010/main" val="146116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368CEA-35E7-4420-A319-4C9929191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5" t="15659" r="15320" b="9612"/>
          <a:stretch/>
        </p:blipFill>
        <p:spPr>
          <a:xfrm>
            <a:off x="1382233" y="361507"/>
            <a:ext cx="9667113" cy="57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3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9FCA72-D992-468A-9AC3-2F32D9E52B15}"/>
              </a:ext>
            </a:extLst>
          </p:cNvPr>
          <p:cNvSpPr/>
          <p:nvPr/>
        </p:nvSpPr>
        <p:spPr>
          <a:xfrm>
            <a:off x="1442483" y="978196"/>
            <a:ext cx="10008782" cy="46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«Педагог дополнительного образования детей и взрослых», Трудовая функция 3.1.5. Разработка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программнометодического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 реализации дополнительной общеобразовательной программы.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нормативные акты, например, приказ Департамента образования города Москвы №922 от 17 декабря 2014 г. (с изменениями и дополнениями) – требования к уровням дополнительных общеразвивающих программ.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акты: регламентация времени и режима реализации дополнительных общеразвивающих программ (с учетом требований СанПиН 2.4.4.3172-14 или СанПиН 2.4.1.3049-13 – в случае работы с дошкольниками). </a:t>
            </a:r>
          </a:p>
        </p:txBody>
      </p:sp>
    </p:spTree>
    <p:extLst>
      <p:ext uri="{BB962C8B-B14F-4D97-AF65-F5344CB8AC3E}">
        <p14:creationId xmlns:p14="http://schemas.microsoft.com/office/powerpoint/2010/main" val="111627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4935BD-018F-45F5-B71B-819AE900320C}"/>
              </a:ext>
            </a:extLst>
          </p:cNvPr>
          <p:cNvSpPr/>
          <p:nvPr/>
        </p:nvSpPr>
        <p:spPr>
          <a:xfrm>
            <a:off x="1446028" y="1443841"/>
            <a:ext cx="102923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детейинвалидов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учетом их особых образовательных потребностей: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«должна отражать педагогическую концепцию педагога-разработчика программы, создавать целостные представления о содержании предлагаемого детям учебного материала, планируемых результатах его освоения и методиках их выявления и оценки».</a:t>
            </a:r>
          </a:p>
        </p:txBody>
      </p:sp>
    </p:spTree>
    <p:extLst>
      <p:ext uri="{BB962C8B-B14F-4D97-AF65-F5344CB8AC3E}">
        <p14:creationId xmlns:p14="http://schemas.microsoft.com/office/powerpoint/2010/main" val="76058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A97228-2C5B-4F57-AE7A-447F5F13C8C5}"/>
              </a:ext>
            </a:extLst>
          </p:cNvPr>
          <p:cNvSpPr/>
          <p:nvPr/>
        </p:nvSpPr>
        <p:spPr>
          <a:xfrm>
            <a:off x="1594885" y="612844"/>
            <a:ext cx="9930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КОНЦЕПЦИЯ? определения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conceptio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1) система взглядов, то или иное понимание явлений, процессов; 2) единый, определяющий замысел, ведущая мысль какого-л. произведения, научного труда и т. 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Новый словарь иностранных слов, 2009. Цит. 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conceptio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понимание, система) – определенный способ понимания, трактовки какого-либо предмета, основная точка зрения на предмет, руководящая идея для его систематического освещения. Термин употребляется также для обозначения ведущего замысла, конструктивного принципа в различных видах деятельности человека.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Философская энциклопедия. В 5-ти т. – М.: Советская энциклопедия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ведущий замысел, определенный способ понимания, трактовки какого-либо явления, внезапное рождение идеи, основной мысли, художественного или др. мотива.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Философский энциклопедический словарь, 2010</a:t>
            </a:r>
          </a:p>
        </p:txBody>
      </p:sp>
    </p:spTree>
    <p:extLst>
      <p:ext uri="{BB962C8B-B14F-4D97-AF65-F5344CB8AC3E}">
        <p14:creationId xmlns:p14="http://schemas.microsoft.com/office/powerpoint/2010/main" val="353984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5825B4-767F-4889-AF04-733E351C57C3}"/>
              </a:ext>
            </a:extLst>
          </p:cNvPr>
          <p:cNvSpPr/>
          <p:nvPr/>
        </p:nvSpPr>
        <p:spPr>
          <a:xfrm>
            <a:off x="946298" y="612844"/>
            <a:ext cx="10866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ДОП: что она включает?</a:t>
            </a:r>
          </a:p>
          <a:p>
            <a:pPr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Сверхзадача программы: планирование значимости изучаемого содержания и всех компонентов освоения программы на очень отдаленную перспективу, предполагающую выход на самоопределение обучающегося (сверхзадача может быть включена в актуальность программы, не обязательно обозначать ее таким словом, можно просто сформулировать ключевой тезис).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 взглядов педагога на то содержание, которое он хочет заложить в программу (данная система может не указываться впрямую в программе, но будет диктовать изложение и компоновку содержания).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Композиционный замысел программы: что необходимо представить в ее содержании для изучения, в каком порядке, почему именно так, а не иначе.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 какие принципы будем опираться (общепедагогические и другие)? 5. Прикладные цель и задачи (цель и задачи данной программы).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Прикладные результаты (результаты – предметные, метапредметные, личностные – данной программы). </a:t>
            </a:r>
          </a:p>
        </p:txBody>
      </p:sp>
    </p:spTree>
    <p:extLst>
      <p:ext uri="{BB962C8B-B14F-4D97-AF65-F5344CB8AC3E}">
        <p14:creationId xmlns:p14="http://schemas.microsoft.com/office/powerpoint/2010/main" val="410418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4F0A99-DA85-4EA5-B229-92DFA92CECA6}"/>
              </a:ext>
            </a:extLst>
          </p:cNvPr>
          <p:cNvSpPr/>
          <p:nvPr/>
        </p:nvSpPr>
        <p:spPr>
          <a:xfrm>
            <a:off x="1446028" y="1060517"/>
            <a:ext cx="95693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Педагогический замысел освоения содержания программы: какими методами и формами работы воспользуемся? Какие технологии нам понадобятся? Какое материально-техническое обеспечение потребуется?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Какие формы контроля будут необходимы? Традиционные или нет? Если нет – что необходимо разработать, спроектировать?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С кем понадобится сотрудничать, чтобы организовать полноценное освоение программы обучающимися (другие педагоги, родители, представители иных организаций)? Зачем это нужно? Нужно ли это всем участникам образовательной деятельности или только педагогу? Если всем – то почему?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Каким видится конкретный результат освоения данной образовательной программы? Что в «сухом остатке»? </a:t>
            </a:r>
          </a:p>
        </p:txBody>
      </p:sp>
    </p:spTree>
    <p:extLst>
      <p:ext uri="{BB962C8B-B14F-4D97-AF65-F5344CB8AC3E}">
        <p14:creationId xmlns:p14="http://schemas.microsoft.com/office/powerpoint/2010/main" val="36767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327129-9DC8-4F6E-9037-64DAEFFAA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2" t="23876" r="19070" b="11473"/>
          <a:stretch/>
        </p:blipFill>
        <p:spPr>
          <a:xfrm>
            <a:off x="1061828" y="137779"/>
            <a:ext cx="10068344" cy="58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0582E3-5353-4A5B-B0F5-2E200A8F5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5" t="34729" r="23169" b="13643"/>
          <a:stretch/>
        </p:blipFill>
        <p:spPr>
          <a:xfrm>
            <a:off x="2067937" y="1605517"/>
            <a:ext cx="8375102" cy="4542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836A96-885C-4E33-A9E9-9D3A886670BD}"/>
              </a:ext>
            </a:extLst>
          </p:cNvPr>
          <p:cNvSpPr/>
          <p:nvPr/>
        </p:nvSpPr>
        <p:spPr>
          <a:xfrm>
            <a:off x="3250582" y="710286"/>
            <a:ext cx="6268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ДОП: обязательные компоненты</a:t>
            </a:r>
          </a:p>
        </p:txBody>
      </p:sp>
    </p:spTree>
    <p:extLst>
      <p:ext uri="{BB962C8B-B14F-4D97-AF65-F5344CB8AC3E}">
        <p14:creationId xmlns:p14="http://schemas.microsoft.com/office/powerpoint/2010/main" val="129887158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133</TotalTime>
  <Words>1696</Words>
  <Application>Microsoft Office PowerPoint</Application>
  <PresentationFormat>Широкоэкранный</PresentationFormat>
  <Paragraphs>137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Gill Sans MT</vt:lpstr>
      <vt:lpstr>Times New Roman</vt:lpstr>
      <vt:lpstr>Wingdings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НР</dc:creator>
  <cp:lastModifiedBy>НР</cp:lastModifiedBy>
  <cp:revision>14</cp:revision>
  <dcterms:created xsi:type="dcterms:W3CDTF">2020-04-18T10:47:55Z</dcterms:created>
  <dcterms:modified xsi:type="dcterms:W3CDTF">2020-04-19T18:59:27Z</dcterms:modified>
</cp:coreProperties>
</file>