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72" r:id="rId3"/>
    <p:sldId id="276" r:id="rId4"/>
    <p:sldId id="284" r:id="rId5"/>
    <p:sldId id="279" r:id="rId6"/>
    <p:sldId id="283" r:id="rId7"/>
    <p:sldId id="282" r:id="rId8"/>
    <p:sldId id="259" r:id="rId9"/>
    <p:sldId id="260" r:id="rId10"/>
    <p:sldId id="280" r:id="rId11"/>
    <p:sldId id="274" r:id="rId12"/>
    <p:sldId id="285" r:id="rId13"/>
    <p:sldId id="257" r:id="rId14"/>
    <p:sldId id="273" r:id="rId15"/>
    <p:sldId id="287" r:id="rId16"/>
    <p:sldId id="286" r:id="rId17"/>
    <p:sldId id="261" r:id="rId18"/>
    <p:sldId id="277" r:id="rId19"/>
    <p:sldId id="266" r:id="rId20"/>
    <p:sldId id="278" r:id="rId21"/>
    <p:sldId id="258" r:id="rId22"/>
    <p:sldId id="262" r:id="rId23"/>
    <p:sldId id="265" r:id="rId24"/>
    <p:sldId id="264" r:id="rId25"/>
    <p:sldId id="263" r:id="rId26"/>
    <p:sldId id="288" r:id="rId27"/>
    <p:sldId id="289" r:id="rId28"/>
    <p:sldId id="290" r:id="rId29"/>
    <p:sldId id="267" r:id="rId30"/>
    <p:sldId id="268" r:id="rId31"/>
    <p:sldId id="291" r:id="rId32"/>
    <p:sldId id="292" r:id="rId33"/>
    <p:sldId id="293" r:id="rId34"/>
    <p:sldId id="270" r:id="rId35"/>
    <p:sldId id="295" r:id="rId36"/>
    <p:sldId id="297" r:id="rId37"/>
    <p:sldId id="296" r:id="rId38"/>
    <p:sldId id="271" r:id="rId39"/>
    <p:sldId id="269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33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2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10-25T18:14:12.266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10248 7585 0,'18'0'343,"-1"0"-296,1 0-15,0 0-17,-1 0 16,1 0-31,0 0 47,-1 0-47,1 0 16,0 0 0,-1 0 30,1 0 17,-1 0-1,1 0-62,0 0 32,-1 0-17,1 0 17,0 0-17,-1 0 16,1 0 1,0 0-32,-1 0 93,1 0-93,0 0 32,-1 0 15,1 0-1,-18 17-30,17 1 31,1-18 0,0 0 31,-1 0-47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10-27T22:17:04.962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8925 7567 0,'18'0'328,"0"0"-328,-1 0 31,1 0-15,-1 0 47,1 0-48,0 0 16,-1 0-15,1 0-16,0 0 94,-1 0-79,1 0 32,0 0-47,-1 0 32,1 0 46,-1 0-63,1 0 32,0 0 31,-1 0-78,-17 18 16,18-1 0,0-17 15,-1 0 63,1 0-79,0 0 1,-1 0 78,1 0 124,0 0-186,-1 18-17,1 0 16,-1-18 48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10-25T18:14:21.895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11536 7567 0,'-18'0'47,"18"18"47,0-1-79,18-17 48,-1 0-32,1 0-31,0 0 31,-1 0-15,1 0-1,0 0 1,-1 0 0,1 0-1,0 0 17,-1 0-1,1 0 0,-1 0 32,1 0-17,0 0-30,-1 0 0,1 0 15,0 0-15,-1 0-1,1 0 1,0 0-1,-1 0 1,1 0 0,0-17-1,-1 17 1,1 0 31,-1 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10-25T18:14:27.647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14817 7602 0,'17'0'172,"1"0"-156,0 0 218,-1 0-234,1 0 63,-1 0-32,1 0-31,0 0 16,-1 0-1,1 0 1,0 0 15,-1 0-15,1 0 46,0 0-15,-1 0-47,1 0 78,0 0-62,-1 0 31,1 0-32,-1 0 17,1 0-1,0 0 0,-1 0 0,1 0-15,0 0 47,-1 0-1,1 0 141,0 0-140,-1 0-63,1 0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10-25T18:14:32.087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15487 7585 0,'0'-18'265,"18"18"-140,-18 18 32,17-1-157,1-17 31,-1 0 0,1 0 0,0 0-15,-1 0 0,1 0 15,0 0-16,-1 0 32,1 0-47,0 0 78,-1 0-78,1 0 32,0 0-1,-1 0 0,1 0 0,-1 0 16,1 0-31,0 0 31,-1 18 47,-17 0-79,18-18 16,0 0 1,-1 0-17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10-25T18:14:39.32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21414 7638 0,'17'-18'359,"1"18"-343,-18-18-1,18 18 1,-1 0-1,1 0 48,-1 0-47,1 0-1,0 0 32,-1 0 0,1 0-31,0 0 46,-1 0-31,1 0 32,0 0-63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10-25T18:14:45.866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17374 7585 0,'18'0'94,"0"0"-79,-1 0 17,1 0 14,-1 17-14,1-17 61,0 0-61,-1 18-17,1-18 48,0 0-63,-1 0 31,1 0-15,35 0-1,-35 0 1,17 0 0,-18 0-1,1 0 1,17 0-1,1 0 1,-19 0 0,1 0 15,0 0-15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10-25T18:14:47.631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18080 7638 0,'0'-18'312,"17"18"-280,1 0-32,0 0 47,-1 0-16,1 0 16,0 0-32,-1 0 1,1 0 15,0 0-15,-1 0 46,1 0-62,0 0 16,-1 0 15,1 0 0,-1 0 1,1 0-17,0 0 1,-1 0 15,1 0-31,0 0 16,-1 0-1,1 0 1,-18-18 0,18 1-1,-1 17 1,1 0 31,-1 0-47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10-25T18:14:52.75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18732 7602 0,'0'-17'0,"18"17"406,0 0-390,-1 0-16,1 0 31,0 0-31,-1 0 16,1 0-1,0 0 1,17 0-1,-17 0 1,-1 0 15,1 0-31,-1 0 63,1 0-32,0 0 0,-1 0 1,1 0-32,0 0 62,-1 0-46,1 0-1,0 0 1,-1 0 15,1 0 204,-1 0-189,1 0-30,0 17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10-25T18:14:56.50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19367 7585 0,'18'0'453,"0"0"-437,-1 0 15,1 0-15,0 0 30,-1 0-30,1 0 0,0 0-1,-18 17 1,17-17 0,1 0 15,0 0-31,-1 0 31,1 0 0,-1 0-15,1 0-16,0 0 31,-1 0 32,1 18-48,0-18 1,-1 0 78,1 0-63,0 0 63,-1 0 218,1 0-312,-1 0 188,1 0-188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AD355-9CD1-4DD7-A0AE-3318F79D78B8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F19E0-5C18-48F0-A97F-55D3CB74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996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E9AA8-D694-40C0-9284-E218A56E74A1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08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CD6E-17C5-4661-AA71-1A54A3D6E2C0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0DE16-1A08-411A-A72B-521CB247E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92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CD6E-17C5-4661-AA71-1A54A3D6E2C0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0DE16-1A08-411A-A72B-521CB247E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62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CD6E-17C5-4661-AA71-1A54A3D6E2C0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0DE16-1A08-411A-A72B-521CB247E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97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CD6E-17C5-4661-AA71-1A54A3D6E2C0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0DE16-1A08-411A-A72B-521CB247E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18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CD6E-17C5-4661-AA71-1A54A3D6E2C0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0DE16-1A08-411A-A72B-521CB247E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11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CD6E-17C5-4661-AA71-1A54A3D6E2C0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0DE16-1A08-411A-A72B-521CB247E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93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CD6E-17C5-4661-AA71-1A54A3D6E2C0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0DE16-1A08-411A-A72B-521CB247E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87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CD6E-17C5-4661-AA71-1A54A3D6E2C0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0DE16-1A08-411A-A72B-521CB247E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46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CD6E-17C5-4661-AA71-1A54A3D6E2C0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0DE16-1A08-411A-A72B-521CB247E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50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CD6E-17C5-4661-AA71-1A54A3D6E2C0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0DE16-1A08-411A-A72B-521CB247E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78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CD6E-17C5-4661-AA71-1A54A3D6E2C0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0DE16-1A08-411A-A72B-521CB247E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5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0CD6E-17C5-4661-AA71-1A54A3D6E2C0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0DE16-1A08-411A-A72B-521CB247E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isk.yandex.ru/d/h4xm3ZjPr8hf3A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rive.google.com/file/d/1o0CUBKh8ei75Rhknv4luM8aC5SC7j64G/view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os.fipi.ru/tasks/4/a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Au-Od-vsrE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10.emf"/><Relationship Id="rId18" Type="http://schemas.openxmlformats.org/officeDocument/2006/relationships/customXml" Target="../ink/ink7.xml"/><Relationship Id="rId3" Type="http://schemas.openxmlformats.org/officeDocument/2006/relationships/image" Target="../media/image5.png"/><Relationship Id="rId21" Type="http://schemas.openxmlformats.org/officeDocument/2006/relationships/image" Target="../media/image14.emf"/><Relationship Id="rId7" Type="http://schemas.openxmlformats.org/officeDocument/2006/relationships/image" Target="../media/image7.emf"/><Relationship Id="rId12" Type="http://schemas.openxmlformats.org/officeDocument/2006/relationships/customXml" Target="../ink/ink4.xml"/><Relationship Id="rId17" Type="http://schemas.openxmlformats.org/officeDocument/2006/relationships/image" Target="../media/image12.emf"/><Relationship Id="rId25" Type="http://schemas.openxmlformats.org/officeDocument/2006/relationships/image" Target="../media/image6.emf"/><Relationship Id="rId2" Type="http://schemas.openxmlformats.org/officeDocument/2006/relationships/image" Target="../media/image4.png"/><Relationship Id="rId16" Type="http://schemas.openxmlformats.org/officeDocument/2006/relationships/customXml" Target="../ink/ink6.xml"/><Relationship Id="rId20" Type="http://schemas.openxmlformats.org/officeDocument/2006/relationships/customXml" Target="../ink/ink8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.emf"/><Relationship Id="rId24" Type="http://schemas.openxmlformats.org/officeDocument/2006/relationships/customXml" Target="../ink/ink10.xml"/><Relationship Id="rId15" Type="http://schemas.openxmlformats.org/officeDocument/2006/relationships/image" Target="../media/image11.emf"/><Relationship Id="rId23" Type="http://schemas.openxmlformats.org/officeDocument/2006/relationships/image" Target="../media/image15.emf"/><Relationship Id="rId10" Type="http://schemas.openxmlformats.org/officeDocument/2006/relationships/customXml" Target="../ink/ink3.xml"/><Relationship Id="rId19" Type="http://schemas.openxmlformats.org/officeDocument/2006/relationships/image" Target="../media/image13.emf"/><Relationship Id="rId4" Type="http://schemas.openxmlformats.org/officeDocument/2006/relationships/customXml" Target="../ink/ink1.xml"/><Relationship Id="rId9" Type="http://schemas.openxmlformats.org/officeDocument/2006/relationships/image" Target="../media/image8.emf"/><Relationship Id="rId14" Type="http://schemas.openxmlformats.org/officeDocument/2006/relationships/customXml" Target="../ink/ink5.xml"/><Relationship Id="rId22" Type="http://schemas.openxmlformats.org/officeDocument/2006/relationships/customXml" Target="../ink/ink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832454" y="1575409"/>
            <a:ext cx="8577470" cy="3416320"/>
          </a:xfrm>
          <a:prstGeom prst="rect">
            <a:avLst/>
          </a:prstGeom>
          <a:noFill/>
          <a:effectLst>
            <a:glow rad="101600">
              <a:schemeClr val="accent1">
                <a:alpha val="99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27000">
                    <a:schemeClr val="accent3">
                      <a:lumMod val="75000"/>
                    </a:schemeClr>
                  </a:glow>
                </a:effectLst>
              </a:rPr>
              <a:t>ХИМИЯ:</a:t>
            </a:r>
          </a:p>
          <a:p>
            <a:pPr algn="ctr"/>
            <a:r>
              <a:rPr lang="ru-RU" sz="5400" b="1" dirty="0" smtClean="0">
                <a:ln w="127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27000">
                    <a:schemeClr val="accent3">
                      <a:lumMod val="75000"/>
                    </a:schemeClr>
                  </a:glow>
                </a:effectLst>
              </a:rPr>
              <a:t>ВПР-8 и ЕГЭ: результаты 2021 года; характеристика КИМ ЕГЭ-2022</a:t>
            </a:r>
            <a:endParaRPr lang="ru-RU" sz="5400" b="1" dirty="0">
              <a:ln w="1270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27000">
                  <a:schemeClr val="accent3">
                    <a:lumMod val="75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4931" y="5893135"/>
            <a:ext cx="87133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0"/>
                <a:solidFill>
                  <a:schemeClr val="accent3">
                    <a:lumMod val="50000"/>
                  </a:schemeClr>
                </a:solidFill>
              </a:rPr>
              <a:t>М.Н</a:t>
            </a:r>
            <a:r>
              <a:rPr lang="ru-RU" sz="2400" b="1" dirty="0">
                <a:ln w="0"/>
                <a:solidFill>
                  <a:schemeClr val="accent3">
                    <a:lumMod val="50000"/>
                  </a:schemeClr>
                </a:solidFill>
              </a:rPr>
              <a:t>. Клинова, н.с. отдела НМС ОО </a:t>
            </a:r>
            <a:r>
              <a:rPr lang="ru-RU" sz="2400" b="1" dirty="0" smtClean="0">
                <a:ln w="0"/>
                <a:solidFill>
                  <a:schemeClr val="accent3">
                    <a:lumMod val="50000"/>
                  </a:schemeClr>
                </a:solidFill>
              </a:rPr>
              <a:t>ЦНППМПР ГАУ </a:t>
            </a:r>
            <a:r>
              <a:rPr lang="ru-RU" sz="2400" b="1" dirty="0">
                <a:ln w="0"/>
                <a:solidFill>
                  <a:schemeClr val="accent3">
                    <a:lumMod val="50000"/>
                  </a:schemeClr>
                </a:solidFill>
              </a:rPr>
              <a:t>ДПО ИРО </a:t>
            </a:r>
            <a:r>
              <a:rPr lang="ru-RU" sz="2400" b="1" dirty="0" smtClean="0">
                <a:ln w="0"/>
                <a:solidFill>
                  <a:schemeClr val="accent3">
                    <a:lumMod val="50000"/>
                  </a:schemeClr>
                </a:solidFill>
              </a:rPr>
              <a:t>ПК</a:t>
            </a:r>
            <a:endParaRPr lang="ru-RU" sz="2400" b="1" dirty="0">
              <a:ln w="0"/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11177" y="457889"/>
            <a:ext cx="16562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0"/>
                <a:solidFill>
                  <a:schemeClr val="accent3">
                    <a:lumMod val="50000"/>
                  </a:schemeClr>
                </a:solidFill>
              </a:rPr>
              <a:t>28.10.2021</a:t>
            </a:r>
            <a:endParaRPr lang="ru-RU" sz="2800" b="1" dirty="0">
              <a:ln w="0"/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43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539" y="1424879"/>
            <a:ext cx="6862436" cy="38246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619576" y="1492342"/>
            <a:ext cx="17572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38,73%</a:t>
            </a: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48618" y="2532696"/>
            <a:ext cx="17572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21,93%</a:t>
            </a: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48618" y="4025233"/>
            <a:ext cx="17572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27,79%</a:t>
            </a: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5744" y="224550"/>
            <a:ext cx="9365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CC3300"/>
                </a:solidFill>
              </a:rPr>
              <a:t>В задании 6.1. проверялось умение составлять химические формулы указанных веществ по их названиям. Во второй части оценивалось знание физических свойств веществ и умение идентифицировать эти вещества по их экспериментально наблюдаемым </a:t>
            </a:r>
            <a:r>
              <a:rPr lang="ru-RU" dirty="0" smtClean="0">
                <a:solidFill>
                  <a:srgbClr val="CC3300"/>
                </a:solidFill>
              </a:rPr>
              <a:t>свойствам (ВЫПОЛНЕНО В ГРАНИЦАХ ОСВОЕНИЯ)</a:t>
            </a:r>
            <a:endParaRPr lang="ru-RU" dirty="0">
              <a:solidFill>
                <a:srgbClr val="CC33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21539" y="5497336"/>
            <a:ext cx="9269866" cy="1200329"/>
          </a:xfrm>
          <a:prstGeom prst="wedgeRectCallout">
            <a:avLst>
              <a:gd name="adj1" fmla="val -34178"/>
              <a:gd name="adj2" fmla="val -6617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ea typeface="Calibri" panose="020F0502020204030204" pitchFamily="34" charset="0"/>
              </a:rPr>
              <a:t>Проблемы с умениями </a:t>
            </a:r>
            <a:r>
              <a:rPr lang="ru-RU" dirty="0">
                <a:ea typeface="Calibri" panose="020F0502020204030204" pitchFamily="34" charset="0"/>
              </a:rPr>
              <a:t>классифицировать вещества и проводить простейшие расчеты, связанные с формулами химических соединений. </a:t>
            </a:r>
            <a:endParaRPr lang="ru-RU" dirty="0" smtClean="0">
              <a:ea typeface="Calibri" panose="020F0502020204030204" pitchFamily="34" charset="0"/>
            </a:endParaRPr>
          </a:p>
          <a:p>
            <a:pPr algn="just"/>
            <a:r>
              <a:rPr lang="ru-RU" dirty="0" smtClean="0">
                <a:ea typeface="Calibri" panose="020F0502020204030204" pitchFamily="34" charset="0"/>
              </a:rPr>
              <a:t>Дети не любят решать задачи… Возможно, требуется мотивировать их на данные действия через необычные формулировки задач?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708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057" y="3405052"/>
            <a:ext cx="5882063" cy="33025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158" y="165466"/>
            <a:ext cx="5834628" cy="32831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0120" y="5998514"/>
            <a:ext cx="3836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Некоторые материалы для уроков на Я-Диске: </a:t>
            </a:r>
            <a:r>
              <a:rPr lang="ru-RU" sz="1600" dirty="0" smtClean="0">
                <a:hlinkClick r:id="rId4"/>
              </a:rPr>
              <a:t>https</a:t>
            </a:r>
            <a:r>
              <a:rPr lang="ru-RU" sz="1600" dirty="0">
                <a:hlinkClick r:id="rId4"/>
              </a:rPr>
              <a:t>://disk.yandex.ru/d/h4xm3ZjPr8hf3A</a:t>
            </a:r>
            <a:r>
              <a:rPr lang="ru-RU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353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34193" y="1858454"/>
            <a:ext cx="17572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30,31%</a:t>
            </a: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5744" y="224550"/>
            <a:ext cx="9365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CC3300"/>
                </a:solidFill>
              </a:rPr>
              <a:t>Задание № 7 ВПР относилось к заданиям повышенного уровня сложности, было связано с заданием № 6 и состояло из преамбулы и трех составных </a:t>
            </a:r>
            <a:r>
              <a:rPr lang="ru-RU" dirty="0" smtClean="0">
                <a:solidFill>
                  <a:srgbClr val="CC3300"/>
                </a:solidFill>
              </a:rPr>
              <a:t>частей. </a:t>
            </a:r>
          </a:p>
          <a:p>
            <a:pPr algn="just"/>
            <a:r>
              <a:rPr lang="ru-RU" dirty="0" smtClean="0">
                <a:solidFill>
                  <a:srgbClr val="CC3300"/>
                </a:solidFill>
              </a:rPr>
              <a:t>Первая </a:t>
            </a:r>
            <a:r>
              <a:rPr lang="ru-RU" dirty="0">
                <a:solidFill>
                  <a:srgbClr val="CC3300"/>
                </a:solidFill>
              </a:rPr>
              <a:t>часть задания № 7 проверяла умение обучающихся составлять уравнения химических реакций по их словесным </a:t>
            </a:r>
            <a:r>
              <a:rPr lang="ru-RU" dirty="0" smtClean="0">
                <a:solidFill>
                  <a:srgbClr val="CC3300"/>
                </a:solidFill>
              </a:rPr>
              <a:t>описаниям (ВЫПОЛНЕНО НИЖЕ ГРАНИЦ ОСВОЕНИЯ)</a:t>
            </a:r>
            <a:endParaRPr lang="ru-RU" dirty="0">
              <a:solidFill>
                <a:srgbClr val="CC33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82499" y="3774580"/>
            <a:ext cx="9147946" cy="1477328"/>
          </a:xfrm>
          <a:prstGeom prst="wedgeRectCallout">
            <a:avLst>
              <a:gd name="adj1" fmla="val -36368"/>
              <a:gd name="adj2" fmla="val -7633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У многих школьников возникли проблемы с правильным составлением формул (еще в задании 6.1., с которым задание 7.1. связано</a:t>
            </a:r>
            <a:r>
              <a:rPr lang="ru-RU" dirty="0" smtClean="0"/>
              <a:t>).</a:t>
            </a:r>
          </a:p>
          <a:p>
            <a:r>
              <a:rPr lang="ru-RU" dirty="0" smtClean="0"/>
              <a:t>Также многие школьники не усвоили</a:t>
            </a:r>
            <a:r>
              <a:rPr lang="ru-RU" dirty="0"/>
              <a:t>, что составить химическое </a:t>
            </a:r>
            <a:r>
              <a:rPr lang="ru-RU" b="1" dirty="0"/>
              <a:t>уравнение</a:t>
            </a:r>
            <a:r>
              <a:rPr lang="ru-RU" dirty="0"/>
              <a:t>, пусть и по готовому словесному описанию – это не просто </a:t>
            </a:r>
            <a:r>
              <a:rPr lang="ru-RU" dirty="0" smtClean="0"/>
              <a:t>правильно записать </a:t>
            </a:r>
            <a:r>
              <a:rPr lang="ru-RU" dirty="0"/>
              <a:t>формулы веществ, но и расставить </a:t>
            </a:r>
            <a:r>
              <a:rPr lang="ru-RU" dirty="0" smtClean="0"/>
              <a:t>коэффициенты!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499" y="1522857"/>
            <a:ext cx="7158956" cy="181814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582499" y="5397264"/>
            <a:ext cx="92089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CC3300"/>
                </a:solidFill>
              </a:rPr>
              <a:t>В задании 7.2. проверялось </a:t>
            </a:r>
            <a:r>
              <a:rPr lang="ru-RU" dirty="0">
                <a:solidFill>
                  <a:srgbClr val="CC3300"/>
                </a:solidFill>
              </a:rPr>
              <a:t>умение найти место химической реакции в указанной классификации по числу и составу веществ, </a:t>
            </a:r>
            <a:r>
              <a:rPr lang="ru-RU" dirty="0" smtClean="0">
                <a:solidFill>
                  <a:srgbClr val="CC3300"/>
                </a:solidFill>
              </a:rPr>
              <a:t>7.3 было нацелено </a:t>
            </a:r>
            <a:r>
              <a:rPr lang="ru-RU" dirty="0">
                <a:solidFill>
                  <a:srgbClr val="CC3300"/>
                </a:solidFill>
              </a:rPr>
              <a:t>на проверку знаний о лабораторных способах получения веществ и/или способах выделения их из </a:t>
            </a:r>
            <a:r>
              <a:rPr lang="ru-RU" dirty="0" smtClean="0">
                <a:solidFill>
                  <a:srgbClr val="CC3300"/>
                </a:solidFill>
              </a:rPr>
              <a:t>смесей</a:t>
            </a:r>
            <a:r>
              <a:rPr lang="ru-RU" dirty="0">
                <a:solidFill>
                  <a:srgbClr val="CC3300"/>
                </a:solidFill>
              </a:rPr>
              <a:t> </a:t>
            </a:r>
            <a:r>
              <a:rPr lang="ru-RU" dirty="0" smtClean="0">
                <a:solidFill>
                  <a:srgbClr val="CC3300"/>
                </a:solidFill>
              </a:rPr>
              <a:t>(ВЫПОЛНЕНО В ГРАНИЦАХ ОСВОЕНИЯ)</a:t>
            </a:r>
            <a:endParaRPr lang="ru-RU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00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207" y="1152705"/>
            <a:ext cx="7037114" cy="29403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920981" y="1152705"/>
            <a:ext cx="17572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55,37%</a:t>
            </a: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1207" y="4628019"/>
            <a:ext cx="9086986" cy="1200329"/>
          </a:xfrm>
          <a:prstGeom prst="wedgeRectCallout">
            <a:avLst>
              <a:gd name="adj1" fmla="val -35578"/>
              <a:gd name="adj2" fmla="val -8349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При организации </a:t>
            </a:r>
            <a:r>
              <a:rPr lang="ru-RU" dirty="0"/>
              <a:t>обучения химии в 8 классе, как и в последующих, </a:t>
            </a:r>
            <a:r>
              <a:rPr lang="ru-RU" dirty="0" smtClean="0"/>
              <a:t>нужно </a:t>
            </a:r>
            <a:r>
              <a:rPr lang="ru-RU" dirty="0"/>
              <a:t>обязательно </a:t>
            </a:r>
            <a:r>
              <a:rPr lang="ru-RU" dirty="0" smtClean="0"/>
              <a:t>обращать </a:t>
            </a:r>
            <a:r>
              <a:rPr lang="ru-RU" dirty="0"/>
              <a:t>внимание на связку </a:t>
            </a:r>
            <a:r>
              <a:rPr lang="ru-RU" b="1" dirty="0"/>
              <a:t>«свойства – применение вещества»</a:t>
            </a:r>
            <a:r>
              <a:rPr lang="ru-RU" dirty="0"/>
              <a:t>: это позволит рассматривать вопросы применения соединений не изолированно от их свойств и не в ущерб времени, отведенному на изучение химических свойств соединений.</a:t>
            </a:r>
          </a:p>
        </p:txBody>
      </p:sp>
    </p:spTree>
    <p:extLst>
      <p:ext uri="{BB962C8B-B14F-4D97-AF65-F5344CB8AC3E}">
        <p14:creationId xmlns:p14="http://schemas.microsoft.com/office/powerpoint/2010/main" val="291060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68033" y="307818"/>
            <a:ext cx="8383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795451" y="269275"/>
            <a:ext cx="8699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CC3300"/>
                </a:solidFill>
              </a:rPr>
              <a:t>Самый высокий результат </a:t>
            </a:r>
            <a:r>
              <a:rPr lang="ru-RU" sz="2400" dirty="0">
                <a:solidFill>
                  <a:srgbClr val="CC3300"/>
                </a:solidFill>
              </a:rPr>
              <a:t>по всей работе показали школьники в задании № 9 (средний процент выполнения – </a:t>
            </a:r>
            <a:r>
              <a:rPr lang="ru-RU" sz="2400" b="1" dirty="0">
                <a:solidFill>
                  <a:srgbClr val="CC3300"/>
                </a:solidFill>
              </a:rPr>
              <a:t>72,26</a:t>
            </a:r>
            <a:r>
              <a:rPr lang="ru-RU" sz="2400" dirty="0">
                <a:solidFill>
                  <a:srgbClr val="CC3300"/>
                </a:solidFill>
              </a:rPr>
              <a:t>), причем само задание, хоть и относится к базовым, в своей формулировке не содержало указания на число верных ответов, что несколько усложняло его решение. </a:t>
            </a:r>
            <a:r>
              <a:rPr lang="ru-RU" sz="2400" dirty="0" smtClean="0">
                <a:solidFill>
                  <a:srgbClr val="CC3300"/>
                </a:solidFill>
              </a:rPr>
              <a:t>При </a:t>
            </a:r>
            <a:r>
              <a:rPr lang="ru-RU" sz="2400" dirty="0">
                <a:solidFill>
                  <a:srgbClr val="CC3300"/>
                </a:solidFill>
              </a:rPr>
              <a:t>выполнении данного задания разница между результатами школьников с разными уровнями подготовки оказалась относительно </a:t>
            </a:r>
            <a:r>
              <a:rPr lang="ru-RU" sz="2400" dirty="0" smtClean="0">
                <a:solidFill>
                  <a:srgbClr val="CC3300"/>
                </a:solidFill>
              </a:rPr>
              <a:t>небольшой</a:t>
            </a:r>
            <a:endParaRPr lang="ru-RU" sz="2400" dirty="0">
              <a:solidFill>
                <a:srgbClr val="CC33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451" y="2985474"/>
            <a:ext cx="8699864" cy="3390326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8264433" y="5556069"/>
            <a:ext cx="2987041" cy="9753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Важно с точки зрения экспериментальной части ОГЭ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22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8529" y="277760"/>
            <a:ext cx="91578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algn="ctr"/>
            <a:r>
              <a:rPr lang="ru-RU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Единый государственный экзамен по химии, 2021</a:t>
            </a:r>
            <a:endParaRPr lang="ru-RU" sz="3600" b="1" dirty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76030" y="1563892"/>
            <a:ext cx="9163124" cy="4912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ea typeface="Calibri" panose="020F0502020204030204" pitchFamily="34" charset="0"/>
              </a:rPr>
              <a:t>Всего </a:t>
            </a:r>
            <a:r>
              <a:rPr lang="ru-RU" sz="2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заданий – </a:t>
            </a:r>
            <a:r>
              <a:rPr lang="ru-RU" sz="2400" b="1" dirty="0">
                <a:solidFill>
                  <a:srgbClr val="002060"/>
                </a:solidFill>
                <a:ea typeface="Calibri" panose="020F0502020204030204" pitchFamily="34" charset="0"/>
              </a:rPr>
              <a:t>35; </a:t>
            </a:r>
            <a:r>
              <a:rPr lang="ru-RU" sz="2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1 часть – 29 заданий, 2 часть – 6 заданий.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По </a:t>
            </a:r>
            <a:r>
              <a:rPr lang="ru-RU" sz="2400" b="1" dirty="0">
                <a:solidFill>
                  <a:srgbClr val="002060"/>
                </a:solidFill>
                <a:ea typeface="Calibri" panose="020F0502020204030204" pitchFamily="34" charset="0"/>
              </a:rPr>
              <a:t>уровню сложности: Б – 21; П – 8; В – 6.</a:t>
            </a:r>
          </a:p>
          <a:p>
            <a:pPr lvl="0" algn="just"/>
            <a:r>
              <a:rPr lang="ru-RU" sz="2400" b="1" dirty="0">
                <a:solidFill>
                  <a:srgbClr val="002060"/>
                </a:solidFill>
                <a:ea typeface="Calibri" panose="020F0502020204030204" pitchFamily="34" charset="0"/>
              </a:rPr>
              <a:t>Максимальный первичный балл за работу – 58</a:t>
            </a:r>
            <a:r>
              <a:rPr lang="ru-RU" sz="2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.</a:t>
            </a:r>
            <a:r>
              <a:rPr lang="ru-RU" dirty="0">
                <a:solidFill>
                  <a:srgbClr val="002060"/>
                </a:solidFill>
              </a:rPr>
              <a:t> </a:t>
            </a:r>
            <a:endParaRPr lang="ru-RU" dirty="0" smtClean="0">
              <a:solidFill>
                <a:srgbClr val="002060"/>
              </a:solidFill>
            </a:endParaRPr>
          </a:p>
          <a:p>
            <a:pPr lvl="0" algn="just"/>
            <a:r>
              <a:rPr lang="ru-RU" dirty="0" smtClean="0">
                <a:solidFill>
                  <a:srgbClr val="002060"/>
                </a:solidFill>
              </a:rPr>
              <a:t>Блоки работы: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dirty="0">
                <a:solidFill>
                  <a:srgbClr val="002060"/>
                </a:solidFill>
              </a:rPr>
              <a:t>Теоретические основы химии: современные представления о строении атома. Периодический закон и Периодическая система химических элементов Д.И. Менделеева, химическая связь и строение вещества» (задания №№ </a:t>
            </a:r>
            <a:r>
              <a:rPr lang="ru-RU" dirty="0">
                <a:solidFill>
                  <a:srgbClr val="CC3300"/>
                </a:solidFill>
              </a:rPr>
              <a:t>1–4</a:t>
            </a:r>
            <a:r>
              <a:rPr lang="ru-RU" dirty="0">
                <a:solidFill>
                  <a:srgbClr val="002060"/>
                </a:solidFill>
              </a:rPr>
              <a:t>), особо выделена тема «Химическая реакция» (задания №№ </a:t>
            </a:r>
            <a:r>
              <a:rPr lang="ru-RU" dirty="0">
                <a:solidFill>
                  <a:srgbClr val="CC3300"/>
                </a:solidFill>
              </a:rPr>
              <a:t>19–24, 30, 31</a:t>
            </a:r>
            <a:r>
              <a:rPr lang="ru-RU" dirty="0">
                <a:solidFill>
                  <a:srgbClr val="002060"/>
                </a:solidFill>
              </a:rPr>
              <a:t>).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«Неорганические вещества: классификация и номенклатура, химические свойства и генетическая связь веществ различных классов» (задания №№ </a:t>
            </a:r>
            <a:r>
              <a:rPr lang="ru-RU" dirty="0">
                <a:solidFill>
                  <a:srgbClr val="CC3300"/>
                </a:solidFill>
              </a:rPr>
              <a:t>5–10, 32</a:t>
            </a:r>
            <a:r>
              <a:rPr lang="ru-RU" dirty="0">
                <a:solidFill>
                  <a:srgbClr val="002060"/>
                </a:solidFill>
              </a:rPr>
              <a:t>).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«Органические вещества: классификация и номенклатура, химические свойства и генетическая связь веществ различных классов» (задания №№ </a:t>
            </a:r>
            <a:r>
              <a:rPr lang="ru-RU" dirty="0">
                <a:solidFill>
                  <a:srgbClr val="CC3300"/>
                </a:solidFill>
              </a:rPr>
              <a:t>11–18, 33</a:t>
            </a:r>
            <a:r>
              <a:rPr lang="ru-RU" dirty="0">
                <a:solidFill>
                  <a:srgbClr val="002060"/>
                </a:solidFill>
              </a:rPr>
              <a:t>).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«Методы познания в химии. Химия и жизнь: экспериментальные основы химии, общие представления о промышленных способах получения важнейших веществ» (задания №№ </a:t>
            </a:r>
            <a:r>
              <a:rPr lang="ru-RU" dirty="0">
                <a:solidFill>
                  <a:srgbClr val="CC3300"/>
                </a:solidFill>
              </a:rPr>
              <a:t>25, 26</a:t>
            </a:r>
            <a:r>
              <a:rPr lang="ru-RU" dirty="0">
                <a:solidFill>
                  <a:srgbClr val="002060"/>
                </a:solidFill>
              </a:rPr>
              <a:t>), особо выделена тема «Расчёты по химическим формулам и уравнениям реакций» (задания №№ </a:t>
            </a:r>
            <a:r>
              <a:rPr lang="ru-RU" dirty="0">
                <a:solidFill>
                  <a:srgbClr val="CC3300"/>
                </a:solidFill>
              </a:rPr>
              <a:t>27–29, 34, 35</a:t>
            </a:r>
            <a:r>
              <a:rPr lang="ru-RU" dirty="0" smtClean="0">
                <a:solidFill>
                  <a:srgbClr val="002060"/>
                </a:solidFill>
              </a:rPr>
              <a:t>).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73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95542" y="3008108"/>
            <a:ext cx="1217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cap="none" spc="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C3300"/>
                </a:solidFill>
                <a:effectLst/>
              </a:rPr>
              <a:t>1560</a:t>
            </a:r>
            <a:endParaRPr lang="ru-RU" sz="4400" cap="none" spc="0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CC330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57109" y="3569718"/>
            <a:ext cx="2098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участников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881" y="1791424"/>
            <a:ext cx="6430010" cy="4141362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2397906" y="439197"/>
            <a:ext cx="9157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algn="ctr"/>
            <a:r>
              <a:rPr lang="ru-RU" sz="3600" b="1" dirty="0" smtClean="0">
                <a:ln w="127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/>
                </a:solidFill>
              </a:rPr>
              <a:t>Участники ЕГЭ по химии, Пермский край</a:t>
            </a:r>
            <a:endParaRPr lang="ru-RU" sz="3600" b="1" dirty="0">
              <a:ln w="12700" cmpd="sng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02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091" y="710563"/>
            <a:ext cx="8429204" cy="5428979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62863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151" y="320222"/>
            <a:ext cx="9301165" cy="506167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516569" y="5646774"/>
            <a:ext cx="9301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КРАСНЫЙ</a:t>
            </a:r>
            <a:r>
              <a:rPr lang="ru-RU" dirty="0" smtClean="0"/>
              <a:t> – задания, % выполнения которых ниже уровня, с которого содержание считается освоенным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ЗЕЛЕНЫЙ </a:t>
            </a:r>
            <a:r>
              <a:rPr lang="ru-RU" dirty="0" smtClean="0"/>
              <a:t>– задания с высоким % выполнения для данного уровня сложности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89177" y="1759241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Б</a:t>
            </a:r>
            <a:endParaRPr lang="ru-RU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34937" y="2880537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Б</a:t>
            </a:r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73473" y="1800763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Б</a:t>
            </a:r>
            <a:endParaRPr lang="ru-RU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31325" y="1646075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Б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31839" y="1093639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Б</a:t>
            </a:r>
            <a:endParaRPr lang="ru-RU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95017" y="1589964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Б</a:t>
            </a:r>
            <a:endParaRPr lang="ru-RU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027712" y="975470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Б</a:t>
            </a:r>
            <a:endParaRPr lang="ru-RU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030377" y="1711454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П</a:t>
            </a:r>
            <a:endParaRPr lang="ru-RU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786079" y="2480628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П</a:t>
            </a:r>
            <a:endParaRPr lang="ru-RU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536915" y="1505754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Б</a:t>
            </a:r>
            <a:endParaRPr lang="ru-RU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283646" y="1646075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Б</a:t>
            </a:r>
            <a:endParaRPr lang="ru-RU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754377" y="1711454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Б</a:t>
            </a:r>
            <a:endParaRPr lang="ru-RU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252753" y="2451574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Б</a:t>
            </a:r>
            <a:endParaRPr lang="ru-RU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014198" y="1588994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Б</a:t>
            </a:r>
            <a:endParaRPr lang="ru-RU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778650" y="1800763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П</a:t>
            </a:r>
            <a:endParaRPr lang="ru-RU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511349" y="2050008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Б</a:t>
            </a:r>
            <a:endParaRPr lang="ru-RU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009725" y="2262591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П</a:t>
            </a:r>
            <a:endParaRPr lang="ru-RU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496429" y="1528949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Б</a:t>
            </a:r>
            <a:endParaRPr lang="ru-RU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262185" y="1955097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Б</a:t>
            </a:r>
            <a:endParaRPr lang="ru-RU" sz="1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745720" y="1873415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Б</a:t>
            </a:r>
            <a:endParaRPr lang="ru-RU" sz="1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238307" y="755085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П</a:t>
            </a:r>
            <a:endParaRPr lang="ru-RU" sz="1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8004316" y="1230203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Б</a:t>
            </a:r>
            <a:endParaRPr lang="ru-RU" sz="1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8481599" y="1250440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П</a:t>
            </a:r>
            <a:endParaRPr lang="ru-RU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8982989" y="2085058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П</a:t>
            </a:r>
            <a:endParaRPr lang="ru-RU" sz="1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8753397" y="2349935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П</a:t>
            </a:r>
            <a:endParaRPr lang="ru-RU" sz="1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9237229" y="2898110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Б</a:t>
            </a:r>
            <a:endParaRPr lang="ru-RU" sz="1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9482070" y="1505754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Б</a:t>
            </a:r>
            <a:endParaRPr lang="ru-RU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9987909" y="1436062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Б</a:t>
            </a:r>
            <a:endParaRPr lang="ru-RU" sz="16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728935" y="1204039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Б</a:t>
            </a:r>
            <a:endParaRPr lang="ru-RU" sz="16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0218941" y="3125632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В</a:t>
            </a:r>
            <a:endParaRPr lang="ru-RU" sz="16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0716666" y="2983284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В</a:t>
            </a:r>
            <a:endParaRPr lang="ru-RU" sz="16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0964965" y="2423398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В</a:t>
            </a:r>
            <a:endParaRPr lang="ru-RU" sz="16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11223932" y="4061151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В</a:t>
            </a:r>
            <a:endParaRPr lang="ru-RU" sz="16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11446851" y="2783950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В</a:t>
            </a:r>
            <a:endParaRPr lang="ru-RU" sz="16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10490321" y="2762178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В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95216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8731" y="330046"/>
            <a:ext cx="944009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Перечень элементов содержания / умений и видов деятельности, усвоение которых всеми школьниками региона в целом, школьниками с разным уровнем подготовки нельзя считать </a:t>
            </a:r>
            <a:r>
              <a:rPr lang="ru-RU" b="1" i="1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достаточным:</a:t>
            </a:r>
            <a:endParaRPr lang="ru-RU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1.1.1.</a:t>
            </a: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Строение электронных оболочек атомов элементов первых четырех периодов: </a:t>
            </a:r>
            <a:r>
              <a:rPr lang="ru-RU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-, </a:t>
            </a:r>
            <a:r>
              <a:rPr lang="ru-RU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и </a:t>
            </a:r>
            <a:r>
              <a:rPr lang="ru-RU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-элементы. Электронная конфигурация атомов и ионов. Основное и возбужденное состояния атомов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3.5.</a:t>
            </a: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Характерные химические свойства </a:t>
            </a: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предельных одноатомных и многоатомных спиртов, фенола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3.6.</a:t>
            </a: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Характерные химические свойства альдегидов</a:t>
            </a: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карбоновых кислот, сложных эфиров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4.2.1.</a:t>
            </a: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Понятие о металлургии: общие способы получения металлов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4.2.2.</a:t>
            </a: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Общие научные принципы химического производства (на примере промышленного получения аммиака, серной кислоты, метанола). Химическое загрязнение окружающей среды и его последствия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4.2.3.</a:t>
            </a: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Природные источники углеводородов, их переработка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4.2.4.</a:t>
            </a: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Высокомолекулярные соединения. Реакции </a:t>
            </a: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полимеризации и поликонденсации. Полимеры. Пластмассы, волокна, каучуки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4.2.5.</a:t>
            </a: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Применение изученных неорганических и органических веществ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4.3.5.</a:t>
            </a: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Расчёты массы (объёма, количества вещества) продуктов реакции, если одно из веществ дано в избытке (имеет примеси)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4.3.6.</a:t>
            </a: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Расчёты массы (объёма, количества вещества) продукта реакции, если одно из веществ дано в виде раствора с определённой массовой долей растворённого вещества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4.3.7.</a:t>
            </a: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Установление молекулярной и структурной формул вещества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4.3.8.</a:t>
            </a: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Расчёты массовой или объёмной доли выхода продукта реакции от теоретически возможного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4.3.9.</a:t>
            </a: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Расчёты массовой </a:t>
            </a:r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доли (массы) химического </a:t>
            </a: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соединения в смеси</a:t>
            </a:r>
            <a:endParaRPr lang="ru-RU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6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8529" y="277760"/>
            <a:ext cx="91578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algn="ctr"/>
            <a:r>
              <a:rPr lang="ru-RU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Всероссийская проверочная работа по химии, </a:t>
            </a:r>
          </a:p>
          <a:p>
            <a:pPr marL="176213" algn="ctr"/>
            <a:r>
              <a:rPr lang="ru-RU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8 класс</a:t>
            </a:r>
            <a:endParaRPr lang="ru-RU" sz="3600" b="1" dirty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81945" y="1602365"/>
            <a:ext cx="2880000" cy="9579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ea typeface="TimesNewRoman"/>
              </a:rPr>
              <a:t>Первоначальные химические понятия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481945" y="2721416"/>
            <a:ext cx="2880000" cy="9579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ea typeface="TimesNewRoman"/>
              </a:rPr>
              <a:t>Важнейшие классы неорганических соединений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991601" y="1602365"/>
            <a:ext cx="2880000" cy="9579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ea typeface="TimesNewRoman"/>
              </a:rPr>
              <a:t>Вода. Растворы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736773" y="1606718"/>
            <a:ext cx="2880000" cy="9579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ea typeface="TimesNewRoman"/>
              </a:rPr>
              <a:t>Воздух. Кислород. Водород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8991601" y="2721414"/>
            <a:ext cx="2880000" cy="9579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ea typeface="TimesNewRoman"/>
              </a:rPr>
              <a:t>Количественные отношения в химии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736773" y="2721415"/>
            <a:ext cx="2880000" cy="9579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  <a:ea typeface="Calibri" panose="020F0502020204030204" pitchFamily="34" charset="0"/>
              </a:rPr>
              <a:t>ПЗ и ПСХЭ Д.И</a:t>
            </a: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</a:rPr>
              <a:t>. Менделеева. Строение атомов. Химическая связь. </a:t>
            </a:r>
            <a:r>
              <a:rPr lang="ru-RU" dirty="0" smtClean="0">
                <a:solidFill>
                  <a:srgbClr val="000000"/>
                </a:solidFill>
                <a:ea typeface="Calibri" panose="020F0502020204030204" pitchFamily="34" charset="0"/>
              </a:rPr>
              <a:t>ОВР</a:t>
            </a:r>
            <a:endParaRPr lang="ru-RU" dirty="0"/>
          </a:p>
        </p:txBody>
      </p:sp>
      <p:sp>
        <p:nvSpPr>
          <p:cNvPr id="27" name="Правая фигурная скобка 26"/>
          <p:cNvSpPr/>
          <p:nvPr/>
        </p:nvSpPr>
        <p:spPr>
          <a:xfrm rot="5400000">
            <a:off x="6952527" y="-892642"/>
            <a:ext cx="448492" cy="9592490"/>
          </a:xfrm>
          <a:prstGeom prst="rightBrace">
            <a:avLst>
              <a:gd name="adj1" fmla="val 38441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2478529" y="4127850"/>
            <a:ext cx="9393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C3300"/>
                </a:solidFill>
                <a:ea typeface="TimesNewRoman"/>
              </a:rPr>
              <a:t>Проверяемые элементы </a:t>
            </a:r>
            <a:r>
              <a:rPr lang="ru-RU" sz="2400" b="1" dirty="0" smtClean="0">
                <a:solidFill>
                  <a:srgbClr val="CC3300"/>
                </a:solidFill>
                <a:ea typeface="TimesNewRoman"/>
              </a:rPr>
              <a:t>содержания, скомбинированные друг с другом </a:t>
            </a:r>
          </a:p>
          <a:p>
            <a:pPr algn="ctr"/>
            <a:r>
              <a:rPr lang="ru-RU" sz="2400" b="1" dirty="0" smtClean="0">
                <a:solidFill>
                  <a:srgbClr val="CC3300"/>
                </a:solidFill>
                <a:ea typeface="TimesNewRoman"/>
              </a:rPr>
              <a:t>в большинстве заданий диагностической работы</a:t>
            </a:r>
            <a:endParaRPr lang="ru-RU" sz="2400" b="1" dirty="0">
              <a:solidFill>
                <a:srgbClr val="CC33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490651" y="5085791"/>
            <a:ext cx="938095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ea typeface="TimesNewRoman"/>
              </a:rPr>
              <a:t>Каждый вариант проверочной работы содержит </a:t>
            </a:r>
            <a:r>
              <a:rPr lang="ru-RU" sz="2200" b="1" dirty="0">
                <a:solidFill>
                  <a:srgbClr val="CC3300"/>
                </a:solidFill>
                <a:ea typeface="TimesNewRoman"/>
              </a:rPr>
              <a:t>9 заданий</a:t>
            </a:r>
            <a:r>
              <a:rPr lang="ru-RU" sz="2200" dirty="0">
                <a:ea typeface="TimesNewRoman"/>
              </a:rPr>
              <a:t>, большинство из которых состоят из нескольких частей (от двух до пяти), таким образом, в </a:t>
            </a:r>
            <a:r>
              <a:rPr lang="ru-RU" sz="2200" dirty="0" smtClean="0">
                <a:ea typeface="TimesNewRoman"/>
              </a:rPr>
              <a:t>сумме в диагностической </a:t>
            </a:r>
            <a:r>
              <a:rPr lang="ru-RU" sz="2200" dirty="0">
                <a:ea typeface="TimesNewRoman"/>
              </a:rPr>
              <a:t>работе можно выделить </a:t>
            </a:r>
            <a:r>
              <a:rPr lang="ru-RU" sz="2200" b="1" dirty="0" smtClean="0">
                <a:solidFill>
                  <a:srgbClr val="CC3300"/>
                </a:solidFill>
                <a:ea typeface="TimesNewRoman"/>
              </a:rPr>
              <a:t>22 подзадания</a:t>
            </a:r>
            <a:r>
              <a:rPr lang="ru-RU" sz="2200" dirty="0" smtClean="0">
                <a:ea typeface="TimesNewRoman"/>
              </a:rPr>
              <a:t>, </a:t>
            </a:r>
            <a:r>
              <a:rPr lang="ru-RU" sz="2200" dirty="0" smtClean="0">
                <a:solidFill>
                  <a:srgbClr val="000000"/>
                </a:solidFill>
                <a:ea typeface="TimesNewRoman"/>
              </a:rPr>
              <a:t>различающиеся </a:t>
            </a:r>
            <a:r>
              <a:rPr lang="ru-RU" sz="2200" dirty="0">
                <a:solidFill>
                  <a:srgbClr val="000000"/>
                </a:solidFill>
                <a:ea typeface="TimesNewRoman"/>
              </a:rPr>
              <a:t>по содержанию, проверяемым требованиям, формам предъявления </a:t>
            </a:r>
            <a:r>
              <a:rPr lang="ru-RU" sz="2200" dirty="0" smtClean="0">
                <a:solidFill>
                  <a:srgbClr val="000000"/>
                </a:solidFill>
                <a:ea typeface="TimesNewRoman"/>
              </a:rPr>
              <a:t>ответов</a:t>
            </a:r>
            <a:endParaRPr lang="ru-RU" sz="22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32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6308" y="285097"/>
            <a:ext cx="92817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rgbClr val="CC3300"/>
                </a:solidFill>
              </a:rPr>
              <a:t>Задание 1 (базовый уровень сложности), ср.% - 36</a:t>
            </a:r>
            <a:endParaRPr lang="ru-RU" sz="3600" b="0" cap="none" spc="0" dirty="0">
              <a:ln w="0"/>
              <a:solidFill>
                <a:srgbClr val="CC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6308" y="1100945"/>
            <a:ext cx="7514675" cy="442674"/>
          </a:xfrm>
          <a:prstGeom prst="wedgeRoundRectCallout">
            <a:avLst>
              <a:gd name="adj1" fmla="val -8121"/>
              <a:gd name="adj2" fmla="val 166859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В одном из вариантов КИМ (№ 320) выполнение составило только </a:t>
            </a:r>
            <a:r>
              <a:rPr lang="ru-RU" sz="2000" b="1" dirty="0" smtClean="0">
                <a:solidFill>
                  <a:srgbClr val="002060"/>
                </a:solidFill>
              </a:rPr>
              <a:t>15,4%</a:t>
            </a:r>
            <a:r>
              <a:rPr lang="ru-RU" sz="2000" dirty="0" smtClean="0">
                <a:solidFill>
                  <a:srgbClr val="002060"/>
                </a:solidFill>
              </a:rPr>
              <a:t>!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308" y="2055222"/>
            <a:ext cx="6908211" cy="238614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9666513" y="2055222"/>
            <a:ext cx="2229395" cy="2308324"/>
          </a:xfrm>
          <a:prstGeom prst="wedgeRectCallout">
            <a:avLst>
              <a:gd name="adj1" fmla="val -63971"/>
              <a:gd name="adj2" fmla="val 1534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C3300"/>
                </a:solidFill>
              </a:rPr>
              <a:t>Ключевая причина ошибок:</a:t>
            </a:r>
          </a:p>
          <a:p>
            <a:pPr algn="ctr"/>
            <a:r>
              <a:rPr lang="ru-RU" dirty="0" smtClean="0">
                <a:solidFill>
                  <a:srgbClr val="CC3300"/>
                </a:solidFill>
              </a:rPr>
              <a:t>Школьники подменяют понятия «одинаковое» и «сходное», поэтому  БОЛЬШИНСТВО выбрали в качестве ответов К и </a:t>
            </a:r>
            <a:r>
              <a:rPr lang="en-US" dirty="0" smtClean="0">
                <a:solidFill>
                  <a:srgbClr val="CC3300"/>
                </a:solidFill>
              </a:rPr>
              <a:t>Na</a:t>
            </a:r>
            <a:r>
              <a:rPr lang="ru-RU" dirty="0" smtClean="0">
                <a:solidFill>
                  <a:srgbClr val="CC3300"/>
                </a:solidFill>
              </a:rPr>
              <a:t>…</a:t>
            </a:r>
            <a:endParaRPr lang="ru-RU" dirty="0">
              <a:solidFill>
                <a:srgbClr val="CC3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26308" y="4520359"/>
            <a:ext cx="407478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</a:rPr>
              <a:t>У калия и натрия конфигурации </a:t>
            </a:r>
            <a:r>
              <a:rPr lang="ru-RU" i="1" u="sng" dirty="0">
                <a:solidFill>
                  <a:srgbClr val="000000"/>
                </a:solidFill>
              </a:rPr>
              <a:t>схожие</a:t>
            </a:r>
            <a:r>
              <a:rPr lang="ru-RU" dirty="0">
                <a:solidFill>
                  <a:srgbClr val="000000"/>
                </a:solidFill>
              </a:rPr>
              <a:t>, </a:t>
            </a:r>
            <a:r>
              <a:rPr lang="ru-RU" dirty="0" smtClean="0">
                <a:solidFill>
                  <a:srgbClr val="000000"/>
                </a:solidFill>
              </a:rPr>
              <a:t>а </a:t>
            </a:r>
            <a:r>
              <a:rPr lang="ru-RU" i="1" u="sng" dirty="0" smtClean="0">
                <a:solidFill>
                  <a:srgbClr val="000000"/>
                </a:solidFill>
              </a:rPr>
              <a:t>не </a:t>
            </a:r>
            <a:r>
              <a:rPr lang="ru-RU" i="1" u="sng" dirty="0">
                <a:solidFill>
                  <a:srgbClr val="000000"/>
                </a:solidFill>
              </a:rPr>
              <a:t>одинаковые</a:t>
            </a:r>
            <a:r>
              <a:rPr lang="ru-RU" dirty="0">
                <a:solidFill>
                  <a:srgbClr val="000000"/>
                </a:solidFill>
              </a:rPr>
              <a:t>: 3s</a:t>
            </a:r>
            <a:r>
              <a:rPr lang="ru-RU" baseline="30000" dirty="0">
                <a:solidFill>
                  <a:srgbClr val="000000"/>
                </a:solidFill>
              </a:rPr>
              <a:t>1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и 4s</a:t>
            </a:r>
            <a:r>
              <a:rPr lang="ru-RU" baseline="30000" dirty="0" smtClean="0">
                <a:solidFill>
                  <a:srgbClr val="000000"/>
                </a:solidFill>
              </a:rPr>
              <a:t>1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Е</a:t>
            </a:r>
            <a:r>
              <a:rPr lang="ru-RU" dirty="0" smtClean="0">
                <a:solidFill>
                  <a:srgbClr val="000000"/>
                </a:solidFill>
              </a:rPr>
              <a:t>сли правильно записать электронную конфигурацию хрома, помня о «провале» электрона, и отличать смысл слов «одинаковую» от «сходную», то станет ясно, что верный ответ – калий и хром (1,3).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895" y="4944265"/>
            <a:ext cx="1973939" cy="148308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6362" y="4743968"/>
            <a:ext cx="3070836" cy="1683381"/>
          </a:xfrm>
          <a:prstGeom prst="rect">
            <a:avLst/>
          </a:prstGeom>
          <a:ln>
            <a:solidFill>
              <a:srgbClr val="002060"/>
            </a:solidFill>
          </a:ln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6601097" y="4520359"/>
            <a:ext cx="0" cy="2159115"/>
          </a:xfrm>
          <a:prstGeom prst="line">
            <a:avLst/>
          </a:prstGeom>
          <a:ln w="3810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40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973" y="1108093"/>
            <a:ext cx="6457950" cy="251460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2421311" y="285097"/>
            <a:ext cx="9491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rgbClr val="CC3300"/>
                </a:solidFill>
              </a:rPr>
              <a:t>Задание 14 (базовый уровень сложности), ср.% - 45</a:t>
            </a:r>
            <a:endParaRPr lang="ru-RU" sz="3600" b="0" cap="none" spc="0" dirty="0">
              <a:ln w="0"/>
              <a:solidFill>
                <a:srgbClr val="CC33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836" y="1832247"/>
            <a:ext cx="5937341" cy="248539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9974" y="3886449"/>
            <a:ext cx="6337936" cy="250781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6122127" y="4581402"/>
            <a:ext cx="5790886" cy="1940957"/>
          </a:xfrm>
          <a:prstGeom prst="wedgeRoundRectCallout">
            <a:avLst>
              <a:gd name="adj1" fmla="val 5568"/>
              <a:gd name="adj2" fmla="val -63398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Успешность выполнения задания зависит не только от знания химических свойств О-содержащих веществ, но и от внимательности прочтения условия задания, а также от знания номенклатуры органических веществ, в т.ч. тривиальной → для основных органических соединений нужно постоянно повторять весь комплекс названий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54880" y="1832247"/>
            <a:ext cx="531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3,5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38160" y="2463619"/>
            <a:ext cx="531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2,4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54879" y="4581402"/>
            <a:ext cx="531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4,5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24116" y="2463619"/>
            <a:ext cx="238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Многие не обратили внимание на </a:t>
            </a:r>
            <a:r>
              <a:rPr lang="ru-RU" i="1" u="sng" dirty="0" smtClean="0">
                <a:solidFill>
                  <a:srgbClr val="C00000"/>
                </a:solidFill>
              </a:rPr>
              <a:t>щелочной</a:t>
            </a:r>
            <a:r>
              <a:rPr lang="ru-RU" dirty="0" smtClean="0">
                <a:solidFill>
                  <a:srgbClr val="C00000"/>
                </a:solidFill>
              </a:rPr>
              <a:t> гидролиз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02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408" y="1479799"/>
            <a:ext cx="5558119" cy="2545077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447364" y="285097"/>
            <a:ext cx="944880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rgbClr val="CC3300"/>
                </a:solidFill>
              </a:rPr>
              <a:t>Задание 26 (базовый уровень сложности), ср.% - 35; </a:t>
            </a:r>
            <a:r>
              <a:rPr lang="ru-RU" sz="2400" b="0" cap="none" spc="0" dirty="0" smtClean="0">
                <a:ln w="0"/>
                <a:solidFill>
                  <a:srgbClr val="CC3300"/>
                </a:solidFill>
              </a:rPr>
              <a:t>в одном из вариантов –  только около 25%</a:t>
            </a:r>
            <a:endParaRPr lang="ru-RU" sz="2400" b="0" cap="none" spc="0" dirty="0">
              <a:ln w="0"/>
              <a:solidFill>
                <a:srgbClr val="CC33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388" y="3905509"/>
            <a:ext cx="5898777" cy="261920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194766" y="1436626"/>
            <a:ext cx="3701400" cy="1804749"/>
          </a:xfrm>
          <a:prstGeom prst="wedgeRoundRectCallout">
            <a:avLst>
              <a:gd name="adj1" fmla="val -54182"/>
              <a:gd name="adj2" fmla="val 84948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Проблема: очень большой объем проверяемых элементов содержания → варианты заданий с разным предметным содержанием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7699" y="4203915"/>
            <a:ext cx="35376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сетевых сообществах существует множество подборок вариантов данного задания, например: </a:t>
            </a:r>
            <a:r>
              <a:rPr lang="de-AT" dirty="0" smtClean="0">
                <a:hlinkClick r:id="rId4"/>
              </a:rPr>
              <a:t>https</a:t>
            </a:r>
            <a:r>
              <a:rPr lang="de-AT" dirty="0">
                <a:hlinkClick r:id="rId4"/>
              </a:rPr>
              <a:t>://</a:t>
            </a:r>
            <a:r>
              <a:rPr lang="de-AT" dirty="0" smtClean="0">
                <a:hlinkClick r:id="rId4"/>
              </a:rPr>
              <a:t>drive.google.com/file/d/1o0CUBKh8ei75Rhknv4luM8aC5SC7j64G/view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И всегда должен быть «под рукой» Открытый банк заданий ФИПИ!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44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7364" y="285097"/>
            <a:ext cx="94488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rgbClr val="CC3300"/>
                </a:solidFill>
              </a:rPr>
              <a:t>Задание 34 (высокий уровень сложности), ср.% - 8</a:t>
            </a:r>
            <a:endParaRPr lang="ru-RU" sz="2400" b="0" cap="none" spc="0" dirty="0">
              <a:ln w="0"/>
              <a:solidFill>
                <a:srgbClr val="CC33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99891" y="1157851"/>
            <a:ext cx="9143745" cy="5153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u="sng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ТРУДНОСТИ: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200" b="1" dirty="0" smtClean="0">
                <a:ea typeface="Times New Roman" panose="02020603050405020304" pitchFamily="18" charset="0"/>
              </a:rPr>
              <a:t>Пять проверяемых элементов содержания;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200" b="1" dirty="0" smtClean="0">
                <a:ea typeface="Times New Roman" panose="02020603050405020304" pitchFamily="18" charset="0"/>
              </a:rPr>
              <a:t>Многообразие химических процессов для проведения расчетов → цепочка последовательных уравнений реакций (обменных, ОВР), без </a:t>
            </a:r>
            <a:r>
              <a:rPr lang="ru-RU" sz="2200" b="1" dirty="0">
                <a:ea typeface="Times New Roman" panose="02020603050405020304" pitchFamily="18" charset="0"/>
              </a:rPr>
              <a:t>которых невозможно проведение </a:t>
            </a:r>
            <a:r>
              <a:rPr lang="ru-RU" sz="2200" b="1" dirty="0" smtClean="0">
                <a:ea typeface="Times New Roman" panose="02020603050405020304" pitchFamily="18" charset="0"/>
              </a:rPr>
              <a:t>расчетов;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200" b="1" dirty="0" smtClean="0">
                <a:ea typeface="Times New Roman" panose="02020603050405020304" pitchFamily="18" charset="0"/>
              </a:rPr>
              <a:t>Постоянно изменяющиеся дополнительные вводные в условии (электролиз, растворимость, вытеснение Ме из растворов, соотношение частиц – «атомистика» и др.);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200" b="1" dirty="0" smtClean="0">
                <a:ea typeface="Times New Roman" panose="02020603050405020304" pitchFamily="18" charset="0"/>
              </a:rPr>
              <a:t>Неверное истолкование условий задания школьниками (например, утверждение</a:t>
            </a:r>
            <a:r>
              <a:rPr lang="ru-RU" sz="2200" b="1" dirty="0">
                <a:ea typeface="Times New Roman" panose="02020603050405020304" pitchFamily="18" charset="0"/>
              </a:rPr>
              <a:t>, что раствор разделили на две порции, </a:t>
            </a:r>
            <a:r>
              <a:rPr lang="ru-RU" sz="2200" b="1" dirty="0" smtClean="0">
                <a:ea typeface="Times New Roman" panose="02020603050405020304" pitchFamily="18" charset="0"/>
              </a:rPr>
              <a:t>часто понимается учащимися как </a:t>
            </a:r>
            <a:r>
              <a:rPr lang="ru-RU" sz="2200" b="1" dirty="0">
                <a:ea typeface="Times New Roman" panose="02020603050405020304" pitchFamily="18" charset="0"/>
              </a:rPr>
              <a:t>деление на две равные </a:t>
            </a:r>
            <a:r>
              <a:rPr lang="ru-RU" sz="2200" b="1" dirty="0" smtClean="0">
                <a:ea typeface="Times New Roman" panose="02020603050405020304" pitchFamily="18" charset="0"/>
              </a:rPr>
              <a:t>части);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200" b="1" dirty="0" smtClean="0"/>
              <a:t>Непонимание того, </a:t>
            </a:r>
            <a:r>
              <a:rPr lang="ru-RU" sz="2200" b="1" dirty="0"/>
              <a:t>что продукты реакции могут покидать сферу реакции </a:t>
            </a:r>
            <a:r>
              <a:rPr lang="ru-RU" sz="2200" b="1" dirty="0" smtClean="0"/>
              <a:t>в виде </a:t>
            </a:r>
            <a:r>
              <a:rPr lang="ru-RU" sz="2200" b="1" dirty="0"/>
              <a:t>осадка или </a:t>
            </a:r>
            <a:r>
              <a:rPr lang="ru-RU" sz="2200" b="1" dirty="0" smtClean="0"/>
              <a:t>газа </a:t>
            </a:r>
            <a:r>
              <a:rPr lang="ru-RU" sz="2200" b="1" dirty="0">
                <a:ea typeface="Times New Roman" panose="02020603050405020304" pitchFamily="18" charset="0"/>
              </a:rPr>
              <a:t>→</a:t>
            </a:r>
            <a:r>
              <a:rPr lang="ru-RU" sz="2200" b="1" dirty="0" smtClean="0"/>
              <a:t> неверные расчеты конечного продукта/раствора.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21488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928" y="235133"/>
            <a:ext cx="6912000" cy="4199623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928" y="4434756"/>
            <a:ext cx="6912000" cy="2210923"/>
          </a:xfrm>
          <a:prstGeom prst="rect">
            <a:avLst/>
          </a:prstGeom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419084" y="221645"/>
            <a:ext cx="6974843" cy="6424033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605553" y="925282"/>
            <a:ext cx="22180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Отважным / смелым / грамотным / самоотверженным / умным педагогам, решающим задачи 34 ЕГЭ по химии и умеющим научить этому школьников, ОБЯЗАТЕЛЬНО нужно знать те рекомендации, которые ФИПИ предлагает для экспертов, проверяющих решение задания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89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743" y="453487"/>
            <a:ext cx="87521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ОБЯЗАТЕЛЬНО нужно использовать возможности новой версии </a:t>
            </a:r>
            <a:r>
              <a:rPr lang="ru-RU" sz="3600" b="1" dirty="0" smtClean="0">
                <a:solidFill>
                  <a:srgbClr val="002060"/>
                </a:solidFill>
              </a:rPr>
              <a:t>Открытого банка </a:t>
            </a:r>
            <a:r>
              <a:rPr lang="ru-RU" sz="3600" b="1" dirty="0">
                <a:solidFill>
                  <a:srgbClr val="002060"/>
                </a:solidFill>
              </a:rPr>
              <a:t>заданий ЕГЭ </a:t>
            </a:r>
            <a:r>
              <a:rPr lang="ru-RU" sz="3600" dirty="0" smtClean="0">
                <a:solidFill>
                  <a:srgbClr val="002060"/>
                </a:solidFill>
              </a:rPr>
              <a:t>ФИПИ. 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Но не для «нарешивания» конкретных номеров и типов заданий, а для создания </a:t>
            </a:r>
            <a:r>
              <a:rPr lang="ru-RU" sz="3600" u="sng" dirty="0" smtClean="0">
                <a:solidFill>
                  <a:srgbClr val="002060"/>
                </a:solidFill>
              </a:rPr>
              <a:t>подборок тематических заданий</a:t>
            </a:r>
            <a:endParaRPr lang="ru-RU" sz="3600" u="sng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11591" y="5854638"/>
            <a:ext cx="4301780" cy="523220"/>
          </a:xfrm>
          <a:prstGeom prst="rect">
            <a:avLst/>
          </a:prstGeom>
          <a:solidFill>
            <a:srgbClr val="F8F57C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AT" sz="2800" b="1" dirty="0">
                <a:hlinkClick r:id="rId2"/>
              </a:rPr>
              <a:t>http://</a:t>
            </a:r>
            <a:r>
              <a:rPr lang="de-AT" sz="2800" b="1" dirty="0" smtClean="0">
                <a:hlinkClick r:id="rId2"/>
              </a:rPr>
              <a:t>os.fipi.ru/tasks/4/a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3783938" y="4140479"/>
            <a:ext cx="6757724" cy="1650206"/>
          </a:xfrm>
          <a:prstGeom prst="downArrowCallout">
            <a:avLst>
              <a:gd name="adj1" fmla="val 77773"/>
              <a:gd name="adj2" fmla="val 73375"/>
              <a:gd name="adj3" fmla="val 25000"/>
              <a:gd name="adj4" fmla="val 64977"/>
            </a:avLst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Открытый банк </a:t>
            </a:r>
            <a:r>
              <a:rPr lang="ru-RU" sz="3200" b="1" dirty="0">
                <a:solidFill>
                  <a:srgbClr val="C00000"/>
                </a:solidFill>
              </a:rPr>
              <a:t>заданий </a:t>
            </a:r>
            <a:r>
              <a:rPr lang="ru-RU" sz="3200" b="1" dirty="0" smtClean="0">
                <a:solidFill>
                  <a:srgbClr val="C00000"/>
                </a:solidFill>
              </a:rPr>
              <a:t>ЕГЭ по химии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(</a:t>
            </a:r>
            <a:r>
              <a:rPr lang="ru-RU" sz="3200" b="1" dirty="0">
                <a:solidFill>
                  <a:srgbClr val="C00000"/>
                </a:solidFill>
              </a:rPr>
              <a:t>новая версия)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5991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701" y="210330"/>
            <a:ext cx="4551704" cy="309117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701" y="3406006"/>
            <a:ext cx="4551704" cy="330958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6" name="Овал 5"/>
          <p:cNvSpPr/>
          <p:nvPr/>
        </p:nvSpPr>
        <p:spPr>
          <a:xfrm>
            <a:off x="5615192" y="746111"/>
            <a:ext cx="711194" cy="25424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814354" y="1000355"/>
            <a:ext cx="2156435" cy="240565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2288955" y="3793155"/>
            <a:ext cx="366937" cy="33314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617157" y="3969771"/>
            <a:ext cx="4323572" cy="45239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4151" y="3406005"/>
            <a:ext cx="5054381" cy="330958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7104057" y="847976"/>
            <a:ext cx="47945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Новая версия банка ЕГЭ позволяет осуществлять подбор заданий по разделам, КЭС, уровням, типам ответов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08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365" y="259908"/>
            <a:ext cx="5466291" cy="3574497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3732" y="1773638"/>
            <a:ext cx="5738159" cy="478440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cxnSp>
        <p:nvCxnSpPr>
          <p:cNvPr id="4" name="Прямая со стрелкой 3"/>
          <p:cNvCxnSpPr/>
          <p:nvPr/>
        </p:nvCxnSpPr>
        <p:spPr>
          <a:xfrm>
            <a:off x="5660141" y="3850302"/>
            <a:ext cx="530578" cy="27388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151222" y="317381"/>
            <a:ext cx="3509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Ссылку на избранные задания создать невозможно, но можно назначить для выполнения номера выбранных заданий из системы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3365" y="5830156"/>
            <a:ext cx="5466291" cy="843722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9" name="Овал 8"/>
          <p:cNvSpPr/>
          <p:nvPr/>
        </p:nvSpPr>
        <p:spPr>
          <a:xfrm>
            <a:off x="6151300" y="4628776"/>
            <a:ext cx="270933" cy="26373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>
            <a:stCxn id="9" idx="2"/>
          </p:cNvCxnSpPr>
          <p:nvPr/>
        </p:nvCxnSpPr>
        <p:spPr>
          <a:xfrm flipH="1">
            <a:off x="4868091" y="4760641"/>
            <a:ext cx="1283209" cy="106951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95416" y="4667127"/>
            <a:ext cx="2089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mtClean="0">
                <a:solidFill>
                  <a:srgbClr val="C00000"/>
                </a:solidFill>
              </a:rPr>
              <a:t>По каждому заданию можно просмотреть его свойства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422233" y="4628776"/>
            <a:ext cx="615246" cy="26187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>
            <a:endCxn id="14" idx="7"/>
          </p:cNvCxnSpPr>
          <p:nvPr/>
        </p:nvCxnSpPr>
        <p:spPr>
          <a:xfrm flipH="1">
            <a:off x="6947378" y="1284506"/>
            <a:ext cx="2485727" cy="338262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072332" y="5830156"/>
            <a:ext cx="282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Далее: онлайн-демонстрация работы в </a:t>
            </a:r>
            <a:r>
              <a:rPr lang="ru-RU" dirty="0" err="1" smtClean="0">
                <a:solidFill>
                  <a:srgbClr val="FF0000"/>
                </a:solidFill>
              </a:rPr>
              <a:t>Откр.банке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31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663" y="255024"/>
            <a:ext cx="6225849" cy="4186347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Овал 2"/>
          <p:cNvSpPr/>
          <p:nvPr/>
        </p:nvSpPr>
        <p:spPr>
          <a:xfrm>
            <a:off x="2300451" y="1013886"/>
            <a:ext cx="2541514" cy="240147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824190" y="255024"/>
            <a:ext cx="30911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На сайте </a:t>
            </a:r>
            <a:r>
              <a:rPr lang="ru-RU" sz="2800" b="1" dirty="0" smtClean="0">
                <a:solidFill>
                  <a:srgbClr val="C00000"/>
                </a:solidFill>
              </a:rPr>
              <a:t>«Решу ЕГЭ» </a:t>
            </a:r>
            <a:r>
              <a:rPr lang="ru-RU" sz="2800" dirty="0" smtClean="0">
                <a:solidFill>
                  <a:srgbClr val="C00000"/>
                </a:solidFill>
              </a:rPr>
              <a:t>можно создавать подборки заданий для школьников не только для решения на самом портале, но и для обычной печати (</a:t>
            </a:r>
            <a:r>
              <a:rPr lang="en-US" sz="2800" dirty="0" smtClean="0">
                <a:solidFill>
                  <a:srgbClr val="C00000"/>
                </a:solidFill>
              </a:rPr>
              <a:t>Word, PDF</a:t>
            </a:r>
            <a:r>
              <a:rPr lang="ru-RU" sz="2800" dirty="0" smtClean="0">
                <a:solidFill>
                  <a:srgbClr val="C00000"/>
                </a:solidFill>
              </a:rPr>
              <a:t>)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4955177" y="393123"/>
            <a:ext cx="2246811" cy="556111"/>
          </a:xfrm>
          <a:prstGeom prst="wedgeRectCallout">
            <a:avLst>
              <a:gd name="adj1" fmla="val 62966"/>
              <a:gd name="adj2" fmla="val 2638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Сортировка по сложности, дате, популярности…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689" y="4223657"/>
            <a:ext cx="5719682" cy="2429692"/>
          </a:xfrm>
          <a:prstGeom prst="rect">
            <a:avLst/>
          </a:prstGeom>
          <a:ln>
            <a:solidFill>
              <a:srgbClr val="002060"/>
            </a:solidFill>
          </a:ln>
        </p:spPr>
      </p:pic>
      <p:cxnSp>
        <p:nvCxnSpPr>
          <p:cNvPr id="4" name="Прямая со стрелкой 3"/>
          <p:cNvCxnSpPr/>
          <p:nvPr/>
        </p:nvCxnSpPr>
        <p:spPr>
          <a:xfrm>
            <a:off x="3793309" y="1254033"/>
            <a:ext cx="2402380" cy="296962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413663" y="5329910"/>
            <a:ext cx="3403663" cy="1323439"/>
          </a:xfrm>
          <a:prstGeom prst="wedgeRectCallout">
            <a:avLst>
              <a:gd name="adj1" fmla="val 62983"/>
              <a:gd name="adj2" fmla="val -10435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В верхней панели можно выбрать разные варианты для сохранения и печати, можно в поле «нижний колонтитул» написать свой текст, например «Расчетные задачи для 11 а»</a:t>
            </a:r>
            <a:endParaRPr lang="ru-RU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81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709" y="2664555"/>
            <a:ext cx="6240010" cy="403669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514" y="3736946"/>
            <a:ext cx="4635818" cy="574451"/>
          </a:xfrm>
          <a:prstGeom prst="rect">
            <a:avLst/>
          </a:prstGeom>
          <a:ln>
            <a:solidFill>
              <a:srgbClr val="002060"/>
            </a:solidFill>
          </a:ln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3091544" y="3925838"/>
            <a:ext cx="4963885" cy="51731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37709" y="1330703"/>
            <a:ext cx="3196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Если не отметить галочками позиции, номера заданий пойдут просто по порядку: 1, 2, 3…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7709" y="217395"/>
            <a:ext cx="4779237" cy="58857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7663" y="900417"/>
            <a:ext cx="5523669" cy="1937791"/>
          </a:xfrm>
          <a:prstGeom prst="rect">
            <a:avLst/>
          </a:prstGeom>
          <a:ln>
            <a:solidFill>
              <a:srgbClr val="002060"/>
            </a:solidFill>
          </a:ln>
        </p:spPr>
      </p:pic>
      <p:cxnSp>
        <p:nvCxnSpPr>
          <p:cNvPr id="8" name="Прямая со стрелкой 7"/>
          <p:cNvCxnSpPr>
            <a:endCxn id="17" idx="1"/>
          </p:cNvCxnSpPr>
          <p:nvPr/>
        </p:nvCxnSpPr>
        <p:spPr>
          <a:xfrm>
            <a:off x="4379334" y="776830"/>
            <a:ext cx="1958329" cy="109248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847594" y="4896605"/>
            <a:ext cx="3004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Можно распечатать вариант для себя или учеников с пояснениями, т.е. с решением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17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68033" y="307818"/>
            <a:ext cx="8383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570054"/>
              </p:ext>
            </p:extLst>
          </p:nvPr>
        </p:nvGraphicFramePr>
        <p:xfrm>
          <a:off x="156753" y="156754"/>
          <a:ext cx="11817533" cy="6588033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085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869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97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3923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07063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№</a:t>
                      </a:r>
                      <a:endParaRPr lang="ru-RU" sz="13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/>
                        <a:t>СОДЕРЖАТЕЛЬНЫЕ ОБЛАСТИ ЗАДАНИЯ</a:t>
                      </a:r>
                      <a:endParaRPr lang="ru-RU" sz="13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№</a:t>
                      </a:r>
                      <a:endParaRPr lang="ru-RU" sz="13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СОДЕРЖАТЕЛЬНЫЕ ОБЛАСТИ ЗАДАНИЯ</a:t>
                      </a:r>
                      <a:endParaRPr lang="ru-RU" sz="13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0303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</a:rPr>
                        <a:t>1.1</a:t>
                      </a:r>
                    </a:p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</a:rPr>
                        <a:t>1.2</a:t>
                      </a:r>
                    </a:p>
                    <a:p>
                      <a:endParaRPr lang="ru-RU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 u="none" strike="noStrike" kern="1200" baseline="0" dirty="0" smtClean="0">
                          <a:solidFill>
                            <a:srgbClr val="0070C0"/>
                          </a:solidFill>
                        </a:rPr>
                        <a:t>БАЗОВЫЙ, 4 БАЛЛА</a:t>
                      </a:r>
                    </a:p>
                    <a:p>
                      <a:pPr algn="just"/>
                      <a:r>
                        <a:rPr lang="ru-RU" sz="1300" u="none" strike="noStrike" kern="1200" baseline="0" dirty="0" smtClean="0">
                          <a:solidFill>
                            <a:schemeClr val="tx1"/>
                          </a:solidFill>
                        </a:rPr>
                        <a:t>Первоначальные химические понятия. Тела и вещества. Чистые вещества и смеси.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</a:rPr>
                        <a:t>6.1</a:t>
                      </a:r>
                    </a:p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</a:rPr>
                        <a:t>6.2</a:t>
                      </a:r>
                    </a:p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</a:rPr>
                        <a:t>6.3</a:t>
                      </a:r>
                    </a:p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</a:rPr>
                        <a:t>6.4</a:t>
                      </a:r>
                    </a:p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</a:rPr>
                        <a:t>6.5</a:t>
                      </a:r>
                      <a:endParaRPr lang="ru-RU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 u="none" strike="noStrike" kern="1200" baseline="0" dirty="0" smtClean="0">
                          <a:solidFill>
                            <a:srgbClr val="C00000"/>
                          </a:solidFill>
                        </a:rPr>
                        <a:t>ПОВЫШЕННЫЙ, 7 БАЛЛОВ</a:t>
                      </a:r>
                    </a:p>
                    <a:p>
                      <a:pPr algn="just"/>
                      <a:r>
                        <a:rPr lang="ru-RU" sz="1300" u="none" strike="noStrike" kern="1200" baseline="0" dirty="0" smtClean="0">
                          <a:solidFill>
                            <a:schemeClr val="tx1"/>
                          </a:solidFill>
                        </a:rPr>
                        <a:t>Химическая формула. Массовая доля химического элемента в соединении. Расчеты по химической формуле. Расчеты массовой доли химического элемента в соединении. Кислород. Водород. Вода. Важнейшие классы неорганических соединений. Оксиды. Основания. Кислоты. Соли (средние). Количество вещества. Моль. Молярная масса. Молярный объем газов.</a:t>
                      </a:r>
                      <a:endParaRPr lang="ru-RU" sz="13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70303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</a:rPr>
                        <a:t>2.1</a:t>
                      </a:r>
                    </a:p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</a:rPr>
                        <a:t>2.2</a:t>
                      </a:r>
                      <a:endParaRPr lang="ru-RU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 u="none" strike="noStrike" kern="1200" baseline="0" dirty="0" smtClean="0">
                          <a:solidFill>
                            <a:srgbClr val="0070C0"/>
                          </a:solidFill>
                        </a:rPr>
                        <a:t>БАЗОВЫЙ, 2 БАЛЛА</a:t>
                      </a:r>
                    </a:p>
                    <a:p>
                      <a:pPr algn="just"/>
                      <a:r>
                        <a:rPr lang="ru-RU" sz="1300" u="none" strike="noStrike" kern="1200" baseline="0" dirty="0" smtClean="0">
                          <a:solidFill>
                            <a:schemeClr val="tx1"/>
                          </a:solidFill>
                        </a:rPr>
                        <a:t>Первоначальные химические понятия. Физические и химические явления. Химическая реакция. Признаки химических реакций.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</a:rPr>
                        <a:t>7.1</a:t>
                      </a:r>
                    </a:p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</a:rPr>
                        <a:t>7.2</a:t>
                      </a:r>
                    </a:p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</a:rPr>
                        <a:t>7.3</a:t>
                      </a:r>
                      <a:endParaRPr lang="ru-RU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 u="none" strike="noStrike" kern="1200" baseline="0" dirty="0" smtClean="0">
                          <a:solidFill>
                            <a:srgbClr val="C00000"/>
                          </a:solidFill>
                        </a:rPr>
                        <a:t>ПОВЫШЕННЫЙ, 5 БАЛЛОВ</a:t>
                      </a:r>
                    </a:p>
                    <a:p>
                      <a:pPr algn="just"/>
                      <a:r>
                        <a:rPr lang="ru-RU" sz="1300" u="none" strike="noStrike" kern="1200" baseline="0" dirty="0" smtClean="0">
                          <a:solidFill>
                            <a:schemeClr val="tx1"/>
                          </a:solidFill>
                        </a:rPr>
                        <a:t>Химическая реакция. Химические уравнения. Закон сохранения массы веществ. Типы химических реакций (соединения, разложения, замещения, обмена). Кислород. Водород. Вода. Генетическая связь между классами неорганических соединений. Правила безопасного обращения с веществами и лабораторным оборудованием. Способы разделения смесей. Понятие о методах познания в химии.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58233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</a:rPr>
                        <a:t>3.1</a:t>
                      </a:r>
                    </a:p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</a:rPr>
                        <a:t>3.2</a:t>
                      </a:r>
                      <a:endParaRPr lang="ru-RU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kern="1200" baseline="0" dirty="0" smtClean="0">
                          <a:solidFill>
                            <a:srgbClr val="0070C0"/>
                          </a:solidFill>
                        </a:rPr>
                        <a:t>БАЗОВЫЙ, 5 БАЛЛОВ</a:t>
                      </a:r>
                    </a:p>
                    <a:p>
                      <a:pPr algn="just"/>
                      <a:r>
                        <a:rPr lang="ru-RU" sz="1300" u="none" strike="noStrike" kern="1200" baseline="0" dirty="0" smtClean="0">
                          <a:solidFill>
                            <a:schemeClr val="tx1"/>
                          </a:solidFill>
                        </a:rPr>
                        <a:t>Атомы и молекулы. Химические элементы. Знаки химических элементов. Относительная атомная масса. Простые и сложные вещества. Атомно-молекулярное учение. Химическая формула. Относительная молекулярная масса. Моль. Молярная масса. Закон Авогадро.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kern="1200" baseline="0" dirty="0" smtClean="0">
                          <a:solidFill>
                            <a:srgbClr val="0070C0"/>
                          </a:solidFill>
                        </a:rPr>
                        <a:t>БАЗОВЫЙ, 2 БАЛЛА</a:t>
                      </a:r>
                    </a:p>
                    <a:p>
                      <a:pPr algn="just"/>
                      <a:r>
                        <a:rPr lang="ru-RU" sz="1300" u="none" strike="noStrike" kern="1200" baseline="0" dirty="0" smtClean="0">
                          <a:solidFill>
                            <a:schemeClr val="tx1"/>
                          </a:solidFill>
                        </a:rPr>
                        <a:t>Химия в системе наук. Роль химии в жизни человека.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90234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  <a:p>
                      <a:r>
                        <a:rPr lang="ru-RU" sz="1300" b="0" i="0" dirty="0" smtClean="0">
                          <a:solidFill>
                            <a:schemeClr val="tx1"/>
                          </a:solidFill>
                        </a:rPr>
                        <a:t>4.1</a:t>
                      </a:r>
                    </a:p>
                    <a:p>
                      <a:r>
                        <a:rPr lang="ru-RU" sz="1300" b="0" i="0" dirty="0" smtClean="0">
                          <a:solidFill>
                            <a:schemeClr val="tx1"/>
                          </a:solidFill>
                        </a:rPr>
                        <a:t>4.2</a:t>
                      </a:r>
                    </a:p>
                    <a:p>
                      <a:r>
                        <a:rPr lang="ru-RU" sz="1300" b="0" i="0" dirty="0" smtClean="0">
                          <a:solidFill>
                            <a:schemeClr val="tx1"/>
                          </a:solidFill>
                        </a:rPr>
                        <a:t>4.3</a:t>
                      </a:r>
                    </a:p>
                    <a:p>
                      <a:r>
                        <a:rPr lang="ru-RU" sz="1300" b="0" i="0" dirty="0" smtClean="0">
                          <a:solidFill>
                            <a:schemeClr val="tx1"/>
                          </a:solidFill>
                        </a:rPr>
                        <a:t>4.4</a:t>
                      </a:r>
                      <a:endParaRPr lang="ru-RU" sz="13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 u="none" strike="noStrike" kern="1200" baseline="0" dirty="0" smtClean="0">
                          <a:solidFill>
                            <a:srgbClr val="C00000"/>
                          </a:solidFill>
                        </a:rPr>
                        <a:t>ПОВЫШЕННЫЙ, 7 БАЛЛОВ</a:t>
                      </a:r>
                    </a:p>
                    <a:p>
                      <a:pPr algn="just"/>
                      <a:r>
                        <a:rPr lang="ru-RU" sz="1300" u="none" strike="noStrike" kern="1200" baseline="0" dirty="0" smtClean="0">
                          <a:solidFill>
                            <a:schemeClr val="tx1"/>
                          </a:solidFill>
                        </a:rPr>
                        <a:t>Состав и строение атомов. Понятие об изотопах. ПЗ и ПСХЭ Д.И. Менделеева. Периоды и группы. Физический смысл порядкового номера элемента. Строение электронных оболочек атомов первых 20 химических элементов ПС Д.И. Менделеева. Химическая формула. Валентность химических элементов. Понятие об оксидах.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kern="1200" baseline="0" dirty="0" smtClean="0">
                          <a:solidFill>
                            <a:srgbClr val="0070C0"/>
                          </a:solidFill>
                        </a:rPr>
                        <a:t>БАЗОВЫЙ, 2 БАЛЛА</a:t>
                      </a:r>
                    </a:p>
                    <a:p>
                      <a:pPr algn="just"/>
                      <a:r>
                        <a:rPr lang="ru-RU" sz="1300" u="none" strike="noStrike" kern="1200" baseline="0" dirty="0" smtClean="0">
                          <a:solidFill>
                            <a:schemeClr val="tx1"/>
                          </a:solidFill>
                        </a:rPr>
                        <a:t>Химия в системе наук. Роль химии в жизни человека. Правила безопасного обращения с веществами и лабораторным оборудованием. Способы разделения смесей. Понятие о методах познания в химии.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02972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</a:rPr>
                        <a:t>5.1</a:t>
                      </a:r>
                    </a:p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</a:rPr>
                        <a:t>5.2</a:t>
                      </a:r>
                      <a:endParaRPr lang="ru-RU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kern="1200" baseline="0" dirty="0" smtClean="0">
                          <a:solidFill>
                            <a:srgbClr val="0070C0"/>
                          </a:solidFill>
                        </a:rPr>
                        <a:t>БАЗОВЫЙ, 2 БАЛЛА</a:t>
                      </a:r>
                    </a:p>
                    <a:p>
                      <a:pPr algn="just"/>
                      <a:r>
                        <a:rPr lang="ru-RU" sz="1300" u="none" strike="noStrike" kern="1200" baseline="0" dirty="0" smtClean="0">
                          <a:solidFill>
                            <a:schemeClr val="tx1"/>
                          </a:solidFill>
                        </a:rPr>
                        <a:t>Роль химии в жизни человека. Вода как растворитель. Растворы. Понятие о растворимости веществ в воде. Массовая доля вещества в растворе. Роль растворов в природе и жизни человека.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9 ЗАДАНИЙ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МАКСИМАЛЬНОЕ КОЛИЧЕСТВО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БАЛЛОВ – 36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ВРЕМЯ ВЫПОЛНЕНИЯ - 90 МИНУТ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ru-RU" sz="105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415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68685" y="532663"/>
            <a:ext cx="64896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algn="ctr"/>
            <a:r>
              <a:rPr lang="ru-RU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О некоторых особенностях ЕГЭ </a:t>
            </a:r>
          </a:p>
          <a:p>
            <a:pPr marL="176213" algn="ctr"/>
            <a:r>
              <a:rPr lang="ru-RU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по химии в 2022 году</a:t>
            </a:r>
            <a:endParaRPr lang="ru-RU" sz="3600" b="1" dirty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449" y="3451256"/>
            <a:ext cx="9157854" cy="285813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Выноска со стрелкой вниз 3"/>
          <p:cNvSpPr/>
          <p:nvPr/>
        </p:nvSpPr>
        <p:spPr>
          <a:xfrm>
            <a:off x="3609766" y="2271312"/>
            <a:ext cx="6757724" cy="990124"/>
          </a:xfrm>
          <a:prstGeom prst="downArrowCallout">
            <a:avLst>
              <a:gd name="adj1" fmla="val 77773"/>
              <a:gd name="adj2" fmla="val 73375"/>
              <a:gd name="adj3" fmla="val 25000"/>
              <a:gd name="adj4" fmla="val 64977"/>
            </a:avLst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Официальная информация ФИПИ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0449" y="532663"/>
            <a:ext cx="2553530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9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684" y="258853"/>
            <a:ext cx="7506791" cy="635094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550426" y="1310670"/>
            <a:ext cx="819791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C3300"/>
                </a:solidFill>
                <a:effectLst/>
              </a:rPr>
              <a:t>ХИМИЯ</a:t>
            </a:r>
            <a:endParaRPr lang="ru-RU" sz="5400" b="1" cap="none" spc="0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CC33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2403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83216" y="425420"/>
            <a:ext cx="12203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C3300"/>
                </a:solidFill>
                <a:effectLst/>
              </a:rPr>
              <a:t>210</a:t>
            </a:r>
            <a:endParaRPr lang="ru-RU" sz="5400" b="1" cap="none" spc="0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CC330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6827" y="425671"/>
            <a:ext cx="12203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C3300"/>
                </a:solidFill>
                <a:effectLst/>
              </a:rPr>
              <a:t>34</a:t>
            </a:r>
            <a:endParaRPr lang="ru-RU" sz="5400" b="1" cap="none" spc="0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CC3300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27455" y="425420"/>
            <a:ext cx="12203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C3300"/>
                </a:solidFill>
                <a:effectLst/>
              </a:rPr>
              <a:t>56</a:t>
            </a:r>
            <a:endParaRPr lang="ru-RU" sz="5400" b="1" cap="none" spc="0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CC3300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10445" y="2382469"/>
            <a:ext cx="12203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C3300"/>
                </a:solidFill>
                <a:effectLst/>
              </a:rPr>
              <a:t>28</a:t>
            </a:r>
            <a:endParaRPr lang="ru-RU" sz="5400" b="1" cap="none" spc="0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CC3300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42219" y="2490935"/>
            <a:ext cx="12203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C3300"/>
                </a:solidFill>
              </a:rPr>
              <a:t>6</a:t>
            </a:r>
            <a:endParaRPr lang="ru-RU" sz="5400" b="1" cap="none" spc="0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CC3300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61888" y="1200704"/>
            <a:ext cx="146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минут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06127" y="1200704"/>
            <a:ext cx="146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баллов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84229" y="1200704"/>
            <a:ext cx="146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задания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32067" y="3216099"/>
            <a:ext cx="2746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заданий с кратким ответом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50034" y="3216098"/>
            <a:ext cx="3265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заданий с развернутым ответом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8182" y="4712011"/>
            <a:ext cx="12203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C3300"/>
                </a:solidFill>
                <a:effectLst/>
              </a:rPr>
              <a:t>20</a:t>
            </a:r>
            <a:endParaRPr lang="ru-RU" sz="5400" b="1" cap="none" spc="0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CC3300"/>
              </a:solidFill>
              <a:effectLst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9804" y="5545641"/>
            <a:ext cx="2746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заданий базового уровня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014349" y="4712011"/>
            <a:ext cx="12203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C3300"/>
                </a:solidFill>
                <a:effectLst/>
              </a:rPr>
              <a:t>6</a:t>
            </a:r>
            <a:endParaRPr lang="ru-RU" sz="5400" b="1" cap="none" spc="0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CC3300"/>
              </a:solidFill>
              <a:effectLst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35971" y="5545641"/>
            <a:ext cx="2746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заданий высокого уровня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27455" y="4772258"/>
            <a:ext cx="12203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C3300"/>
                </a:solidFill>
                <a:effectLst/>
              </a:rPr>
              <a:t>8</a:t>
            </a:r>
            <a:endParaRPr lang="ru-RU" sz="5400" b="1" cap="none" spc="0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CC3300"/>
              </a:solidFill>
              <a:effectLst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33134" y="5545640"/>
            <a:ext cx="2899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заданий повышенного уровня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3888374" y="165463"/>
            <a:ext cx="5795557" cy="65401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4199241" y="165463"/>
            <a:ext cx="6094882" cy="65401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3192614" y="1572524"/>
            <a:ext cx="1899710" cy="18018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9045568" y="1562446"/>
            <a:ext cx="1862248" cy="1865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194651" y="3370010"/>
            <a:ext cx="2070788" cy="2131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8728530" y="3435531"/>
            <a:ext cx="2179286" cy="21652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55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532" y="312289"/>
            <a:ext cx="6084000" cy="353083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532" y="2971071"/>
            <a:ext cx="6084000" cy="3602287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900160" y="425501"/>
            <a:ext cx="2797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C3300"/>
                </a:solidFill>
              </a:rPr>
              <a:t>Задание 5 </a:t>
            </a:r>
          </a:p>
          <a:p>
            <a:pPr algn="ctr"/>
            <a:r>
              <a:rPr lang="ru-RU" sz="2800" b="1" dirty="0" smtClean="0">
                <a:solidFill>
                  <a:srgbClr val="CC3300"/>
                </a:solidFill>
              </a:rPr>
              <a:t>(2022 год)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71533" y="4054078"/>
            <a:ext cx="27058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C3300"/>
                </a:solidFill>
              </a:rPr>
              <a:t>Новый формат, прежнее содержание: </a:t>
            </a:r>
            <a:endParaRPr lang="en-US" dirty="0" smtClean="0">
              <a:solidFill>
                <a:srgbClr val="CC330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Классификация </a:t>
            </a:r>
            <a:r>
              <a:rPr lang="ru-RU" dirty="0">
                <a:solidFill>
                  <a:srgbClr val="002060"/>
                </a:solidFill>
              </a:rPr>
              <a:t>неорганических веществ.</a:t>
            </a:r>
          </a:p>
          <a:p>
            <a:r>
              <a:rPr lang="ru-RU" dirty="0">
                <a:solidFill>
                  <a:srgbClr val="002060"/>
                </a:solidFill>
              </a:rPr>
              <a:t>Номенклатура неорганических веществ</a:t>
            </a:r>
          </a:p>
          <a:p>
            <a:r>
              <a:rPr lang="ru-RU" dirty="0">
                <a:solidFill>
                  <a:srgbClr val="002060"/>
                </a:solidFill>
              </a:rPr>
              <a:t>(тривиальная и международная)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25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466" y="2082426"/>
            <a:ext cx="6024018" cy="242363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2534195" y="391886"/>
            <a:ext cx="923979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C3300"/>
                </a:solidFill>
                <a:cs typeface="Times New Roman" panose="02020603050405020304" pitchFamily="18" charset="0"/>
              </a:rPr>
              <a:t>Задание 12 (2022 год)</a:t>
            </a:r>
          </a:p>
          <a:p>
            <a:pPr algn="just"/>
            <a:endParaRPr lang="ru-RU" dirty="0">
              <a:solidFill>
                <a:srgbClr val="CC330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Объединяет содержание заданий № 13 и № 14 из КИМ 2021 года (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Характерные химические свойства и получение в лаборатории углеводородов и кислородсодержащих органических </a:t>
            </a:r>
            <a:r>
              <a:rPr lang="ru-RU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соединений).</a:t>
            </a: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5729741" y="4651496"/>
            <a:ext cx="6024019" cy="15696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58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 предложенного перечня выберите все вещества, при взаимодействии каждого из которых с избытком раствора брома образуется вещество состава С</a:t>
            </a:r>
            <a:r>
              <a:rPr kumimoji="0" lang="ru-RU" altLang="ru-RU" sz="1200" b="0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kumimoji="0" lang="ru-RU" altLang="ru-RU" sz="1200" b="0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kumimoji="0" lang="en-US" altLang="ru-RU" sz="1200" b="0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58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58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2-метилбутен-1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58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метилпропен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58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бутадиен-1,3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58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бутин-1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58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5) метилциклопропан</a:t>
            </a:r>
          </a:p>
        </p:txBody>
      </p:sp>
      <p:sp>
        <p:nvSpPr>
          <p:cNvPr id="16" name="AutoShape 2" descr="C_4$H_8$Br_2$."/>
          <p:cNvSpPr>
            <a:spLocks noChangeAspect="1" noChangeArrowheads="1"/>
          </p:cNvSpPr>
          <p:nvPr/>
        </p:nvSpPr>
        <p:spPr bwMode="auto">
          <a:xfrm>
            <a:off x="9432925" y="-2492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97466" y="4789995"/>
            <a:ext cx="30195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CC3300"/>
                </a:solidFill>
              </a:rPr>
              <a:t>Формулировка «все» в условии задания может скрывать за собой разное количество верных ответов</a:t>
            </a:r>
            <a:endParaRPr lang="en-US" dirty="0" smtClean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3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850" y="306873"/>
            <a:ext cx="5452933" cy="354231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375" y="3630234"/>
            <a:ext cx="4637236" cy="2890831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486375" y="306873"/>
            <a:ext cx="372283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C3300"/>
                </a:solidFill>
                <a:cs typeface="Times New Roman" panose="02020603050405020304" pitchFamily="18" charset="0"/>
              </a:rPr>
              <a:t>Задание 21 (2022 год)</a:t>
            </a:r>
          </a:p>
          <a:p>
            <a:pPr algn="just"/>
            <a:endParaRPr lang="ru-RU" dirty="0">
              <a:solidFill>
                <a:srgbClr val="CC330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Обновления: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1. Содержит предварительную справочную информацию о концентрации, водородном показателе. 2. Необходимо не только определить среду растворов, но и расставить ее значение в порядке возрастания или уменьшения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83795" y="5000460"/>
            <a:ext cx="6508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CC3300"/>
                </a:solidFill>
              </a:rPr>
              <a:t>4231</a:t>
            </a:r>
            <a:endParaRPr lang="en-US" dirty="0" smtClean="0">
              <a:solidFill>
                <a:srgbClr val="CC33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26921" y="4446462"/>
            <a:ext cx="3939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CC3300"/>
                </a:solidFill>
              </a:rPr>
              <a:t>Новая формулировка усложняет задание (например, нужно дополнительно следить за тем, чтобы не перепутать последовательность с математической точки зрения)</a:t>
            </a:r>
            <a:endParaRPr lang="ru-RU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35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03863" y="306873"/>
            <a:ext cx="91701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C3300"/>
                </a:solidFill>
                <a:cs typeface="Times New Roman" panose="02020603050405020304" pitchFamily="18" charset="0"/>
              </a:rPr>
              <a:t>Задание 23 (2022 год) </a:t>
            </a:r>
            <a:r>
              <a:rPr lang="ru-RU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Новое  задание; расчеты на основе данных таблицы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943" y="988273"/>
            <a:ext cx="6874882" cy="4646172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Прямоугольная выноска 2"/>
          <p:cNvSpPr/>
          <p:nvPr/>
        </p:nvSpPr>
        <p:spPr>
          <a:xfrm>
            <a:off x="8334103" y="2177143"/>
            <a:ext cx="3570514" cy="4432662"/>
          </a:xfrm>
          <a:prstGeom prst="wedgeRectCallout">
            <a:avLst>
              <a:gd name="adj1" fmla="val -29127"/>
              <a:gd name="adj2" fmla="val -52974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CC3300"/>
                </a:solidFill>
              </a:rPr>
              <a:t>Так как </a:t>
            </a:r>
            <a:r>
              <a:rPr lang="ru-RU" sz="1600" dirty="0" smtClean="0">
                <a:solidFill>
                  <a:srgbClr val="CC3300"/>
                </a:solidFill>
              </a:rPr>
              <a:t>по условию объем </a:t>
            </a:r>
            <a:r>
              <a:rPr lang="ru-RU" sz="1600" dirty="0">
                <a:solidFill>
                  <a:srgbClr val="CC3300"/>
                </a:solidFill>
              </a:rPr>
              <a:t>системы </a:t>
            </a:r>
            <a:r>
              <a:rPr lang="ru-RU" sz="1600" dirty="0" smtClean="0">
                <a:solidFill>
                  <a:srgbClr val="CC3300"/>
                </a:solidFill>
              </a:rPr>
              <a:t>постоянен, </a:t>
            </a:r>
            <a:r>
              <a:rPr lang="ru-RU" sz="1600" dirty="0">
                <a:solidFill>
                  <a:srgbClr val="CC3300"/>
                </a:solidFill>
              </a:rPr>
              <a:t>то количества веществ в системе пропорциональны их концентрациям. </a:t>
            </a:r>
            <a:r>
              <a:rPr lang="ru-RU" sz="1600" dirty="0" smtClean="0">
                <a:solidFill>
                  <a:srgbClr val="CC3300"/>
                </a:solidFill>
              </a:rPr>
              <a:t>По уравнению реакции на образование </a:t>
            </a:r>
            <a:r>
              <a:rPr lang="ru-RU" sz="1600" dirty="0">
                <a:solidFill>
                  <a:srgbClr val="CC3300"/>
                </a:solidFill>
              </a:rPr>
              <a:t>3 моль водорода </a:t>
            </a:r>
            <a:r>
              <a:rPr lang="ru-RU" sz="1600" dirty="0" smtClean="0">
                <a:solidFill>
                  <a:srgbClr val="CC3300"/>
                </a:solidFill>
              </a:rPr>
              <a:t>расходуется 1</a:t>
            </a:r>
            <a:r>
              <a:rPr lang="ru-RU" sz="1600" dirty="0">
                <a:solidFill>
                  <a:srgbClr val="CC3300"/>
                </a:solidFill>
              </a:rPr>
              <a:t> моль воды, также образуется 1 моль оксида </a:t>
            </a:r>
            <a:r>
              <a:rPr lang="ru-RU" sz="1600" dirty="0" smtClean="0">
                <a:solidFill>
                  <a:srgbClr val="CC3300"/>
                </a:solidFill>
              </a:rPr>
              <a:t>углерода (</a:t>
            </a:r>
            <a:r>
              <a:rPr lang="ru-RU" sz="1600" dirty="0">
                <a:solidFill>
                  <a:srgbClr val="CC3300"/>
                </a:solidFill>
              </a:rPr>
              <a:t>II). </a:t>
            </a:r>
            <a:r>
              <a:rPr lang="ru-RU" sz="1600" dirty="0" smtClean="0">
                <a:solidFill>
                  <a:srgbClr val="CC3300"/>
                </a:solidFill>
              </a:rPr>
              <a:t>Следовательно, на </a:t>
            </a:r>
            <a:r>
              <a:rPr lang="ru-RU" sz="1600" dirty="0">
                <a:solidFill>
                  <a:srgbClr val="CC3300"/>
                </a:solidFill>
              </a:rPr>
              <a:t>образование 0,3 моль водорода потребовалось 0,1 моль воды и при этом образуется 0,1 моль оксида </a:t>
            </a:r>
            <a:r>
              <a:rPr lang="ru-RU" sz="1600" dirty="0" smtClean="0">
                <a:solidFill>
                  <a:srgbClr val="CC3300"/>
                </a:solidFill>
              </a:rPr>
              <a:t>углерода (</a:t>
            </a:r>
            <a:r>
              <a:rPr lang="ru-RU" sz="1600" dirty="0">
                <a:solidFill>
                  <a:srgbClr val="CC3300"/>
                </a:solidFill>
              </a:rPr>
              <a:t>II</a:t>
            </a:r>
            <a:r>
              <a:rPr lang="ru-RU" sz="1600" dirty="0" smtClean="0">
                <a:solidFill>
                  <a:srgbClr val="CC3300"/>
                </a:solidFill>
              </a:rPr>
              <a:t>). Исходная </a:t>
            </a:r>
            <a:r>
              <a:rPr lang="ru-RU" sz="1600" dirty="0">
                <a:solidFill>
                  <a:srgbClr val="CC3300"/>
                </a:solidFill>
              </a:rPr>
              <a:t>концентрация определяется как сумма прореагировавшего количества вещества и равновесного (на единицу объема). </a:t>
            </a:r>
            <a:r>
              <a:rPr lang="ru-RU" sz="1600" dirty="0" smtClean="0">
                <a:solidFill>
                  <a:srgbClr val="CC3300"/>
                </a:solidFill>
              </a:rPr>
              <a:t>Т. о., исходная </a:t>
            </a:r>
            <a:r>
              <a:rPr lang="ru-RU" sz="1600" dirty="0">
                <a:solidFill>
                  <a:srgbClr val="CC3300"/>
                </a:solidFill>
              </a:rPr>
              <a:t>концентрация </a:t>
            </a:r>
            <a:r>
              <a:rPr lang="ru-RU" sz="1600" dirty="0" smtClean="0">
                <a:solidFill>
                  <a:srgbClr val="CC3300"/>
                </a:solidFill>
              </a:rPr>
              <a:t>воды: 0,1 моль/л + 0,04 моль/л = 0,14 моль/л </a:t>
            </a:r>
            <a:endParaRPr lang="ru-RU" sz="16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0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9142" y="489753"/>
            <a:ext cx="904377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C3300"/>
                </a:solidFill>
                <a:cs typeface="Times New Roman" panose="02020603050405020304" pitchFamily="18" charset="0"/>
              </a:rPr>
              <a:t>Задание 28 (2022 год)</a:t>
            </a:r>
          </a:p>
          <a:p>
            <a:pPr algn="just"/>
            <a:endParaRPr lang="ru-RU" dirty="0">
              <a:solidFill>
                <a:srgbClr val="CC330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Обновление: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Необходимо вычислить либо выход продукта реакции (массовый, объемный), либо долю (массу) примесей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33243" y="2351571"/>
            <a:ext cx="8815572" cy="381642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150 кг природного известняка при взаимодействии с азотной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кислотой был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 нитрат кальция массой 196,8 кг. Вычислите массовую долю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(%) примесей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указанном известняке. (Запишите число с точностью до целых.)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___________________%.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разложении нитрата цинка(II) образовалось 22,4 л кислорода. Вычислите объёмную долю (%) образовавшегося оксида азота(IV). Объёмы газов измерены при одинаковых нормальных условиях. (Запишите число с точностью до десятых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___________________%.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разложении 68 г нитрата серебра образовалось 8 л оксида азота(IV). Вычислите выход реакции (%). Объемы газов измерены при нормальных условиях. (Запишите число с точностью до десятых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___________________%.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60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06077" y="2432783"/>
            <a:ext cx="737513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rgbClr val="002060"/>
                </a:solidFill>
              </a:rPr>
              <a:t>Видеоконсультация Д.Ю. </a:t>
            </a:r>
            <a:r>
              <a:rPr lang="ru-RU" sz="3600" b="0" cap="none" spc="0" dirty="0" err="1" smtClean="0">
                <a:ln w="0"/>
                <a:solidFill>
                  <a:srgbClr val="002060"/>
                </a:solidFill>
              </a:rPr>
              <a:t>Добротина</a:t>
            </a:r>
            <a:r>
              <a:rPr lang="ru-RU" sz="3600" b="0" cap="none" spc="0" dirty="0" smtClean="0">
                <a:ln w="0"/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3600" b="0" cap="none" spc="0" dirty="0" smtClean="0">
                <a:ln w="0"/>
                <a:solidFill>
                  <a:srgbClr val="002060"/>
                </a:solidFill>
              </a:rPr>
              <a:t>о некоторых особенностях ЕГЭ по химии в 2022 году:</a:t>
            </a:r>
          </a:p>
          <a:p>
            <a:pPr algn="ctr"/>
            <a:r>
              <a:rPr lang="de-AT" sz="3600" dirty="0">
                <a:ln w="0"/>
                <a:solidFill>
                  <a:srgbClr val="002060"/>
                </a:solidFill>
                <a:hlinkClick r:id="rId2"/>
              </a:rPr>
              <a:t>https://</a:t>
            </a:r>
            <a:r>
              <a:rPr lang="de-AT" sz="3600" dirty="0" smtClean="0">
                <a:ln w="0"/>
                <a:solidFill>
                  <a:srgbClr val="002060"/>
                </a:solidFill>
                <a:hlinkClick r:id="rId2"/>
              </a:rPr>
              <a:t>www.youtube.com/watch?v=UAu-Od-vsrE</a:t>
            </a:r>
            <a:r>
              <a:rPr lang="ru-RU" sz="3600" dirty="0" smtClean="0">
                <a:ln w="0"/>
                <a:solidFill>
                  <a:srgbClr val="002060"/>
                </a:solidFill>
              </a:rPr>
              <a:t> </a:t>
            </a:r>
            <a:endParaRPr lang="ru-RU" sz="3600" b="0" cap="none" spc="0" dirty="0">
              <a:ln w="0"/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66311" y="832060"/>
            <a:ext cx="71149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 smtClean="0">
                <a:solidFill>
                  <a:srgbClr val="CC3300"/>
                </a:solidFill>
                <a:cs typeface="Times New Roman" panose="02020603050405020304" pitchFamily="18" charset="0"/>
              </a:rPr>
              <a:t>Обязательно познакомить(</a:t>
            </a:r>
            <a:r>
              <a:rPr lang="ru-RU" sz="4400" b="1" dirty="0" err="1" smtClean="0">
                <a:solidFill>
                  <a:srgbClr val="CC3300"/>
                </a:solidFill>
                <a:cs typeface="Times New Roman" panose="02020603050405020304" pitchFamily="18" charset="0"/>
              </a:rPr>
              <a:t>ся</a:t>
            </a:r>
            <a:r>
              <a:rPr lang="ru-RU" sz="4400" b="1" dirty="0" smtClean="0">
                <a:solidFill>
                  <a:srgbClr val="CC3300"/>
                </a:solidFill>
                <a:cs typeface="Times New Roman" panose="02020603050405020304" pitchFamily="18" charset="0"/>
              </a:rPr>
              <a:t>)</a:t>
            </a:r>
            <a:endParaRPr lang="ru-RU" sz="4400" b="1" dirty="0">
              <a:solidFill>
                <a:srgbClr val="CC33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63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656318" y="441924"/>
            <a:ext cx="326571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C3300"/>
                </a:solidFill>
                <a:cs typeface="Times New Roman" panose="02020603050405020304" pitchFamily="18" charset="0"/>
              </a:rPr>
              <a:t>Безусловно, ЕГЭ становится сложнее (увеличивается его дифференцирующая роль). Но и верить на слово («это был просто ужас, ни одного знакомого задания!») школьникам можно не всегда </a:t>
            </a:r>
            <a:endParaRPr lang="ru-RU" sz="2800" b="1" dirty="0">
              <a:solidFill>
                <a:srgbClr val="CC33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8102" y="4756831"/>
            <a:ext cx="482631" cy="468842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2411456" y="442299"/>
            <a:ext cx="6131654" cy="4783374"/>
            <a:chOff x="2655296" y="1691098"/>
            <a:chExt cx="6096817" cy="472712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2655296" y="1691098"/>
              <a:ext cx="6096817" cy="4727120"/>
              <a:chOff x="3195229" y="471897"/>
              <a:chExt cx="7960452" cy="6078891"/>
            </a:xfrm>
          </p:grpSpPr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95229" y="471897"/>
                <a:ext cx="7960452" cy="6078891"/>
              </a:xfrm>
              <a:prstGeom prst="rect">
                <a:avLst/>
              </a:prstGeom>
              <a:ln>
                <a:solidFill>
                  <a:srgbClr val="002060"/>
                </a:solidFill>
              </a:ln>
            </p:spPr>
          </p:pic>
          <p:sp>
            <p:nvSpPr>
              <p:cNvPr id="3" name="Прямоугольник 2"/>
              <p:cNvSpPr/>
              <p:nvPr/>
            </p:nvSpPr>
            <p:spPr>
              <a:xfrm>
                <a:off x="3370218" y="862150"/>
                <a:ext cx="2664822" cy="609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" name="Прямоугольник 3"/>
              <p:cNvSpPr/>
              <p:nvPr/>
            </p:nvSpPr>
            <p:spPr>
              <a:xfrm>
                <a:off x="5011784" y="5700731"/>
                <a:ext cx="5868000" cy="609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3370218" y="4972595"/>
                <a:ext cx="5724000" cy="609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8112035" y="4585064"/>
                <a:ext cx="2664822" cy="609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3370218" y="6090923"/>
                <a:ext cx="2088000" cy="609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" name="Прямоугольник 10"/>
            <p:cNvSpPr/>
            <p:nvPr/>
          </p:nvSpPr>
          <p:spPr>
            <a:xfrm>
              <a:off x="2797615" y="4030956"/>
              <a:ext cx="5868000" cy="474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789318" y="4307182"/>
              <a:ext cx="1440000" cy="474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7572784" y="3740208"/>
              <a:ext cx="1080000" cy="474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411456" y="5274016"/>
            <a:ext cx="951057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Все </a:t>
            </a:r>
            <a:r>
              <a:rPr lang="ru-RU" sz="4000" b="1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chemeClr val="accent2"/>
                </a:solidFill>
              </a:rPr>
              <a:t>учителя, помогающие </a:t>
            </a:r>
            <a:r>
              <a:rPr lang="ru-RU" sz="4000" b="1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chemeClr val="accent2"/>
                </a:solidFill>
              </a:rPr>
              <a:t>школьникам сдать </a:t>
            </a:r>
            <a:r>
              <a:rPr lang="ru-RU" sz="4000" b="1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chemeClr val="accent2"/>
                </a:solidFill>
              </a:rPr>
              <a:t>ЕГЭ, заслуживают звание «Герой»!</a:t>
            </a:r>
            <a:endParaRPr lang="ru-RU" sz="4000" b="1" cap="none" spc="0" dirty="0">
              <a:ln w="12700" cmpd="sng">
                <a:solidFill>
                  <a:srgbClr val="002060"/>
                </a:solidFill>
                <a:prstDash val="solid"/>
              </a:ln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4215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2755" y="299860"/>
            <a:ext cx="9157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algn="ctr"/>
            <a:r>
              <a:rPr lang="ru-RU" sz="3600" b="1" dirty="0" smtClean="0">
                <a:ln w="127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/>
                </a:solidFill>
              </a:rPr>
              <a:t>Результаты ВПР-8 по химии, Пермский край</a:t>
            </a:r>
            <a:endParaRPr lang="ru-RU" sz="3600" b="1" dirty="0">
              <a:ln w="12700" cmpd="sng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91985" y="1257252"/>
            <a:ext cx="12170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cap="none" spc="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C3300"/>
                </a:solidFill>
                <a:effectLst/>
              </a:rPr>
              <a:t>8449</a:t>
            </a:r>
            <a:endParaRPr lang="ru-RU" sz="4400" cap="none" spc="0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CC3300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88805" y="2951268"/>
            <a:ext cx="124745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cap="none" spc="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C3300"/>
                </a:solidFill>
                <a:effectLst/>
              </a:rPr>
              <a:t>843 </a:t>
            </a:r>
          </a:p>
          <a:p>
            <a:pPr algn="ctr"/>
            <a:r>
              <a:rPr lang="ru-RU" sz="2800" cap="none" spc="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C3300"/>
                </a:solidFill>
                <a:effectLst/>
              </a:rPr>
              <a:t>(≈ 10%)</a:t>
            </a:r>
            <a:endParaRPr lang="ru-RU" sz="2800" cap="none" spc="0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CC3300"/>
              </a:soli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51004" y="2971044"/>
            <a:ext cx="124745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cap="none" spc="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C3300"/>
                </a:solidFill>
                <a:effectLst/>
              </a:rPr>
              <a:t>3074</a:t>
            </a:r>
          </a:p>
          <a:p>
            <a:pPr algn="ctr"/>
            <a:r>
              <a:rPr lang="ru-RU" sz="280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C3300"/>
                </a:solidFill>
              </a:rPr>
              <a:t>(≈ </a:t>
            </a:r>
            <a:r>
              <a:rPr lang="ru-RU" sz="280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C3300"/>
                </a:solidFill>
              </a:rPr>
              <a:t>36%)</a:t>
            </a:r>
            <a:endParaRPr lang="ru-RU" sz="2800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CC33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41211" y="4870377"/>
            <a:ext cx="124745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cap="none" spc="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C3300"/>
                </a:solidFill>
                <a:effectLst/>
              </a:rPr>
              <a:t>3205</a:t>
            </a:r>
          </a:p>
          <a:p>
            <a:pPr algn="ctr"/>
            <a:r>
              <a:rPr lang="ru-RU" sz="280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C3300"/>
                </a:solidFill>
              </a:rPr>
              <a:t>(≈ </a:t>
            </a:r>
            <a:r>
              <a:rPr lang="ru-RU" sz="280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C3300"/>
                </a:solidFill>
              </a:rPr>
              <a:t>38%)</a:t>
            </a:r>
            <a:endParaRPr lang="ru-RU" sz="2800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CC33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958008" y="4870379"/>
            <a:ext cx="124745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cap="none" spc="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C3300"/>
                </a:solidFill>
                <a:effectLst/>
              </a:rPr>
              <a:t>1327</a:t>
            </a:r>
          </a:p>
          <a:p>
            <a:pPr algn="ctr"/>
            <a:r>
              <a:rPr lang="ru-RU" sz="280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C3300"/>
                </a:solidFill>
              </a:rPr>
              <a:t>(≈ </a:t>
            </a:r>
            <a:r>
              <a:rPr lang="ru-RU" sz="280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C3300"/>
                </a:solidFill>
              </a:rPr>
              <a:t>16%)</a:t>
            </a:r>
            <a:endParaRPr lang="ru-RU" sz="2800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CC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3554" y="1818862"/>
            <a:ext cx="2517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обучающихся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78529" y="4003996"/>
            <a:ext cx="1933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получили «2»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25520" y="4003996"/>
            <a:ext cx="1903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получили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«3»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45761" y="5923107"/>
            <a:ext cx="1933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получили «4»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10290" y="5890650"/>
            <a:ext cx="1933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получили «5»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089" y="2951268"/>
            <a:ext cx="4942186" cy="3401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5929" y="1630199"/>
            <a:ext cx="4920346" cy="981380"/>
          </a:xfrm>
          <a:prstGeom prst="rec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0100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428546" y="367677"/>
            <a:ext cx="33615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Во всех заданиях КИМ, кроме 2.1., 7.2. и 9, средний процент выполнения у 8-классников Пермского края оказался </a:t>
            </a:r>
            <a:r>
              <a:rPr lang="ru-RU" sz="2400" b="1" dirty="0" smtClean="0">
                <a:solidFill>
                  <a:srgbClr val="C00000"/>
                </a:solidFill>
              </a:rPr>
              <a:t>ниже среднероссийского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395" y="287383"/>
            <a:ext cx="6075880" cy="327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165" y="3379940"/>
            <a:ext cx="5852161" cy="320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60023" y="4247347"/>
            <a:ext cx="34137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Задания работы достаточно четко дифференцируют школьников с разными уровнями подготовки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Рукописный ввод 2"/>
              <p14:cNvContentPartPr/>
              <p14:nvPr/>
            </p14:nvContentPartPr>
            <p14:xfrm>
              <a:off x="3689280" y="2730600"/>
              <a:ext cx="190800" cy="12960"/>
            </p14:xfrm>
          </p:contentPart>
        </mc:Choice>
        <mc:Fallback xmlns="">
          <p:pic>
            <p:nvPicPr>
              <p:cNvPr id="3" name="Рукописный ввод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73440" y="2666880"/>
                <a:ext cx="22248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Рукописный ввод 3"/>
              <p14:cNvContentPartPr/>
              <p14:nvPr/>
            </p14:nvContentPartPr>
            <p14:xfrm>
              <a:off x="4146480" y="2724120"/>
              <a:ext cx="171720" cy="12960"/>
            </p14:xfrm>
          </p:contentPart>
        </mc:Choice>
        <mc:Fallback xmlns="">
          <p:pic>
            <p:nvPicPr>
              <p:cNvPr id="4" name="Рукописный ввод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30640" y="2660760"/>
                <a:ext cx="20376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Рукописный ввод 5"/>
              <p14:cNvContentPartPr/>
              <p14:nvPr/>
            </p14:nvContentPartPr>
            <p14:xfrm>
              <a:off x="5334120" y="2736720"/>
              <a:ext cx="190800" cy="360"/>
            </p14:xfrm>
          </p:contentPart>
        </mc:Choice>
        <mc:Fallback xmlns="">
          <p:pic>
            <p:nvPicPr>
              <p:cNvPr id="6" name="Рукописный ввод 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18280" y="2673360"/>
                <a:ext cx="2224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Рукописный ввод 7"/>
              <p14:cNvContentPartPr/>
              <p14:nvPr/>
            </p14:nvContentPartPr>
            <p14:xfrm>
              <a:off x="5575320" y="2724120"/>
              <a:ext cx="152640" cy="25920"/>
            </p14:xfrm>
          </p:contentPart>
        </mc:Choice>
        <mc:Fallback xmlns="">
          <p:pic>
            <p:nvPicPr>
              <p:cNvPr id="8" name="Рукописный ввод 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59480" y="2660760"/>
                <a:ext cx="18432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Рукописный ввод 8"/>
              <p14:cNvContentPartPr/>
              <p14:nvPr/>
            </p14:nvContentPartPr>
            <p14:xfrm>
              <a:off x="7709040" y="2736720"/>
              <a:ext cx="89280" cy="13320"/>
            </p14:xfrm>
          </p:contentPart>
        </mc:Choice>
        <mc:Fallback xmlns="">
          <p:pic>
            <p:nvPicPr>
              <p:cNvPr id="9" name="Рукописный ввод 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693200" y="2673360"/>
                <a:ext cx="12096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Рукописный ввод 9"/>
              <p14:cNvContentPartPr/>
              <p14:nvPr/>
            </p14:nvContentPartPr>
            <p14:xfrm>
              <a:off x="6254640" y="2730600"/>
              <a:ext cx="172080" cy="12960"/>
            </p14:xfrm>
          </p:contentPart>
        </mc:Choice>
        <mc:Fallback xmlns="">
          <p:pic>
            <p:nvPicPr>
              <p:cNvPr id="10" name="Рукописный ввод 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238800" y="2666880"/>
                <a:ext cx="20376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Рукописный ввод 10"/>
              <p14:cNvContentPartPr/>
              <p14:nvPr/>
            </p14:nvContentPartPr>
            <p14:xfrm>
              <a:off x="6508800" y="2730600"/>
              <a:ext cx="165240" cy="19440"/>
            </p14:xfrm>
          </p:contentPart>
        </mc:Choice>
        <mc:Fallback xmlns="">
          <p:pic>
            <p:nvPicPr>
              <p:cNvPr id="11" name="Рукописный ввод 1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92960" y="2666880"/>
                <a:ext cx="1972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Рукописный ввод 11"/>
              <p14:cNvContentPartPr/>
              <p14:nvPr/>
            </p14:nvContentPartPr>
            <p14:xfrm>
              <a:off x="6743520" y="2730600"/>
              <a:ext cx="172080" cy="6480"/>
            </p14:xfrm>
          </p:contentPart>
        </mc:Choice>
        <mc:Fallback xmlns="">
          <p:pic>
            <p:nvPicPr>
              <p:cNvPr id="12" name="Рукописный ввод 1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27680" y="2666880"/>
                <a:ext cx="2037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Рукописный ввод 12"/>
              <p14:cNvContentPartPr/>
              <p14:nvPr/>
            </p14:nvContentPartPr>
            <p14:xfrm>
              <a:off x="6972120" y="2730600"/>
              <a:ext cx="165600" cy="12960"/>
            </p14:xfrm>
          </p:contentPart>
        </mc:Choice>
        <mc:Fallback xmlns="">
          <p:pic>
            <p:nvPicPr>
              <p:cNvPr id="13" name="Рукописный ввод 1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956280" y="2666880"/>
                <a:ext cx="197280" cy="14004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Прямоугольная выноска 14"/>
          <p:cNvSpPr/>
          <p:nvPr/>
        </p:nvSpPr>
        <p:spPr>
          <a:xfrm>
            <a:off x="2356869" y="3045333"/>
            <a:ext cx="2171588" cy="434414"/>
          </a:xfrm>
          <a:prstGeom prst="wedgeRectCallout">
            <a:avLst>
              <a:gd name="adj1" fmla="val -7193"/>
              <a:gd name="adj2" fmla="val -104223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C3300"/>
                </a:solidFill>
              </a:rPr>
              <a:t>Ниже границ освоения</a:t>
            </a:r>
            <a:endParaRPr lang="ru-RU" dirty="0">
              <a:solidFill>
                <a:srgbClr val="CC33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Рукописный ввод 13"/>
              <p14:cNvContentPartPr/>
              <p14:nvPr/>
            </p14:nvContentPartPr>
            <p14:xfrm>
              <a:off x="3213000" y="2724120"/>
              <a:ext cx="190800" cy="25920"/>
            </p14:xfrm>
          </p:contentPart>
        </mc:Choice>
        <mc:Fallback xmlns="">
          <p:pic>
            <p:nvPicPr>
              <p:cNvPr id="14" name="Рукописный ввод 1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197160" y="2660760"/>
                <a:ext cx="222840" cy="15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120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14"/>
          <a:stretch>
            <a:fillRect/>
          </a:stretch>
        </p:blipFill>
        <p:spPr bwMode="auto">
          <a:xfrm>
            <a:off x="2516722" y="239894"/>
            <a:ext cx="7416171" cy="2939653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516722" y="3446300"/>
            <a:ext cx="7416171" cy="147732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ea typeface="Calibri" panose="020F0502020204030204" pitchFamily="34" charset="0"/>
              </a:rPr>
              <a:t>В приведенном примере задания 1.1. необходимо было выбрать рисунок № 2, а далее в задании 1.2. – привести формулы и названия чистых веществ для рисунков 1, 2, 3: карбонат кальция </a:t>
            </a:r>
            <a:r>
              <a:rPr lang="en-US" dirty="0" err="1">
                <a:ea typeface="Calibri" panose="020F0502020204030204" pitchFamily="34" charset="0"/>
              </a:rPr>
              <a:t>CaCO</a:t>
            </a:r>
            <a:r>
              <a:rPr lang="ru-RU" baseline="-25000" dirty="0">
                <a:ea typeface="Calibri" panose="020F0502020204030204" pitchFamily="34" charset="0"/>
              </a:rPr>
              <a:t>3 </a:t>
            </a:r>
            <a:r>
              <a:rPr lang="ru-RU" dirty="0">
                <a:ea typeface="Calibri" panose="020F0502020204030204" pitchFamily="34" charset="0"/>
              </a:rPr>
              <a:t>(можно было указать и другие составляющие, например, гипс </a:t>
            </a:r>
            <a:r>
              <a:rPr lang="en-US" dirty="0" err="1">
                <a:ea typeface="Calibri" panose="020F0502020204030204" pitchFamily="34" charset="0"/>
              </a:rPr>
              <a:t>CaSO</a:t>
            </a:r>
            <a:r>
              <a:rPr lang="ru-RU" baseline="-25000" dirty="0">
                <a:ea typeface="Calibri" panose="020F0502020204030204" pitchFamily="34" charset="0"/>
              </a:rPr>
              <a:t>4</a:t>
            </a:r>
            <a:r>
              <a:rPr lang="ru-RU" dirty="0">
                <a:ea typeface="Calibri" panose="020F0502020204030204" pitchFamily="34" charset="0"/>
              </a:rPr>
              <a:t>*2</a:t>
            </a:r>
            <a:r>
              <a:rPr lang="en-US" dirty="0">
                <a:ea typeface="Calibri" panose="020F0502020204030204" pitchFamily="34" charset="0"/>
              </a:rPr>
              <a:t>H</a:t>
            </a:r>
            <a:r>
              <a:rPr lang="ru-RU" baseline="-25000" dirty="0">
                <a:ea typeface="Calibri" panose="020F0502020204030204" pitchFamily="34" charset="0"/>
              </a:rPr>
              <a:t>2</a:t>
            </a:r>
            <a:r>
              <a:rPr lang="en-US" dirty="0">
                <a:ea typeface="Calibri" panose="020F0502020204030204" pitchFamily="34" charset="0"/>
              </a:rPr>
              <a:t>O</a:t>
            </a:r>
            <a:r>
              <a:rPr lang="ru-RU" dirty="0">
                <a:ea typeface="Calibri" panose="020F0502020204030204" pitchFamily="34" charset="0"/>
              </a:rPr>
              <a:t>), гидроксид натрия </a:t>
            </a:r>
            <a:r>
              <a:rPr lang="en-US" dirty="0">
                <a:ea typeface="Calibri" panose="020F0502020204030204" pitchFamily="34" charset="0"/>
              </a:rPr>
              <a:t>NaOH </a:t>
            </a:r>
            <a:r>
              <a:rPr lang="ru-RU" dirty="0">
                <a:ea typeface="Calibri" panose="020F0502020204030204" pitchFamily="34" charset="0"/>
              </a:rPr>
              <a:t>и любое индивидуальное вещество воздуха – азот </a:t>
            </a:r>
            <a:r>
              <a:rPr lang="en-US" dirty="0">
                <a:ea typeface="Calibri" panose="020F0502020204030204" pitchFamily="34" charset="0"/>
              </a:rPr>
              <a:t>N</a:t>
            </a:r>
            <a:r>
              <a:rPr lang="ru-RU" baseline="-25000" dirty="0">
                <a:ea typeface="Calibri" panose="020F0502020204030204" pitchFamily="34" charset="0"/>
              </a:rPr>
              <a:t>2</a:t>
            </a:r>
            <a:r>
              <a:rPr lang="ru-RU" dirty="0">
                <a:ea typeface="Calibri" panose="020F0502020204030204" pitchFamily="34" charset="0"/>
              </a:rPr>
              <a:t>, кислород </a:t>
            </a:r>
            <a:r>
              <a:rPr lang="en-US" dirty="0">
                <a:ea typeface="Calibri" panose="020F0502020204030204" pitchFamily="34" charset="0"/>
              </a:rPr>
              <a:t>O</a:t>
            </a:r>
            <a:r>
              <a:rPr lang="ru-RU" baseline="-25000" dirty="0">
                <a:ea typeface="Calibri" panose="020F0502020204030204" pitchFamily="34" charset="0"/>
              </a:rPr>
              <a:t>2</a:t>
            </a:r>
            <a:r>
              <a:rPr lang="ru-RU" dirty="0">
                <a:ea typeface="Calibri" panose="020F0502020204030204" pitchFamily="34" charset="0"/>
              </a:rPr>
              <a:t>, углекислый газ </a:t>
            </a:r>
            <a:r>
              <a:rPr lang="en-US" dirty="0">
                <a:ea typeface="Calibri" panose="020F0502020204030204" pitchFamily="34" charset="0"/>
              </a:rPr>
              <a:t>CO</a:t>
            </a:r>
            <a:r>
              <a:rPr lang="ru-RU" baseline="-25000" dirty="0" smtClean="0">
                <a:ea typeface="Calibri" panose="020F0502020204030204" pitchFamily="34" charset="0"/>
              </a:rPr>
              <a:t>2</a:t>
            </a:r>
            <a:r>
              <a:rPr lang="ru-RU" dirty="0" smtClean="0">
                <a:ea typeface="Calibri" panose="020F0502020204030204" pitchFamily="34" charset="0"/>
              </a:rPr>
              <a:t>.</a:t>
            </a: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2516723" y="5276092"/>
            <a:ext cx="4574360" cy="1200329"/>
          </a:xfrm>
          <a:prstGeom prst="wedgeRectCallout">
            <a:avLst>
              <a:gd name="adj1" fmla="val -44071"/>
              <a:gd name="adj2" fmla="val -7967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ПРОБЛЕМА: низкий 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 умения выявлять в составе смесей чистые вещества и записывать их химические формулы и 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названия. 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42095" y="5368424"/>
            <a:ext cx="42582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CC33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целом </a:t>
            </a:r>
            <a:r>
              <a:rPr lang="ru-RU" sz="2000" dirty="0">
                <a:solidFill>
                  <a:srgbClr val="CC33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данные умения у школьников региона по результатам работы можно считать </a:t>
            </a:r>
            <a:r>
              <a:rPr lang="ru-RU" sz="2000" dirty="0" smtClean="0">
                <a:solidFill>
                  <a:srgbClr val="CC33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сформированными</a:t>
            </a:r>
            <a:endParaRPr lang="ru-RU" dirty="0">
              <a:solidFill>
                <a:srgbClr val="CC33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995648" y="2427720"/>
            <a:ext cx="175721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67,07%</a:t>
            </a: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986683" y="4154187"/>
            <a:ext cx="175721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55,41%</a:t>
            </a: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16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558" y="242047"/>
            <a:ext cx="7040156" cy="4716155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9588138" y="413806"/>
            <a:ext cx="23528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C3300"/>
                </a:solidFill>
                <a:ea typeface="Times New Roman" panose="02020603050405020304" pitchFamily="18" charset="0"/>
              </a:rPr>
              <a:t>Задание 2.2. в работе сыграло дифференцирующую роль в аспекте выявления достижений школьников при освоении первоначальных химических понятий:</a:t>
            </a:r>
          </a:p>
          <a:p>
            <a:pPr algn="ctr"/>
            <a:r>
              <a:rPr lang="ru-RU" dirty="0" smtClean="0">
                <a:solidFill>
                  <a:srgbClr val="CC3300"/>
                </a:solidFill>
                <a:ea typeface="Times New Roman" panose="02020603050405020304" pitchFamily="18" charset="0"/>
              </a:rPr>
              <a:t>верно </a:t>
            </a:r>
            <a:r>
              <a:rPr lang="ru-RU" dirty="0">
                <a:solidFill>
                  <a:srgbClr val="CC3300"/>
                </a:solidFill>
                <a:ea typeface="Times New Roman" panose="02020603050405020304" pitchFamily="18" charset="0"/>
              </a:rPr>
              <a:t>выполнить </a:t>
            </a:r>
            <a:r>
              <a:rPr lang="ru-RU" dirty="0" smtClean="0">
                <a:solidFill>
                  <a:srgbClr val="CC3300"/>
                </a:solidFill>
                <a:ea typeface="Times New Roman" panose="02020603050405020304" pitchFamily="18" charset="0"/>
              </a:rPr>
              <a:t>его смогли </a:t>
            </a:r>
            <a:r>
              <a:rPr lang="ru-RU" dirty="0">
                <a:solidFill>
                  <a:srgbClr val="CC3300"/>
                </a:solidFill>
                <a:ea typeface="Times New Roman" panose="02020603050405020304" pitchFamily="18" charset="0"/>
              </a:rPr>
              <a:t>20,65%, 43,27%, 64,51% и 82,66% обучающихся из групп с общей отметкой за работу «2», «3», «4» и «5» </a:t>
            </a:r>
            <a:r>
              <a:rPr lang="ru-RU" dirty="0" smtClean="0">
                <a:solidFill>
                  <a:srgbClr val="CC3300"/>
                </a:solidFill>
                <a:ea typeface="Times New Roman" panose="02020603050405020304" pitchFamily="18" charset="0"/>
              </a:rPr>
              <a:t>соответственно</a:t>
            </a:r>
            <a:endParaRPr lang="ru-RU" dirty="0">
              <a:solidFill>
                <a:srgbClr val="CC3300"/>
              </a:solidFill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2321558" y="5124887"/>
            <a:ext cx="9522099" cy="1477328"/>
          </a:xfrm>
          <a:prstGeom prst="wedgeRectCallout">
            <a:avLst>
              <a:gd name="adj1" fmla="val -4599"/>
              <a:gd name="adj2" fmla="val -7696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разных вариантах встречались природные и бытовые процессы, а также известные химические реакции, </a:t>
            </a:r>
            <a:r>
              <a:rPr lang="ru-RU" dirty="0"/>
              <a:t>часто </a:t>
            </a:r>
            <a:r>
              <a:rPr lang="ru-RU" dirty="0" smtClean="0"/>
              <a:t>проводимые </a:t>
            </a:r>
            <a:r>
              <a:rPr lang="ru-RU" dirty="0"/>
              <a:t>в учебных </a:t>
            </a:r>
            <a:r>
              <a:rPr lang="ru-RU" dirty="0" smtClean="0"/>
              <a:t>лабораториях </a:t>
            </a:r>
            <a:r>
              <a:rPr lang="ru-RU" b="1" dirty="0" smtClean="0">
                <a:solidFill>
                  <a:srgbClr val="CC3300"/>
                </a:solidFill>
                <a:latin typeface="Arial Narrow" panose="020B0606020202030204" pitchFamily="34" charset="0"/>
                <a:sym typeface="Wingdings 2" panose="05020102010507070707" pitchFamily="18" charset="2"/>
              </a:rPr>
              <a:t>→</a:t>
            </a:r>
            <a:r>
              <a:rPr lang="ru-RU" b="1" dirty="0" smtClean="0">
                <a:sym typeface="Wingdings 2" panose="05020102010507070707" pitchFamily="18" charset="2"/>
              </a:rPr>
              <a:t> </a:t>
            </a:r>
            <a:r>
              <a:rPr lang="ru-RU" dirty="0" smtClean="0"/>
              <a:t>При организации </a:t>
            </a:r>
            <a:r>
              <a:rPr lang="ru-RU" dirty="0"/>
              <a:t>учебного процесса </a:t>
            </a:r>
            <a:r>
              <a:rPr lang="ru-RU" dirty="0" smtClean="0"/>
              <a:t>нужно целенаправленно </a:t>
            </a:r>
            <a:r>
              <a:rPr lang="ru-RU" dirty="0"/>
              <a:t>и систематически обсуждать со школьниками признаки проводимых в лаборатории химических процессов (или описанных в учебнике), а также тех, которые окружают нас в обыденной жизни – при хранении продуктов, приготовлении пищи, коррозии металлических изделий и т.п.</a:t>
            </a:r>
          </a:p>
        </p:txBody>
      </p:sp>
    </p:spTree>
    <p:extLst>
      <p:ext uri="{BB962C8B-B14F-4D97-AF65-F5344CB8AC3E}">
        <p14:creationId xmlns:p14="http://schemas.microsoft.com/office/powerpoint/2010/main" val="218818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166" y="507799"/>
            <a:ext cx="6963829" cy="395051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62165" y="4824549"/>
            <a:ext cx="6963829" cy="1477328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При выполнении задания 3.2., согласно критериям проверки диагностической работы, обучающиеся в качестве объяснения могли не приводить математических вычислений, достаточно было просто сравнить молярные массы газов или газообразных смесей (в качестве последних чаще всего в разных комплектах работы приводился воздух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778643" y="1713617"/>
            <a:ext cx="15119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&gt; 69%</a:t>
            </a: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859077" y="2675914"/>
            <a:ext cx="14991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56,6%</a:t>
            </a: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9675223" y="4824549"/>
            <a:ext cx="2211977" cy="1477328"/>
          </a:xfrm>
          <a:prstGeom prst="wedgeRectCallout">
            <a:avLst>
              <a:gd name="adj1" fmla="val -62867"/>
              <a:gd name="adj2" fmla="val -3039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Умение применять </a:t>
            </a:r>
            <a:r>
              <a:rPr lang="ru-RU" dirty="0"/>
              <a:t>следствия из закона Авогадро не попадают в категорию прочно освоенных</a:t>
            </a:r>
          </a:p>
        </p:txBody>
      </p:sp>
    </p:spTree>
    <p:extLst>
      <p:ext uri="{BB962C8B-B14F-4D97-AF65-F5344CB8AC3E}">
        <p14:creationId xmlns:p14="http://schemas.microsoft.com/office/powerpoint/2010/main" val="417303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832" y="292145"/>
            <a:ext cx="6785093" cy="42101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01050" y="1598431"/>
            <a:ext cx="2246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C3300"/>
                </a:solidFill>
              </a:rPr>
              <a:t>Умения обучающихся </a:t>
            </a:r>
            <a:r>
              <a:rPr lang="ru-RU" dirty="0">
                <a:solidFill>
                  <a:srgbClr val="CC3300"/>
                </a:solidFill>
              </a:rPr>
              <a:t>производить расчеты с использованием понятия «доля</a:t>
            </a:r>
            <a:r>
              <a:rPr lang="ru-RU" dirty="0" smtClean="0">
                <a:solidFill>
                  <a:srgbClr val="CC3300"/>
                </a:solidFill>
              </a:rPr>
              <a:t>»!</a:t>
            </a:r>
            <a:endParaRPr lang="ru-RU" dirty="0">
              <a:solidFill>
                <a:srgbClr val="CC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2832" y="5007429"/>
            <a:ext cx="9313408" cy="1477328"/>
          </a:xfrm>
          <a:prstGeom prst="wedgeRectCallout">
            <a:avLst>
              <a:gd name="adj1" fmla="val -10173"/>
              <a:gd name="adj2" fmla="val -8503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Две проблемы: </a:t>
            </a:r>
            <a:r>
              <a:rPr lang="ru-RU" dirty="0"/>
              <a:t>недостаточная базовая математическая подготовка школьников и </a:t>
            </a:r>
            <a:r>
              <a:rPr lang="ru-RU" dirty="0" smtClean="0"/>
              <a:t>их неспособность применять </a:t>
            </a:r>
            <a:r>
              <a:rPr lang="ru-RU" dirty="0"/>
              <a:t>математические умения в новой, измененной </a:t>
            </a:r>
            <a:r>
              <a:rPr lang="ru-RU" dirty="0" smtClean="0"/>
              <a:t>ситуации – в </a:t>
            </a:r>
            <a:r>
              <a:rPr lang="ru-RU" dirty="0"/>
              <a:t>содержательном поле другого учебного предмета. </a:t>
            </a:r>
            <a:endParaRPr lang="ru-RU" dirty="0" smtClean="0"/>
          </a:p>
          <a:p>
            <a:r>
              <a:rPr lang="ru-RU" dirty="0" smtClean="0"/>
              <a:t>Системно </a:t>
            </a:r>
            <a:r>
              <a:rPr lang="ru-RU" dirty="0"/>
              <a:t>работать над формированием данного умения школьников необходимо и учителям математики, и учителям химии, причем на разнообразном жизненном материале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811166" y="448899"/>
            <a:ext cx="17572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46,46%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811166" y="3183391"/>
            <a:ext cx="14991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26,9%</a:t>
            </a: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79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Другая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2985</TotalTime>
  <Words>2508</Words>
  <Application>Microsoft Office PowerPoint</Application>
  <PresentationFormat>Широкоэкранный</PresentationFormat>
  <Paragraphs>287</Paragraphs>
  <Slides>39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7" baseType="lpstr">
      <vt:lpstr>Arial</vt:lpstr>
      <vt:lpstr>Arial Narrow</vt:lpstr>
      <vt:lpstr>Calibri</vt:lpstr>
      <vt:lpstr>Times New Roman</vt:lpstr>
      <vt:lpstr>TimesNewRoman</vt:lpstr>
      <vt:lpstr>Wingdings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ИРО ПК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Клинова Мария Николаевна</dc:creator>
  <cp:lastModifiedBy>Клинова Мария Николаевна</cp:lastModifiedBy>
  <cp:revision>375</cp:revision>
  <dcterms:created xsi:type="dcterms:W3CDTF">2020-09-23T04:23:14Z</dcterms:created>
  <dcterms:modified xsi:type="dcterms:W3CDTF">2021-10-28T09:59:18Z</dcterms:modified>
</cp:coreProperties>
</file>