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4"/>
  </p:notesMasterIdLst>
  <p:sldIdLst>
    <p:sldId id="258" r:id="rId2"/>
    <p:sldId id="259" r:id="rId3"/>
    <p:sldId id="256" r:id="rId4"/>
    <p:sldId id="261" r:id="rId5"/>
    <p:sldId id="260" r:id="rId6"/>
    <p:sldId id="277" r:id="rId7"/>
    <p:sldId id="288" r:id="rId8"/>
    <p:sldId id="289" r:id="rId9"/>
    <p:sldId id="290" r:id="rId10"/>
    <p:sldId id="291" r:id="rId11"/>
    <p:sldId id="279" r:id="rId12"/>
    <p:sldId id="282" r:id="rId13"/>
    <p:sldId id="280" r:id="rId14"/>
    <p:sldId id="281" r:id="rId15"/>
    <p:sldId id="292" r:id="rId16"/>
    <p:sldId id="293" r:id="rId17"/>
    <p:sldId id="286" r:id="rId18"/>
    <p:sldId id="287" r:id="rId19"/>
    <p:sldId id="263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46A"/>
    <a:srgbClr val="012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26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F912B-A448-41F6-A915-D0A1F6DA1EC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67E7-94B2-4618-AEB0-74C53029E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1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Педагог, используя факторы природной и социальной среды, природной и социальной ситуации развития ребенка, придает им целевую направленность, тем самым создавая позитивную воспитывающую среду.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Фактор развития личности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8A6C-E59C-4016-BAC8-E3D53A0232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2A6A-AB26-43B7-90AC-724926343FE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9076DD8-7964-454D-B452-6EEE4C4E3C7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B2BA6D5-CB15-499E-B123-CE652411B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edsoo.web-ae.ru/kniga-1/chto-delaet-urok-vospityivayuschim/tri-kita-rezultativnogo-vospitaniy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058" y="671209"/>
            <a:ext cx="9778409" cy="210117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Постоянно-действующий семинар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«</a:t>
            </a:r>
            <a:r>
              <a:rPr lang="ru-RU" sz="2400" b="1" dirty="0" smtClean="0">
                <a:latin typeface="+mn-lt"/>
              </a:rPr>
              <a:t>Воспитывающая гимназическая среда: новые смыслы и перспективные решения</a:t>
            </a:r>
            <a:r>
              <a:rPr lang="ru-RU" sz="2400" b="1" dirty="0" smtClean="0">
                <a:latin typeface="+mn-lt"/>
              </a:rPr>
              <a:t>»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(</a:t>
            </a:r>
            <a:r>
              <a:rPr lang="ru-RU" sz="2000" b="1" dirty="0" smtClean="0">
                <a:latin typeface="+mn-lt"/>
              </a:rPr>
              <a:t>МАОУ Гимназия имения Алексея Кирьянова г. Чайковский</a:t>
            </a:r>
            <a:r>
              <a:rPr lang="ru-RU" sz="2400" b="1" dirty="0" smtClean="0">
                <a:latin typeface="+mn-lt"/>
              </a:rPr>
              <a:t>) 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3" y="5116754"/>
            <a:ext cx="92315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/>
              <a:t>Дремина</a:t>
            </a:r>
            <a:r>
              <a:rPr lang="ru-RU" sz="2000" i="1" dirty="0" smtClean="0"/>
              <a:t> И.А.</a:t>
            </a:r>
            <a:r>
              <a:rPr lang="ru-RU" sz="2000" dirty="0" smtClean="0"/>
              <a:t> старший научный сотрудник отдела воспитания и социализации ГАУ ДПО «ИРО ПК»</a:t>
            </a:r>
            <a:endParaRPr lang="ru-RU" sz="3200" b="1" dirty="0" smtClean="0"/>
          </a:p>
          <a:p>
            <a:pPr algn="ctr"/>
            <a:r>
              <a:rPr lang="ru-RU" b="1" dirty="0" smtClean="0"/>
              <a:t>15 февраля 2024 г.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113" y="1142832"/>
            <a:ext cx="1936887" cy="10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3802" y="6604004"/>
            <a:ext cx="79971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1" y="2510941"/>
            <a:ext cx="9734998" cy="24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5544"/>
            <a:ext cx="10972800" cy="1233377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Воспитывающая гимназическая </a:t>
            </a:r>
            <a:r>
              <a:rPr lang="ru-RU" b="1" dirty="0" smtClean="0">
                <a:latin typeface="+mn-lt"/>
              </a:rPr>
              <a:t>среда 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это особая форма </a:t>
            </a:r>
            <a:r>
              <a:rPr lang="ru-RU" sz="3600" dirty="0" smtClean="0"/>
              <a:t>организации </a:t>
            </a:r>
            <a:r>
              <a:rPr lang="ru-RU" sz="3600" dirty="0"/>
              <a:t>предметно-пространственного, событийного и социокультурного окружения ребенка, целенаправленно и позитивно влияющая на процесс </a:t>
            </a:r>
            <a:r>
              <a:rPr lang="ru-RU" sz="3600" dirty="0" smtClean="0"/>
              <a:t>развития его </a:t>
            </a:r>
            <a:r>
              <a:rPr lang="ru-RU" sz="3600" dirty="0"/>
              <a:t>личности в условиях совместной </a:t>
            </a:r>
            <a:r>
              <a:rPr lang="ru-RU" sz="3600" dirty="0" smtClean="0"/>
              <a:t>образовательной деятельности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370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n-lt"/>
              </a:rPr>
              <a:t>Воспитывающая среда 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133" y="1092847"/>
            <a:ext cx="10244905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часть социальной среды, </a:t>
            </a:r>
            <a:r>
              <a:rPr lang="ru-RU" b="1" dirty="0" smtClean="0"/>
              <a:t>организованная </a:t>
            </a:r>
            <a:r>
              <a:rPr lang="ru-RU" dirty="0" smtClean="0"/>
              <a:t>педагогами-профессионалами и </a:t>
            </a:r>
            <a:r>
              <a:rPr lang="ru-RU" b="1" dirty="0" smtClean="0"/>
              <a:t>целенаправленно </a:t>
            </a:r>
            <a:r>
              <a:rPr lang="ru-RU" b="1" dirty="0"/>
              <a:t>позитивно </a:t>
            </a:r>
            <a:r>
              <a:rPr lang="ru-RU" b="1" dirty="0" smtClean="0"/>
              <a:t>влияющая </a:t>
            </a:r>
            <a:r>
              <a:rPr lang="ru-RU" dirty="0"/>
              <a:t>на </a:t>
            </a:r>
            <a:r>
              <a:rPr lang="ru-RU" dirty="0" smtClean="0"/>
              <a:t>процесс </a:t>
            </a:r>
            <a:r>
              <a:rPr lang="ru-RU" dirty="0"/>
              <a:t>развития личности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Воспитательная среда </a:t>
            </a:r>
            <a:endParaRPr lang="ru-RU" sz="4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/>
              <a:t>совокупность природных </a:t>
            </a:r>
            <a:r>
              <a:rPr lang="ru-RU" dirty="0"/>
              <a:t>и </a:t>
            </a:r>
            <a:r>
              <a:rPr lang="ru-RU" dirty="0" smtClean="0"/>
              <a:t>социально-бытовых </a:t>
            </a:r>
            <a:r>
              <a:rPr lang="ru-RU" b="1" dirty="0"/>
              <a:t>условий, в которых протекает жизнедеятельность ребенка</a:t>
            </a:r>
            <a:r>
              <a:rPr lang="ru-RU" dirty="0"/>
              <a:t> и становление его как личности</a:t>
            </a:r>
          </a:p>
        </p:txBody>
      </p:sp>
      <p:pic>
        <p:nvPicPr>
          <p:cNvPr id="4098" name="Picture 2" descr="http://goruo.konstantinovka.org/wp-content/uploads/2017/08/ac51ee5d-d6ef-4784-aab9-e7479f72697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2" y="2618658"/>
            <a:ext cx="2594343" cy="16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iwicdn.akamaized.net/ce9f/SWqzj1YZwbTyYL9y52xbT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98" y="2583046"/>
            <a:ext cx="2902207" cy="17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etstvo.info/upload/image/16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262" y="2566508"/>
            <a:ext cx="2911913" cy="18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58" y="478467"/>
            <a:ext cx="11812772" cy="712381"/>
          </a:xfrm>
        </p:spPr>
        <p:txBody>
          <a:bodyPr lIns="121917" tIns="60958" rIns="121917" bIns="60958">
            <a:normAutofit/>
          </a:bodyPr>
          <a:lstStyle/>
          <a:p>
            <a:r>
              <a:rPr lang="ru-RU" sz="3400" b="1" dirty="0" smtClean="0">
                <a:latin typeface="+mn-lt"/>
              </a:rPr>
              <a:t>ВОСПИТАНИЕ. Исследуем глубинную ценность</a:t>
            </a:r>
            <a:endParaRPr lang="ru-RU" sz="34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31372" y="1286543"/>
            <a:ext cx="11604685" cy="5295013"/>
          </a:xfrm>
        </p:spPr>
        <p:txBody>
          <a:bodyPr lIns="121917" tIns="60958" rIns="121917" bIns="60958"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Интерпретация результатов:</a:t>
            </a:r>
          </a:p>
          <a:p>
            <a:pPr marL="457189" indent="-457189">
              <a:buAutoNum type="arabicPeriod"/>
            </a:pPr>
            <a:r>
              <a:rPr lang="ru-RU" b="1" i="1" dirty="0" smtClean="0"/>
              <a:t>Первый </a:t>
            </a:r>
            <a:r>
              <a:rPr lang="ru-RU" b="1" i="1" dirty="0"/>
              <a:t>уровень ассоциаций</a:t>
            </a:r>
            <a:r>
              <a:rPr lang="ru-RU" b="1" dirty="0"/>
              <a:t>: </a:t>
            </a:r>
            <a:r>
              <a:rPr lang="ru-RU" b="1" dirty="0" smtClean="0"/>
              <a:t>убеждения</a:t>
            </a:r>
            <a:r>
              <a:rPr lang="ru-RU" b="1" dirty="0"/>
              <a:t>, которые сформировались у Вас в процессе </a:t>
            </a:r>
            <a:r>
              <a:rPr lang="ru-RU" b="1" dirty="0" smtClean="0"/>
              <a:t>воспитания и профессиональной деятельности.</a:t>
            </a:r>
          </a:p>
          <a:p>
            <a:pPr marL="457189" indent="-457189">
              <a:buAutoNum type="arabicPeriod"/>
            </a:pPr>
            <a:endParaRPr lang="ru-RU" b="1" dirty="0" smtClean="0"/>
          </a:p>
          <a:p>
            <a:pPr marL="457189" indent="-457189">
              <a:buAutoNum type="arabicPeriod"/>
            </a:pPr>
            <a:r>
              <a:rPr lang="ru-RU" b="1" i="1" dirty="0" smtClean="0"/>
              <a:t>Второй уровень ассоциаций</a:t>
            </a:r>
            <a:r>
              <a:rPr lang="ru-RU" b="1" dirty="0" smtClean="0"/>
              <a:t>: </a:t>
            </a:r>
            <a:r>
              <a:rPr lang="ru-RU" b="1" dirty="0"/>
              <a:t>у</a:t>
            </a:r>
            <a:r>
              <a:rPr lang="ru-RU" b="1" dirty="0" smtClean="0"/>
              <a:t>ровень разума: Что </a:t>
            </a:r>
            <a:r>
              <a:rPr lang="ru-RU" b="1" dirty="0"/>
              <a:t>я </a:t>
            </a:r>
            <a:r>
              <a:rPr lang="ru-RU" b="1" dirty="0" smtClean="0"/>
              <a:t>думаю в </a:t>
            </a:r>
            <a:r>
              <a:rPr lang="ru-RU" b="1" dirty="0"/>
              <a:t>связи с этим на самом деле? </a:t>
            </a:r>
            <a:endParaRPr lang="ru-RU" b="1" dirty="0" smtClean="0"/>
          </a:p>
          <a:p>
            <a:pPr marL="457189" indent="-457189">
              <a:buAutoNum type="arabicPeriod"/>
            </a:pPr>
            <a:endParaRPr lang="ru-RU" b="1" dirty="0" smtClean="0"/>
          </a:p>
          <a:p>
            <a:pPr marL="457189" indent="-457189">
              <a:buAutoNum type="arabicPeriod"/>
            </a:pPr>
            <a:r>
              <a:rPr lang="ru-RU" b="1" i="1" dirty="0" smtClean="0"/>
              <a:t>Третий </a:t>
            </a:r>
            <a:r>
              <a:rPr lang="ru-RU" b="1" i="1" dirty="0"/>
              <a:t>уровень </a:t>
            </a:r>
            <a:r>
              <a:rPr lang="ru-RU" b="1" i="1" dirty="0" smtClean="0"/>
              <a:t>ассоциаций</a:t>
            </a:r>
            <a:r>
              <a:rPr lang="ru-RU" b="1" dirty="0" smtClean="0"/>
              <a:t>: уровень эмоций: Что я чувствую в связи с этим на самом деле? </a:t>
            </a:r>
          </a:p>
          <a:p>
            <a:pPr marL="457189" indent="-457189">
              <a:buAutoNum type="arabicPeriod"/>
            </a:pPr>
            <a:endParaRPr lang="ru-RU" b="1" dirty="0" smtClean="0"/>
          </a:p>
          <a:p>
            <a:pPr marL="457189" indent="-457189">
              <a:buAutoNum type="arabicPeriod"/>
            </a:pPr>
            <a:r>
              <a:rPr lang="ru-RU" b="1" i="1" dirty="0" smtClean="0"/>
              <a:t>Четвертый уровень</a:t>
            </a:r>
            <a:r>
              <a:rPr lang="ru-RU" b="1" dirty="0" smtClean="0"/>
              <a:t>: подсказка </a:t>
            </a:r>
            <a:r>
              <a:rPr lang="ru-RU" b="1" dirty="0"/>
              <a:t>для дальнейших действий, вместе с последним словом – треугольник </a:t>
            </a:r>
            <a:r>
              <a:rPr lang="ru-RU" b="1" dirty="0" smtClean="0"/>
              <a:t>решений.</a:t>
            </a:r>
          </a:p>
          <a:p>
            <a:pPr marL="457189" indent="-457189">
              <a:buAutoNum type="arabicPeriod"/>
            </a:pPr>
            <a:endParaRPr lang="ru-RU" b="1" dirty="0" smtClean="0"/>
          </a:p>
          <a:p>
            <a:pPr marL="457189" indent="-457189">
              <a:buAutoNum type="arabicPeriod"/>
            </a:pPr>
            <a:r>
              <a:rPr lang="ru-RU" b="1" i="1" dirty="0"/>
              <a:t>Последнее </a:t>
            </a:r>
            <a:r>
              <a:rPr lang="ru-RU" b="1" i="1" dirty="0" smtClean="0"/>
              <a:t>слово</a:t>
            </a:r>
            <a:r>
              <a:rPr lang="ru-RU" b="1" dirty="0" smtClean="0"/>
              <a:t>: глубинная </a:t>
            </a:r>
            <a:r>
              <a:rPr lang="ru-RU" b="1" dirty="0"/>
              <a:t>ассоциация, ценностная </a:t>
            </a:r>
            <a:r>
              <a:rPr lang="ru-RU" b="1" dirty="0" smtClean="0"/>
              <a:t>ориентация. Если </a:t>
            </a:r>
            <a:r>
              <a:rPr lang="ru-RU" b="1" dirty="0"/>
              <a:t>слово вызывает позитив, радость, оно становится источником энергии, проводником, который даст Вам силы действовать.</a:t>
            </a:r>
            <a:endParaRPr lang="ru-RU" b="1" dirty="0" smtClean="0"/>
          </a:p>
          <a:p>
            <a:pPr marL="457189" indent="-457189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9099"/>
            <a:ext cx="10972800" cy="12440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2546A"/>
                </a:solidFill>
                <a:latin typeface="+mn-lt"/>
              </a:rPr>
              <a:t>Компоненты воспитывающей среды школы</a:t>
            </a:r>
            <a:br>
              <a:rPr lang="ru-RU" sz="3200" b="1" dirty="0" smtClean="0">
                <a:solidFill>
                  <a:srgbClr val="02546A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2546A"/>
                </a:solidFill>
                <a:latin typeface="+mn-lt"/>
              </a:rPr>
              <a:t> (по Н.Е. </a:t>
            </a:r>
            <a:r>
              <a:rPr lang="ru-RU" sz="3200" b="1" dirty="0" err="1" smtClean="0">
                <a:solidFill>
                  <a:srgbClr val="02546A"/>
                </a:solidFill>
                <a:latin typeface="+mn-lt"/>
              </a:rPr>
              <a:t>Щурковой</a:t>
            </a:r>
            <a:r>
              <a:rPr lang="ru-RU" sz="3200" b="1" dirty="0" smtClean="0">
                <a:solidFill>
                  <a:srgbClr val="02546A"/>
                </a:solidFill>
                <a:latin typeface="+mn-lt"/>
              </a:rPr>
              <a:t>) </a:t>
            </a:r>
            <a:endParaRPr lang="ru-RU" sz="3200" b="1" dirty="0">
              <a:solidFill>
                <a:srgbClr val="02546A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246584"/>
              </p:ext>
            </p:extLst>
          </p:nvPr>
        </p:nvGraphicFramePr>
        <p:xfrm>
          <a:off x="274320" y="1765004"/>
          <a:ext cx="11740471" cy="468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471"/>
                <a:gridCol w="9144000"/>
              </a:tblGrid>
              <a:tr h="3795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Критерии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Показатели/характеристики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L="121920" marR="121920"/>
                </a:tc>
              </a:tr>
              <a:tr h="948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предметно-пространственное окружение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обустройство и оформление помещений школы, школьного двора, зонирование школьного</a:t>
                      </a:r>
                      <a:r>
                        <a:rPr lang="ru-RU" sz="1800" b="1" baseline="0" dirty="0" smtClean="0"/>
                        <a:t> пространства, </a:t>
                      </a:r>
                      <a:r>
                        <a:rPr lang="ru-RU" sz="1800" b="1" dirty="0" smtClean="0"/>
                        <a:t>одежда  учителей, сотрудников, технических работников и самих школьников.</a:t>
                      </a:r>
                    </a:p>
                  </a:txBody>
                  <a:tcPr marL="121920" marR="121920"/>
                </a:tc>
              </a:tr>
              <a:tr h="9488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поведенческое окружение</a:t>
                      </a:r>
                    </a:p>
                    <a:p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единая карта поведения, интонации в обращении, мимика и жесты при беседе, позы при диалоге, характер совместной деятельности, конфликты и их разрешение</a:t>
                      </a:r>
                      <a:endParaRPr lang="ru-RU" sz="1800" b="1" dirty="0"/>
                    </a:p>
                  </a:txBody>
                  <a:tcPr marL="121920" marR="121920"/>
                </a:tc>
              </a:tr>
              <a:tr h="1231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событийное</a:t>
                      </a:r>
                    </a:p>
                    <a:p>
                      <a:r>
                        <a:rPr lang="ru-RU" sz="1800" b="1" dirty="0" smtClean="0"/>
                        <a:t>окружение 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совокупность событий, попадающих в поле восприятия воспитанника, служащих предметом оценки, поводом к раздумью и основанием для жизненных выводов: событие становится фактором его личностного развития, потому что событие стало для него важным</a:t>
                      </a:r>
                    </a:p>
                  </a:txBody>
                  <a:tcPr marL="121920" marR="121920"/>
                </a:tc>
              </a:tr>
              <a:tr h="118089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информационное культурное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культурно укомплектованная библиотека,  публичные выступления, школа</a:t>
                      </a:r>
                      <a:r>
                        <a:rPr lang="ru-RU" sz="1800" b="1" baseline="0" dirty="0" smtClean="0"/>
                        <a:t> в социальных сетях, СМИ, информационное пространство школы, партнеры</a:t>
                      </a:r>
                      <a:endParaRPr lang="ru-RU" sz="1800" b="1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7"/>
                </a:lnTo>
                <a:lnTo>
                  <a:pt x="9144000" y="5143497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416" y="122854"/>
            <a:ext cx="8854440" cy="616373"/>
          </a:xfrm>
          <a:custGeom>
            <a:avLst/>
            <a:gdLst/>
            <a:ahLst/>
            <a:cxnLst/>
            <a:rect l="l" t="t" r="r" b="b"/>
            <a:pathLst>
              <a:path w="6640830" h="462280">
                <a:moveTo>
                  <a:pt x="6640449" y="0"/>
                </a:moveTo>
                <a:lnTo>
                  <a:pt x="0" y="0"/>
                </a:lnTo>
                <a:lnTo>
                  <a:pt x="0" y="461962"/>
                </a:lnTo>
                <a:lnTo>
                  <a:pt x="6640449" y="461962"/>
                </a:lnTo>
                <a:lnTo>
                  <a:pt x="66404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9623" y="158262"/>
            <a:ext cx="89247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220" dirty="0">
                <a:solidFill>
                  <a:srgbClr val="02546A"/>
                </a:solidFill>
                <a:latin typeface="+mn-lt"/>
              </a:rPr>
              <a:t>РАЗВ</a:t>
            </a:r>
            <a:r>
              <a:rPr sz="3200" b="1" spc="-260" dirty="0">
                <a:solidFill>
                  <a:srgbClr val="02546A"/>
                </a:solidFill>
                <a:latin typeface="+mn-lt"/>
              </a:rPr>
              <a:t>И</a:t>
            </a:r>
            <a:r>
              <a:rPr sz="3200" b="1" spc="-400" dirty="0">
                <a:solidFill>
                  <a:srgbClr val="02546A"/>
                </a:solidFill>
                <a:latin typeface="+mn-lt"/>
              </a:rPr>
              <a:t>Т</a:t>
            </a:r>
            <a:r>
              <a:rPr sz="3200" b="1" spc="-513" dirty="0">
                <a:solidFill>
                  <a:srgbClr val="02546A"/>
                </a:solidFill>
                <a:latin typeface="+mn-lt"/>
              </a:rPr>
              <a:t>И</a:t>
            </a:r>
            <a:r>
              <a:rPr sz="3200" b="1" spc="-305" dirty="0">
                <a:solidFill>
                  <a:srgbClr val="02546A"/>
                </a:solidFill>
                <a:latin typeface="+mn-lt"/>
              </a:rPr>
              <a:t>Е</a:t>
            </a:r>
            <a:r>
              <a:rPr sz="3200" b="1" spc="-20" dirty="0">
                <a:solidFill>
                  <a:srgbClr val="02546A"/>
                </a:solidFill>
                <a:latin typeface="+mn-lt"/>
              </a:rPr>
              <a:t> </a:t>
            </a:r>
            <a:r>
              <a:rPr sz="3200" b="1" spc="-67" dirty="0">
                <a:solidFill>
                  <a:srgbClr val="02546A"/>
                </a:solidFill>
                <a:latin typeface="+mn-lt"/>
              </a:rPr>
              <a:t>ВОСП</a:t>
            </a:r>
            <a:r>
              <a:rPr sz="3200" b="1" spc="-87" dirty="0">
                <a:solidFill>
                  <a:srgbClr val="02546A"/>
                </a:solidFill>
                <a:latin typeface="+mn-lt"/>
              </a:rPr>
              <a:t>И</a:t>
            </a:r>
            <a:r>
              <a:rPr sz="3200" b="1" spc="-260" dirty="0">
                <a:solidFill>
                  <a:srgbClr val="02546A"/>
                </a:solidFill>
                <a:latin typeface="+mn-lt"/>
              </a:rPr>
              <a:t>ТАТЕЛЬНОЙ</a:t>
            </a:r>
            <a:r>
              <a:rPr sz="3200" b="1" spc="-33" dirty="0">
                <a:solidFill>
                  <a:srgbClr val="02546A"/>
                </a:solidFill>
                <a:latin typeface="+mn-lt"/>
              </a:rPr>
              <a:t> </a:t>
            </a:r>
            <a:r>
              <a:rPr sz="3200" b="1" spc="-60" dirty="0">
                <a:solidFill>
                  <a:srgbClr val="02546A"/>
                </a:solidFill>
                <a:latin typeface="+mn-lt"/>
              </a:rPr>
              <a:t>СРЕ</a:t>
            </a:r>
            <a:r>
              <a:rPr sz="3200" b="1" spc="-80" dirty="0">
                <a:solidFill>
                  <a:srgbClr val="02546A"/>
                </a:solidFill>
                <a:latin typeface="+mn-lt"/>
              </a:rPr>
              <a:t>Д</a:t>
            </a:r>
            <a:r>
              <a:rPr sz="3200" b="1" spc="-360" dirty="0">
                <a:solidFill>
                  <a:srgbClr val="02546A"/>
                </a:solidFill>
                <a:latin typeface="+mn-lt"/>
              </a:rPr>
              <a:t>Ы</a:t>
            </a:r>
            <a:endParaRPr sz="3200" b="1">
              <a:solidFill>
                <a:srgbClr val="02546A"/>
              </a:solidFill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517" y="158836"/>
            <a:ext cx="237067" cy="575733"/>
          </a:xfrm>
          <a:custGeom>
            <a:avLst/>
            <a:gdLst/>
            <a:ahLst/>
            <a:cxnLst/>
            <a:rect l="l" t="t" r="r" b="b"/>
            <a:pathLst>
              <a:path w="177800" h="431800">
                <a:moveTo>
                  <a:pt x="177800" y="0"/>
                </a:moveTo>
                <a:lnTo>
                  <a:pt x="0" y="0"/>
                </a:lnTo>
                <a:lnTo>
                  <a:pt x="0" y="431800"/>
                </a:lnTo>
                <a:lnTo>
                  <a:pt x="177800" y="431800"/>
                </a:lnTo>
                <a:lnTo>
                  <a:pt x="17780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411" y="1362118"/>
            <a:ext cx="1808192" cy="18851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0368" y="1261534"/>
            <a:ext cx="1936835" cy="19431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9335" y="1261534"/>
            <a:ext cx="1970532" cy="19431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92169" y="1261534"/>
            <a:ext cx="2091267" cy="19431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26017" y="3621704"/>
            <a:ext cx="2294467" cy="2394373"/>
            <a:chOff x="544512" y="2716276"/>
            <a:chExt cx="1720850" cy="17957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937" y="3056001"/>
              <a:ext cx="1495425" cy="14556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4512" y="2716276"/>
              <a:ext cx="725805" cy="725805"/>
            </a:xfrm>
            <a:custGeom>
              <a:avLst/>
              <a:gdLst/>
              <a:ahLst/>
              <a:cxnLst/>
              <a:rect l="l" t="t" r="r" b="b"/>
              <a:pathLst>
                <a:path w="725805" h="725804">
                  <a:moveTo>
                    <a:pt x="362648" y="0"/>
                  </a:moveTo>
                  <a:lnTo>
                    <a:pt x="315366" y="3048"/>
                  </a:lnTo>
                  <a:lnTo>
                    <a:pt x="269938" y="11937"/>
                  </a:lnTo>
                  <a:lnTo>
                    <a:pt x="226720" y="26288"/>
                  </a:lnTo>
                  <a:lnTo>
                    <a:pt x="186105" y="45719"/>
                  </a:lnTo>
                  <a:lnTo>
                    <a:pt x="148475" y="69850"/>
                  </a:lnTo>
                  <a:lnTo>
                    <a:pt x="114211" y="98425"/>
                  </a:lnTo>
                  <a:lnTo>
                    <a:pt x="83705" y="130810"/>
                  </a:lnTo>
                  <a:lnTo>
                    <a:pt x="57315" y="166878"/>
                  </a:lnTo>
                  <a:lnTo>
                    <a:pt x="35458" y="205994"/>
                  </a:lnTo>
                  <a:lnTo>
                    <a:pt x="18491" y="247904"/>
                  </a:lnTo>
                  <a:lnTo>
                    <a:pt x="6794" y="292354"/>
                  </a:lnTo>
                  <a:lnTo>
                    <a:pt x="774" y="338709"/>
                  </a:lnTo>
                  <a:lnTo>
                    <a:pt x="0" y="362585"/>
                  </a:lnTo>
                  <a:lnTo>
                    <a:pt x="774" y="386461"/>
                  </a:lnTo>
                  <a:lnTo>
                    <a:pt x="6794" y="432816"/>
                  </a:lnTo>
                  <a:lnTo>
                    <a:pt x="18491" y="477266"/>
                  </a:lnTo>
                  <a:lnTo>
                    <a:pt x="35458" y="519175"/>
                  </a:lnTo>
                  <a:lnTo>
                    <a:pt x="57315" y="558292"/>
                  </a:lnTo>
                  <a:lnTo>
                    <a:pt x="83705" y="594360"/>
                  </a:lnTo>
                  <a:lnTo>
                    <a:pt x="114211" y="626744"/>
                  </a:lnTo>
                  <a:lnTo>
                    <a:pt x="148475" y="655319"/>
                  </a:lnTo>
                  <a:lnTo>
                    <a:pt x="186105" y="679450"/>
                  </a:lnTo>
                  <a:lnTo>
                    <a:pt x="226720" y="698881"/>
                  </a:lnTo>
                  <a:lnTo>
                    <a:pt x="269938" y="713232"/>
                  </a:lnTo>
                  <a:lnTo>
                    <a:pt x="315366" y="722122"/>
                  </a:lnTo>
                  <a:lnTo>
                    <a:pt x="362648" y="725297"/>
                  </a:lnTo>
                  <a:lnTo>
                    <a:pt x="386499" y="724407"/>
                  </a:lnTo>
                  <a:lnTo>
                    <a:pt x="432904" y="718438"/>
                  </a:lnTo>
                  <a:lnTo>
                    <a:pt x="477278" y="706755"/>
                  </a:lnTo>
                  <a:lnTo>
                    <a:pt x="519239" y="689737"/>
                  </a:lnTo>
                  <a:lnTo>
                    <a:pt x="558406" y="667893"/>
                  </a:lnTo>
                  <a:lnTo>
                    <a:pt x="594398" y="641476"/>
                  </a:lnTo>
                  <a:lnTo>
                    <a:pt x="626833" y="610997"/>
                  </a:lnTo>
                  <a:lnTo>
                    <a:pt x="655332" y="576707"/>
                  </a:lnTo>
                  <a:lnTo>
                    <a:pt x="679500" y="539115"/>
                  </a:lnTo>
                  <a:lnTo>
                    <a:pt x="698957" y="498475"/>
                  </a:lnTo>
                  <a:lnTo>
                    <a:pt x="713333" y="455294"/>
                  </a:lnTo>
                  <a:lnTo>
                    <a:pt x="722249" y="409829"/>
                  </a:lnTo>
                  <a:lnTo>
                    <a:pt x="725297" y="362585"/>
                  </a:lnTo>
                  <a:lnTo>
                    <a:pt x="724522" y="338709"/>
                  </a:lnTo>
                  <a:lnTo>
                    <a:pt x="718502" y="292354"/>
                  </a:lnTo>
                  <a:lnTo>
                    <a:pt x="706805" y="247904"/>
                  </a:lnTo>
                  <a:lnTo>
                    <a:pt x="689838" y="205994"/>
                  </a:lnTo>
                  <a:lnTo>
                    <a:pt x="667981" y="166878"/>
                  </a:lnTo>
                  <a:lnTo>
                    <a:pt x="641604" y="130810"/>
                  </a:lnTo>
                  <a:lnTo>
                    <a:pt x="611085" y="98425"/>
                  </a:lnTo>
                  <a:lnTo>
                    <a:pt x="576821" y="69850"/>
                  </a:lnTo>
                  <a:lnTo>
                    <a:pt x="539203" y="45719"/>
                  </a:lnTo>
                  <a:lnTo>
                    <a:pt x="498589" y="26288"/>
                  </a:lnTo>
                  <a:lnTo>
                    <a:pt x="455371" y="11937"/>
                  </a:lnTo>
                  <a:lnTo>
                    <a:pt x="409930" y="3048"/>
                  </a:lnTo>
                  <a:lnTo>
                    <a:pt x="362648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537" y="2838386"/>
              <a:ext cx="515937" cy="51593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131962" y="3247308"/>
            <a:ext cx="180763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240" dirty="0">
                <a:latin typeface="Tahoma"/>
                <a:cs typeface="Tahoma"/>
              </a:rPr>
              <a:t>Ш</a:t>
            </a:r>
            <a:r>
              <a:rPr sz="1600" b="1" spc="-167" dirty="0">
                <a:latin typeface="Tahoma"/>
                <a:cs typeface="Tahoma"/>
              </a:rPr>
              <a:t>К</a:t>
            </a:r>
            <a:r>
              <a:rPr sz="1600" b="1" spc="73" dirty="0">
                <a:latin typeface="Tahoma"/>
                <a:cs typeface="Tahoma"/>
              </a:rPr>
              <a:t>О</a:t>
            </a:r>
            <a:r>
              <a:rPr sz="1600" b="1" spc="-173" dirty="0">
                <a:latin typeface="Tahoma"/>
                <a:cs typeface="Tahoma"/>
              </a:rPr>
              <a:t>Л</a:t>
            </a:r>
            <a:r>
              <a:rPr sz="1600" b="1" spc="-207" dirty="0">
                <a:latin typeface="Tahoma"/>
                <a:cs typeface="Tahoma"/>
              </a:rPr>
              <a:t>Ь</a:t>
            </a:r>
            <a:r>
              <a:rPr sz="1600" b="1" spc="-173" dirty="0">
                <a:latin typeface="Tahoma"/>
                <a:cs typeface="Tahoma"/>
              </a:rPr>
              <a:t>Н</a:t>
            </a:r>
            <a:r>
              <a:rPr sz="1600" b="1" spc="-213" dirty="0">
                <a:latin typeface="Tahoma"/>
                <a:cs typeface="Tahoma"/>
              </a:rPr>
              <a:t>Ы</a:t>
            </a:r>
            <a:r>
              <a:rPr sz="1600" b="1" spc="-152" dirty="0">
                <a:latin typeface="Tahoma"/>
                <a:cs typeface="Tahoma"/>
              </a:rPr>
              <a:t>Е</a:t>
            </a:r>
            <a:r>
              <a:rPr sz="1600" b="1" spc="-67" dirty="0">
                <a:latin typeface="Tahoma"/>
                <a:cs typeface="Tahoma"/>
              </a:rPr>
              <a:t> </a:t>
            </a:r>
            <a:r>
              <a:rPr sz="1600" b="1" spc="-47" dirty="0">
                <a:latin typeface="Tahoma"/>
                <a:cs typeface="Tahoma"/>
              </a:rPr>
              <a:t>Х</a:t>
            </a:r>
            <a:r>
              <a:rPr sz="1600" b="1" spc="73" dirty="0">
                <a:latin typeface="Tahoma"/>
                <a:cs typeface="Tahoma"/>
              </a:rPr>
              <a:t>О</a:t>
            </a:r>
            <a:r>
              <a:rPr sz="1600" b="1" spc="-193" dirty="0">
                <a:latin typeface="Tahoma"/>
                <a:cs typeface="Tahoma"/>
              </a:rPr>
              <a:t>Р</a:t>
            </a:r>
            <a:r>
              <a:rPr sz="1600" b="1" spc="-187" dirty="0">
                <a:latin typeface="Tahoma"/>
                <a:cs typeface="Tahoma"/>
              </a:rPr>
              <a:t>Ы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68344" y="3247308"/>
            <a:ext cx="19337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240" dirty="0">
                <a:latin typeface="Tahoma"/>
                <a:cs typeface="Tahoma"/>
              </a:rPr>
              <a:t>Ш</a:t>
            </a:r>
            <a:r>
              <a:rPr sz="1600" b="1" spc="-167" dirty="0">
                <a:latin typeface="Tahoma"/>
                <a:cs typeface="Tahoma"/>
              </a:rPr>
              <a:t>К</a:t>
            </a:r>
            <a:r>
              <a:rPr sz="1600" b="1" spc="73" dirty="0">
                <a:latin typeface="Tahoma"/>
                <a:cs typeface="Tahoma"/>
              </a:rPr>
              <a:t>О</a:t>
            </a:r>
            <a:r>
              <a:rPr sz="1600" b="1" spc="-173" dirty="0">
                <a:latin typeface="Tahoma"/>
                <a:cs typeface="Tahoma"/>
              </a:rPr>
              <a:t>Л</a:t>
            </a:r>
            <a:r>
              <a:rPr sz="1600" b="1" spc="-213" dirty="0">
                <a:latin typeface="Tahoma"/>
                <a:cs typeface="Tahoma"/>
              </a:rPr>
              <a:t>Ь</a:t>
            </a:r>
            <a:r>
              <a:rPr sz="1600" b="1" spc="-173" dirty="0">
                <a:latin typeface="Tahoma"/>
                <a:cs typeface="Tahoma"/>
              </a:rPr>
              <a:t>Н</a:t>
            </a:r>
            <a:r>
              <a:rPr sz="1600" b="1" spc="-220" dirty="0">
                <a:latin typeface="Tahoma"/>
                <a:cs typeface="Tahoma"/>
              </a:rPr>
              <a:t>Ы</a:t>
            </a:r>
            <a:r>
              <a:rPr sz="1600" b="1" spc="-152" dirty="0">
                <a:latin typeface="Tahoma"/>
                <a:cs typeface="Tahoma"/>
              </a:rPr>
              <a:t>Е</a:t>
            </a:r>
            <a:r>
              <a:rPr sz="1600" b="1" spc="-67" dirty="0">
                <a:latin typeface="Tahoma"/>
                <a:cs typeface="Tahoma"/>
              </a:rPr>
              <a:t> </a:t>
            </a:r>
            <a:r>
              <a:rPr sz="1600" b="1" spc="-173" dirty="0">
                <a:latin typeface="Tahoma"/>
                <a:cs typeface="Tahoma"/>
              </a:rPr>
              <a:t>ТЕАТРЫ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81741" y="3247307"/>
            <a:ext cx="20557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152" smtClean="0">
                <a:latin typeface="Tahoma"/>
                <a:cs typeface="Tahoma"/>
              </a:rPr>
              <a:t>С</a:t>
            </a:r>
            <a:r>
              <a:rPr sz="1600" b="1" spc="-160" smtClean="0">
                <a:latin typeface="Tahoma"/>
                <a:cs typeface="Tahoma"/>
              </a:rPr>
              <a:t>П</a:t>
            </a:r>
            <a:r>
              <a:rPr sz="1600" b="1" spc="87" smtClean="0">
                <a:latin typeface="Tahoma"/>
                <a:cs typeface="Tahoma"/>
              </a:rPr>
              <a:t>О</a:t>
            </a:r>
            <a:r>
              <a:rPr sz="1600" b="1" spc="-180" smtClean="0">
                <a:latin typeface="Tahoma"/>
                <a:cs typeface="Tahoma"/>
              </a:rPr>
              <a:t>Р</a:t>
            </a:r>
            <a:r>
              <a:rPr lang="ru-RU" sz="1600" b="1" spc="-180" dirty="0" smtClean="0">
                <a:latin typeface="Tahoma"/>
                <a:cs typeface="Tahoma"/>
              </a:rPr>
              <a:t>Т</a:t>
            </a:r>
            <a:r>
              <a:rPr sz="1600" b="1" spc="-160" smtClean="0">
                <a:latin typeface="Tahoma"/>
                <a:cs typeface="Tahoma"/>
              </a:rPr>
              <a:t>И</a:t>
            </a:r>
            <a:r>
              <a:rPr sz="1600" b="1" spc="-193" smtClean="0">
                <a:latin typeface="Tahoma"/>
                <a:cs typeface="Tahoma"/>
              </a:rPr>
              <a:t>В</a:t>
            </a:r>
            <a:r>
              <a:rPr sz="1600" b="1" spc="-160" smtClean="0">
                <a:latin typeface="Tahoma"/>
                <a:cs typeface="Tahoma"/>
              </a:rPr>
              <a:t>Н</a:t>
            </a:r>
            <a:r>
              <a:rPr sz="1600" b="1" spc="-200" smtClean="0">
                <a:latin typeface="Tahoma"/>
                <a:cs typeface="Tahoma"/>
              </a:rPr>
              <a:t>Ы</a:t>
            </a:r>
            <a:r>
              <a:rPr sz="1600" b="1" spc="-152" smtClean="0">
                <a:latin typeface="Tahoma"/>
                <a:cs typeface="Tahoma"/>
              </a:rPr>
              <a:t>Е</a:t>
            </a:r>
            <a:r>
              <a:rPr sz="1600" b="1" spc="-40" smtClean="0">
                <a:latin typeface="Tahoma"/>
                <a:cs typeface="Tahoma"/>
              </a:rPr>
              <a:t> </a:t>
            </a:r>
            <a:r>
              <a:rPr sz="1600" b="1" spc="-220" dirty="0">
                <a:latin typeface="Tahoma"/>
                <a:cs typeface="Tahoma"/>
              </a:rPr>
              <a:t>КЛ</a:t>
            </a:r>
            <a:r>
              <a:rPr sz="1600" b="1" spc="-133" dirty="0">
                <a:latin typeface="Tahoma"/>
                <a:cs typeface="Tahoma"/>
              </a:rPr>
              <a:t>У</a:t>
            </a:r>
            <a:r>
              <a:rPr sz="1600" b="1" spc="-272" dirty="0">
                <a:latin typeface="Tahoma"/>
                <a:cs typeface="Tahoma"/>
              </a:rPr>
              <a:t>Б</a:t>
            </a:r>
            <a:r>
              <a:rPr sz="1600" b="1" spc="-187" dirty="0">
                <a:latin typeface="Tahoma"/>
                <a:cs typeface="Tahoma"/>
              </a:rPr>
              <a:t>Ы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09739" y="3249337"/>
            <a:ext cx="307594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152" dirty="0">
                <a:latin typeface="Tahoma"/>
                <a:cs typeface="Tahoma"/>
              </a:rPr>
              <a:t>ПЕРВ</a:t>
            </a:r>
            <a:r>
              <a:rPr sz="1600" b="1" spc="-173" dirty="0">
                <a:latin typeface="Tahoma"/>
                <a:cs typeface="Tahoma"/>
              </a:rPr>
              <a:t>И</a:t>
            </a:r>
            <a:r>
              <a:rPr sz="1600" b="1" spc="-167" dirty="0">
                <a:latin typeface="Tahoma"/>
                <a:cs typeface="Tahoma"/>
              </a:rPr>
              <a:t>Ч</a:t>
            </a:r>
            <a:r>
              <a:rPr sz="1600" b="1" spc="-147" dirty="0">
                <a:latin typeface="Tahoma"/>
                <a:cs typeface="Tahoma"/>
              </a:rPr>
              <a:t>Н</a:t>
            </a:r>
            <a:r>
              <a:rPr sz="1600" b="1" spc="-180" dirty="0">
                <a:latin typeface="Tahoma"/>
                <a:cs typeface="Tahoma"/>
              </a:rPr>
              <a:t>Ы</a:t>
            </a:r>
            <a:r>
              <a:rPr sz="1600" b="1" spc="-152" dirty="0">
                <a:latin typeface="Tahoma"/>
                <a:cs typeface="Tahoma"/>
              </a:rPr>
              <a:t>Е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-93" dirty="0">
                <a:latin typeface="Tahoma"/>
                <a:cs typeface="Tahoma"/>
              </a:rPr>
              <a:t>ОТДЕ</a:t>
            </a:r>
            <a:r>
              <a:rPr sz="1600" b="1" spc="-120" dirty="0">
                <a:latin typeface="Tahoma"/>
                <a:cs typeface="Tahoma"/>
              </a:rPr>
              <a:t>Л</a:t>
            </a:r>
            <a:r>
              <a:rPr sz="1600" b="1" spc="-147" dirty="0">
                <a:latin typeface="Tahoma"/>
                <a:cs typeface="Tahoma"/>
              </a:rPr>
              <a:t>ЕНИ</a:t>
            </a:r>
            <a:r>
              <a:rPr sz="1600" b="1" spc="-213" dirty="0">
                <a:latin typeface="Tahoma"/>
                <a:cs typeface="Tahoma"/>
              </a:rPr>
              <a:t>Я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РДДМ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2022" y="6114017"/>
            <a:ext cx="3125041" cy="7095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indent="2540" algn="ctr">
              <a:spcBef>
                <a:spcPts val="133"/>
              </a:spcBef>
            </a:pPr>
            <a:r>
              <a:rPr sz="1500" b="1" spc="-53" dirty="0">
                <a:latin typeface="Tahoma"/>
                <a:cs typeface="Tahoma"/>
              </a:rPr>
              <a:t>Ц</a:t>
            </a:r>
            <a:r>
              <a:rPr sz="1500" b="1" spc="-152" dirty="0">
                <a:latin typeface="Tahoma"/>
                <a:cs typeface="Tahoma"/>
              </a:rPr>
              <a:t>Е</a:t>
            </a:r>
            <a:r>
              <a:rPr sz="1500" b="1" spc="-127" dirty="0">
                <a:latin typeface="Tahoma"/>
                <a:cs typeface="Tahoma"/>
              </a:rPr>
              <a:t>Н</a:t>
            </a:r>
            <a:r>
              <a:rPr sz="1500" b="1" spc="-293" dirty="0">
                <a:latin typeface="Tahoma"/>
                <a:cs typeface="Tahoma"/>
              </a:rPr>
              <a:t>Т</a:t>
            </a:r>
            <a:r>
              <a:rPr sz="1500" b="1" spc="-147" dirty="0">
                <a:latin typeface="Tahoma"/>
                <a:cs typeface="Tahoma"/>
              </a:rPr>
              <a:t>Р</a:t>
            </a:r>
            <a:r>
              <a:rPr sz="1500" b="1" spc="-167" dirty="0">
                <a:latin typeface="Tahoma"/>
                <a:cs typeface="Tahoma"/>
              </a:rPr>
              <a:t>Ы</a:t>
            </a:r>
            <a:r>
              <a:rPr sz="1500" b="1" spc="-80" dirty="0">
                <a:latin typeface="Tahoma"/>
                <a:cs typeface="Tahoma"/>
              </a:rPr>
              <a:t> </a:t>
            </a:r>
            <a:r>
              <a:rPr sz="1500" b="1" spc="-60" dirty="0">
                <a:latin typeface="Tahoma"/>
                <a:cs typeface="Tahoma"/>
              </a:rPr>
              <a:t>Д</a:t>
            </a:r>
            <a:r>
              <a:rPr sz="1500" b="1" spc="-200" dirty="0">
                <a:latin typeface="Tahoma"/>
                <a:cs typeface="Tahoma"/>
              </a:rPr>
              <a:t>Е</a:t>
            </a:r>
            <a:r>
              <a:rPr sz="1500" b="1" spc="-339" dirty="0">
                <a:latin typeface="Tahoma"/>
                <a:cs typeface="Tahoma"/>
              </a:rPr>
              <a:t>Т</a:t>
            </a:r>
            <a:r>
              <a:rPr sz="1500" b="1" spc="107" dirty="0">
                <a:latin typeface="Tahoma"/>
                <a:cs typeface="Tahoma"/>
              </a:rPr>
              <a:t>С</a:t>
            </a:r>
            <a:r>
              <a:rPr sz="1500" b="1" spc="-187" dirty="0">
                <a:latin typeface="Tahoma"/>
                <a:cs typeface="Tahoma"/>
              </a:rPr>
              <a:t>К</a:t>
            </a:r>
            <a:r>
              <a:rPr sz="1500" b="1" spc="-193" dirty="0">
                <a:latin typeface="Tahoma"/>
                <a:cs typeface="Tahoma"/>
              </a:rPr>
              <a:t>И</a:t>
            </a:r>
            <a:r>
              <a:rPr sz="1500" b="1" spc="-7" dirty="0">
                <a:latin typeface="Tahoma"/>
                <a:cs typeface="Tahoma"/>
              </a:rPr>
              <a:t>Х  </a:t>
            </a:r>
            <a:r>
              <a:rPr sz="1500" b="1" spc="-147" dirty="0">
                <a:latin typeface="Tahoma"/>
                <a:cs typeface="Tahoma"/>
              </a:rPr>
              <a:t>И</a:t>
            </a:r>
            <a:r>
              <a:rPr sz="1500" b="1" spc="-127" dirty="0">
                <a:latin typeface="Tahoma"/>
                <a:cs typeface="Tahoma"/>
              </a:rPr>
              <a:t>Н</a:t>
            </a:r>
            <a:r>
              <a:rPr sz="1500" b="1" spc="-147" dirty="0">
                <a:latin typeface="Tahoma"/>
                <a:cs typeface="Tahoma"/>
              </a:rPr>
              <a:t>И</a:t>
            </a:r>
            <a:r>
              <a:rPr sz="1500" b="1" spc="-53" dirty="0">
                <a:latin typeface="Tahoma"/>
                <a:cs typeface="Tahoma"/>
              </a:rPr>
              <a:t>Ц</a:t>
            </a:r>
            <a:r>
              <a:rPr sz="1500" b="1" spc="-147" dirty="0">
                <a:latin typeface="Tahoma"/>
                <a:cs typeface="Tahoma"/>
              </a:rPr>
              <a:t>И</a:t>
            </a:r>
            <a:r>
              <a:rPr sz="1500" b="1" spc="60" dirty="0">
                <a:latin typeface="Tahoma"/>
                <a:cs typeface="Tahoma"/>
              </a:rPr>
              <a:t>А</a:t>
            </a:r>
            <a:r>
              <a:rPr sz="1500" b="1" spc="-293" dirty="0">
                <a:latin typeface="Tahoma"/>
                <a:cs typeface="Tahoma"/>
              </a:rPr>
              <a:t>Т</a:t>
            </a:r>
            <a:r>
              <a:rPr sz="1500" b="1" spc="-147" dirty="0">
                <a:latin typeface="Tahoma"/>
                <a:cs typeface="Tahoma"/>
              </a:rPr>
              <a:t>И</a:t>
            </a:r>
            <a:r>
              <a:rPr sz="1500" b="1" spc="-200" dirty="0">
                <a:latin typeface="Tahoma"/>
                <a:cs typeface="Tahoma"/>
              </a:rPr>
              <a:t>В</a:t>
            </a:r>
            <a:r>
              <a:rPr sz="1500" b="1" spc="-47" dirty="0">
                <a:latin typeface="Tahoma"/>
                <a:cs typeface="Tahoma"/>
              </a:rPr>
              <a:t>,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spc="-53" dirty="0">
                <a:latin typeface="Tahoma"/>
                <a:cs typeface="Tahoma"/>
              </a:rPr>
              <a:t>У</a:t>
            </a:r>
            <a:r>
              <a:rPr sz="1500" b="1" spc="-167" dirty="0">
                <a:latin typeface="Tahoma"/>
                <a:cs typeface="Tahoma"/>
              </a:rPr>
              <a:t>Ч</a:t>
            </a:r>
            <a:r>
              <a:rPr sz="1500" b="1" spc="-152" dirty="0">
                <a:latin typeface="Tahoma"/>
                <a:cs typeface="Tahoma"/>
              </a:rPr>
              <a:t>Е</a:t>
            </a:r>
            <a:r>
              <a:rPr sz="1500" b="1" spc="-127" dirty="0">
                <a:latin typeface="Tahoma"/>
                <a:cs typeface="Tahoma"/>
              </a:rPr>
              <a:t>Н</a:t>
            </a:r>
            <a:r>
              <a:rPr sz="1500" b="1" spc="-147" dirty="0">
                <a:latin typeface="Tahoma"/>
                <a:cs typeface="Tahoma"/>
              </a:rPr>
              <a:t>И</a:t>
            </a:r>
            <a:r>
              <a:rPr sz="1500" b="1" spc="-167" dirty="0">
                <a:latin typeface="Tahoma"/>
                <a:cs typeface="Tahoma"/>
              </a:rPr>
              <a:t>Ч</a:t>
            </a:r>
            <a:r>
              <a:rPr sz="1500" b="1" spc="-152" dirty="0">
                <a:latin typeface="Tahoma"/>
                <a:cs typeface="Tahoma"/>
              </a:rPr>
              <a:t>Е</a:t>
            </a:r>
            <a:r>
              <a:rPr sz="1500" b="1" spc="152" dirty="0">
                <a:latin typeface="Tahoma"/>
                <a:cs typeface="Tahoma"/>
              </a:rPr>
              <a:t>С</a:t>
            </a:r>
            <a:r>
              <a:rPr sz="1500" b="1" spc="-140" dirty="0">
                <a:latin typeface="Tahoma"/>
                <a:cs typeface="Tahoma"/>
              </a:rPr>
              <a:t>К</a:t>
            </a:r>
            <a:r>
              <a:rPr sz="1500" b="1" spc="87" dirty="0">
                <a:latin typeface="Tahoma"/>
                <a:cs typeface="Tahoma"/>
              </a:rPr>
              <a:t>О</a:t>
            </a:r>
            <a:r>
              <a:rPr sz="1500" b="1" spc="-93" dirty="0">
                <a:latin typeface="Tahoma"/>
                <a:cs typeface="Tahoma"/>
              </a:rPr>
              <a:t>Е  </a:t>
            </a:r>
            <a:r>
              <a:rPr sz="1500" b="1" spc="-60" dirty="0">
                <a:latin typeface="Tahoma"/>
                <a:cs typeface="Tahoma"/>
              </a:rPr>
              <a:t>САМОУПРАВЛЕНИЕ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01837" y="863601"/>
            <a:ext cx="969433" cy="967740"/>
            <a:chOff x="4651375" y="647700"/>
            <a:chExt cx="727075" cy="725805"/>
          </a:xfrm>
        </p:grpSpPr>
        <p:sp>
          <p:nvSpPr>
            <p:cNvPr id="20" name="object 20"/>
            <p:cNvSpPr/>
            <p:nvPr/>
          </p:nvSpPr>
          <p:spPr>
            <a:xfrm>
              <a:off x="4651375" y="647700"/>
              <a:ext cx="727075" cy="725805"/>
            </a:xfrm>
            <a:custGeom>
              <a:avLst/>
              <a:gdLst/>
              <a:ahLst/>
              <a:cxnLst/>
              <a:rect l="l" t="t" r="r" b="b"/>
              <a:pathLst>
                <a:path w="727075" h="725805">
                  <a:moveTo>
                    <a:pt x="363474" y="0"/>
                  </a:moveTo>
                  <a:lnTo>
                    <a:pt x="316102" y="3048"/>
                  </a:lnTo>
                  <a:lnTo>
                    <a:pt x="270510" y="11937"/>
                  </a:lnTo>
                  <a:lnTo>
                    <a:pt x="227202" y="26288"/>
                  </a:lnTo>
                  <a:lnTo>
                    <a:pt x="186562" y="45847"/>
                  </a:lnTo>
                  <a:lnTo>
                    <a:pt x="148844" y="69976"/>
                  </a:lnTo>
                  <a:lnTo>
                    <a:pt x="114426" y="98425"/>
                  </a:lnTo>
                  <a:lnTo>
                    <a:pt x="83820" y="130937"/>
                  </a:lnTo>
                  <a:lnTo>
                    <a:pt x="57403" y="166877"/>
                  </a:lnTo>
                  <a:lnTo>
                    <a:pt x="35560" y="205994"/>
                  </a:lnTo>
                  <a:lnTo>
                    <a:pt x="18541" y="248030"/>
                  </a:lnTo>
                  <a:lnTo>
                    <a:pt x="6858" y="292353"/>
                  </a:lnTo>
                  <a:lnTo>
                    <a:pt x="762" y="338836"/>
                  </a:lnTo>
                  <a:lnTo>
                    <a:pt x="0" y="362585"/>
                  </a:lnTo>
                  <a:lnTo>
                    <a:pt x="762" y="386461"/>
                  </a:lnTo>
                  <a:lnTo>
                    <a:pt x="6858" y="432942"/>
                  </a:lnTo>
                  <a:lnTo>
                    <a:pt x="18541" y="477265"/>
                  </a:lnTo>
                  <a:lnTo>
                    <a:pt x="35560" y="519302"/>
                  </a:lnTo>
                  <a:lnTo>
                    <a:pt x="57403" y="558419"/>
                  </a:lnTo>
                  <a:lnTo>
                    <a:pt x="83820" y="594360"/>
                  </a:lnTo>
                  <a:lnTo>
                    <a:pt x="114426" y="626872"/>
                  </a:lnTo>
                  <a:lnTo>
                    <a:pt x="148844" y="655320"/>
                  </a:lnTo>
                  <a:lnTo>
                    <a:pt x="186562" y="679450"/>
                  </a:lnTo>
                  <a:lnTo>
                    <a:pt x="227202" y="699008"/>
                  </a:lnTo>
                  <a:lnTo>
                    <a:pt x="270510" y="713359"/>
                  </a:lnTo>
                  <a:lnTo>
                    <a:pt x="316102" y="722249"/>
                  </a:lnTo>
                  <a:lnTo>
                    <a:pt x="363474" y="725297"/>
                  </a:lnTo>
                  <a:lnTo>
                    <a:pt x="387350" y="724535"/>
                  </a:lnTo>
                  <a:lnTo>
                    <a:pt x="433832" y="718438"/>
                  </a:lnTo>
                  <a:lnTo>
                    <a:pt x="478282" y="706754"/>
                  </a:lnTo>
                  <a:lnTo>
                    <a:pt x="520319" y="689863"/>
                  </a:lnTo>
                  <a:lnTo>
                    <a:pt x="559688" y="668020"/>
                  </a:lnTo>
                  <a:lnTo>
                    <a:pt x="595757" y="641603"/>
                  </a:lnTo>
                  <a:lnTo>
                    <a:pt x="628269" y="611124"/>
                  </a:lnTo>
                  <a:lnTo>
                    <a:pt x="656716" y="576834"/>
                  </a:lnTo>
                  <a:lnTo>
                    <a:pt x="680974" y="539241"/>
                  </a:lnTo>
                  <a:lnTo>
                    <a:pt x="700532" y="498601"/>
                  </a:lnTo>
                  <a:lnTo>
                    <a:pt x="714883" y="455422"/>
                  </a:lnTo>
                  <a:lnTo>
                    <a:pt x="723773" y="409955"/>
                  </a:lnTo>
                  <a:lnTo>
                    <a:pt x="726821" y="362585"/>
                  </a:lnTo>
                  <a:lnTo>
                    <a:pt x="726059" y="338836"/>
                  </a:lnTo>
                  <a:lnTo>
                    <a:pt x="720089" y="292353"/>
                  </a:lnTo>
                  <a:lnTo>
                    <a:pt x="708405" y="248030"/>
                  </a:lnTo>
                  <a:lnTo>
                    <a:pt x="691388" y="205994"/>
                  </a:lnTo>
                  <a:lnTo>
                    <a:pt x="669416" y="166877"/>
                  </a:lnTo>
                  <a:lnTo>
                    <a:pt x="643001" y="130937"/>
                  </a:lnTo>
                  <a:lnTo>
                    <a:pt x="612394" y="98425"/>
                  </a:lnTo>
                  <a:lnTo>
                    <a:pt x="578103" y="69976"/>
                  </a:lnTo>
                  <a:lnTo>
                    <a:pt x="540385" y="45847"/>
                  </a:lnTo>
                  <a:lnTo>
                    <a:pt x="499617" y="26288"/>
                  </a:lnTo>
                  <a:lnTo>
                    <a:pt x="456311" y="11937"/>
                  </a:lnTo>
                  <a:lnTo>
                    <a:pt x="410845" y="3048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8375" y="779526"/>
              <a:ext cx="473075" cy="46990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532805" y="867836"/>
            <a:ext cx="969433" cy="969433"/>
            <a:chOff x="2649601" y="650875"/>
            <a:chExt cx="727075" cy="727075"/>
          </a:xfrm>
        </p:grpSpPr>
        <p:sp>
          <p:nvSpPr>
            <p:cNvPr id="23" name="object 23"/>
            <p:cNvSpPr/>
            <p:nvPr/>
          </p:nvSpPr>
          <p:spPr>
            <a:xfrm>
              <a:off x="2649601" y="650875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363347" y="0"/>
                  </a:moveTo>
                  <a:lnTo>
                    <a:pt x="315975" y="3048"/>
                  </a:lnTo>
                  <a:lnTo>
                    <a:pt x="270510" y="11937"/>
                  </a:lnTo>
                  <a:lnTo>
                    <a:pt x="227203" y="26415"/>
                  </a:lnTo>
                  <a:lnTo>
                    <a:pt x="186436" y="45847"/>
                  </a:lnTo>
                  <a:lnTo>
                    <a:pt x="148717" y="70103"/>
                  </a:lnTo>
                  <a:lnTo>
                    <a:pt x="114426" y="98678"/>
                  </a:lnTo>
                  <a:lnTo>
                    <a:pt x="83819" y="131190"/>
                  </a:lnTo>
                  <a:lnTo>
                    <a:pt x="57404" y="167259"/>
                  </a:lnTo>
                  <a:lnTo>
                    <a:pt x="35432" y="206501"/>
                  </a:lnTo>
                  <a:lnTo>
                    <a:pt x="18415" y="248538"/>
                  </a:lnTo>
                  <a:lnTo>
                    <a:pt x="6731" y="292988"/>
                  </a:lnTo>
                  <a:lnTo>
                    <a:pt x="762" y="339598"/>
                  </a:lnTo>
                  <a:lnTo>
                    <a:pt x="0" y="363474"/>
                  </a:lnTo>
                  <a:lnTo>
                    <a:pt x="762" y="387350"/>
                  </a:lnTo>
                  <a:lnTo>
                    <a:pt x="6731" y="433832"/>
                  </a:lnTo>
                  <a:lnTo>
                    <a:pt x="18415" y="478282"/>
                  </a:lnTo>
                  <a:lnTo>
                    <a:pt x="35432" y="520319"/>
                  </a:lnTo>
                  <a:lnTo>
                    <a:pt x="57404" y="559688"/>
                  </a:lnTo>
                  <a:lnTo>
                    <a:pt x="83819" y="595757"/>
                  </a:lnTo>
                  <a:lnTo>
                    <a:pt x="114426" y="628269"/>
                  </a:lnTo>
                  <a:lnTo>
                    <a:pt x="148717" y="656716"/>
                  </a:lnTo>
                  <a:lnTo>
                    <a:pt x="186436" y="680974"/>
                  </a:lnTo>
                  <a:lnTo>
                    <a:pt x="227203" y="700532"/>
                  </a:lnTo>
                  <a:lnTo>
                    <a:pt x="270510" y="714883"/>
                  </a:lnTo>
                  <a:lnTo>
                    <a:pt x="315975" y="723773"/>
                  </a:lnTo>
                  <a:lnTo>
                    <a:pt x="363347" y="726821"/>
                  </a:lnTo>
                  <a:lnTo>
                    <a:pt x="387223" y="726059"/>
                  </a:lnTo>
                  <a:lnTo>
                    <a:pt x="433831" y="720089"/>
                  </a:lnTo>
                  <a:lnTo>
                    <a:pt x="478281" y="708405"/>
                  </a:lnTo>
                  <a:lnTo>
                    <a:pt x="520319" y="691388"/>
                  </a:lnTo>
                  <a:lnTo>
                    <a:pt x="559562" y="669416"/>
                  </a:lnTo>
                  <a:lnTo>
                    <a:pt x="595630" y="643001"/>
                  </a:lnTo>
                  <a:lnTo>
                    <a:pt x="628141" y="612394"/>
                  </a:lnTo>
                  <a:lnTo>
                    <a:pt x="656716" y="578103"/>
                  </a:lnTo>
                  <a:lnTo>
                    <a:pt x="680974" y="540385"/>
                  </a:lnTo>
                  <a:lnTo>
                    <a:pt x="700404" y="499617"/>
                  </a:lnTo>
                  <a:lnTo>
                    <a:pt x="714883" y="456311"/>
                  </a:lnTo>
                  <a:lnTo>
                    <a:pt x="723773" y="410845"/>
                  </a:lnTo>
                  <a:lnTo>
                    <a:pt x="726821" y="363474"/>
                  </a:lnTo>
                  <a:lnTo>
                    <a:pt x="726059" y="339598"/>
                  </a:lnTo>
                  <a:lnTo>
                    <a:pt x="719963" y="292988"/>
                  </a:lnTo>
                  <a:lnTo>
                    <a:pt x="708278" y="248538"/>
                  </a:lnTo>
                  <a:lnTo>
                    <a:pt x="691261" y="206501"/>
                  </a:lnTo>
                  <a:lnTo>
                    <a:pt x="669416" y="167259"/>
                  </a:lnTo>
                  <a:lnTo>
                    <a:pt x="643001" y="131190"/>
                  </a:lnTo>
                  <a:lnTo>
                    <a:pt x="612394" y="98678"/>
                  </a:lnTo>
                  <a:lnTo>
                    <a:pt x="577976" y="70103"/>
                  </a:lnTo>
                  <a:lnTo>
                    <a:pt x="540257" y="45847"/>
                  </a:lnTo>
                  <a:lnTo>
                    <a:pt x="499618" y="26415"/>
                  </a:lnTo>
                  <a:lnTo>
                    <a:pt x="456311" y="11937"/>
                  </a:lnTo>
                  <a:lnTo>
                    <a:pt x="410718" y="3048"/>
                  </a:lnTo>
                  <a:lnTo>
                    <a:pt x="363347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0500" y="769937"/>
              <a:ext cx="515937" cy="51593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57770" y="863601"/>
            <a:ext cx="969433" cy="967740"/>
            <a:chOff x="568325" y="647700"/>
            <a:chExt cx="727075" cy="725805"/>
          </a:xfrm>
        </p:grpSpPr>
        <p:sp>
          <p:nvSpPr>
            <p:cNvPr id="26" name="object 26"/>
            <p:cNvSpPr/>
            <p:nvPr/>
          </p:nvSpPr>
          <p:spPr>
            <a:xfrm>
              <a:off x="568325" y="647700"/>
              <a:ext cx="727075" cy="725805"/>
            </a:xfrm>
            <a:custGeom>
              <a:avLst/>
              <a:gdLst/>
              <a:ahLst/>
              <a:cxnLst/>
              <a:rect l="l" t="t" r="r" b="b"/>
              <a:pathLst>
                <a:path w="727075" h="725805">
                  <a:moveTo>
                    <a:pt x="363448" y="0"/>
                  </a:moveTo>
                  <a:lnTo>
                    <a:pt x="316064" y="3048"/>
                  </a:lnTo>
                  <a:lnTo>
                    <a:pt x="270522" y="11937"/>
                  </a:lnTo>
                  <a:lnTo>
                    <a:pt x="227215" y="26288"/>
                  </a:lnTo>
                  <a:lnTo>
                    <a:pt x="186512" y="45847"/>
                  </a:lnTo>
                  <a:lnTo>
                    <a:pt x="148793" y="69976"/>
                  </a:lnTo>
                  <a:lnTo>
                    <a:pt x="114465" y="98425"/>
                  </a:lnTo>
                  <a:lnTo>
                    <a:pt x="83883" y="130937"/>
                  </a:lnTo>
                  <a:lnTo>
                    <a:pt x="57442" y="166877"/>
                  </a:lnTo>
                  <a:lnTo>
                    <a:pt x="35534" y="205994"/>
                  </a:lnTo>
                  <a:lnTo>
                    <a:pt x="18529" y="248030"/>
                  </a:lnTo>
                  <a:lnTo>
                    <a:pt x="6819" y="292353"/>
                  </a:lnTo>
                  <a:lnTo>
                    <a:pt x="774" y="338836"/>
                  </a:lnTo>
                  <a:lnTo>
                    <a:pt x="0" y="362585"/>
                  </a:lnTo>
                  <a:lnTo>
                    <a:pt x="774" y="386461"/>
                  </a:lnTo>
                  <a:lnTo>
                    <a:pt x="6819" y="432942"/>
                  </a:lnTo>
                  <a:lnTo>
                    <a:pt x="18529" y="477265"/>
                  </a:lnTo>
                  <a:lnTo>
                    <a:pt x="35534" y="519302"/>
                  </a:lnTo>
                  <a:lnTo>
                    <a:pt x="57442" y="558419"/>
                  </a:lnTo>
                  <a:lnTo>
                    <a:pt x="83883" y="594360"/>
                  </a:lnTo>
                  <a:lnTo>
                    <a:pt x="114465" y="626872"/>
                  </a:lnTo>
                  <a:lnTo>
                    <a:pt x="148793" y="655320"/>
                  </a:lnTo>
                  <a:lnTo>
                    <a:pt x="186512" y="679450"/>
                  </a:lnTo>
                  <a:lnTo>
                    <a:pt x="227215" y="699008"/>
                  </a:lnTo>
                  <a:lnTo>
                    <a:pt x="270522" y="713359"/>
                  </a:lnTo>
                  <a:lnTo>
                    <a:pt x="316064" y="722249"/>
                  </a:lnTo>
                  <a:lnTo>
                    <a:pt x="363448" y="725297"/>
                  </a:lnTo>
                  <a:lnTo>
                    <a:pt x="387337" y="724535"/>
                  </a:lnTo>
                  <a:lnTo>
                    <a:pt x="433844" y="718438"/>
                  </a:lnTo>
                  <a:lnTo>
                    <a:pt x="478320" y="706754"/>
                  </a:lnTo>
                  <a:lnTo>
                    <a:pt x="520382" y="689863"/>
                  </a:lnTo>
                  <a:lnTo>
                    <a:pt x="559625" y="668020"/>
                  </a:lnTo>
                  <a:lnTo>
                    <a:pt x="595706" y="641603"/>
                  </a:lnTo>
                  <a:lnTo>
                    <a:pt x="628205" y="611124"/>
                  </a:lnTo>
                  <a:lnTo>
                    <a:pt x="656767" y="576834"/>
                  </a:lnTo>
                  <a:lnTo>
                    <a:pt x="680986" y="539241"/>
                  </a:lnTo>
                  <a:lnTo>
                    <a:pt x="700493" y="498601"/>
                  </a:lnTo>
                  <a:lnTo>
                    <a:pt x="714883" y="455422"/>
                  </a:lnTo>
                  <a:lnTo>
                    <a:pt x="723772" y="409955"/>
                  </a:lnTo>
                  <a:lnTo>
                    <a:pt x="726947" y="362585"/>
                  </a:lnTo>
                  <a:lnTo>
                    <a:pt x="726059" y="338836"/>
                  </a:lnTo>
                  <a:lnTo>
                    <a:pt x="720090" y="292353"/>
                  </a:lnTo>
                  <a:lnTo>
                    <a:pt x="708406" y="248030"/>
                  </a:lnTo>
                  <a:lnTo>
                    <a:pt x="691349" y="205994"/>
                  </a:lnTo>
                  <a:lnTo>
                    <a:pt x="669442" y="166877"/>
                  </a:lnTo>
                  <a:lnTo>
                    <a:pt x="643001" y="130937"/>
                  </a:lnTo>
                  <a:lnTo>
                    <a:pt x="612419" y="98425"/>
                  </a:lnTo>
                  <a:lnTo>
                    <a:pt x="578091" y="69976"/>
                  </a:lnTo>
                  <a:lnTo>
                    <a:pt x="540372" y="45847"/>
                  </a:lnTo>
                  <a:lnTo>
                    <a:pt x="499668" y="26288"/>
                  </a:lnTo>
                  <a:lnTo>
                    <a:pt x="456361" y="11937"/>
                  </a:lnTo>
                  <a:lnTo>
                    <a:pt x="410819" y="3048"/>
                  </a:lnTo>
                  <a:lnTo>
                    <a:pt x="363448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1037" y="763651"/>
              <a:ext cx="482600" cy="47942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989318" y="6156283"/>
            <a:ext cx="158242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80048" marR="6773" indent="-463962">
              <a:spcBef>
                <a:spcPts val="133"/>
              </a:spcBef>
            </a:pPr>
            <a:r>
              <a:rPr sz="1600" b="1" spc="-193" dirty="0">
                <a:latin typeface="Tahoma"/>
                <a:cs typeface="Tahoma"/>
              </a:rPr>
              <a:t>Р</a:t>
            </a:r>
            <a:r>
              <a:rPr sz="1600" b="1" spc="73" dirty="0">
                <a:latin typeface="Tahoma"/>
                <a:cs typeface="Tahoma"/>
              </a:rPr>
              <a:t>О</a:t>
            </a:r>
            <a:r>
              <a:rPr sz="1600" b="1" spc="-40" dirty="0">
                <a:latin typeface="Tahoma"/>
                <a:cs typeface="Tahoma"/>
              </a:rPr>
              <a:t>Д</a:t>
            </a:r>
            <a:r>
              <a:rPr sz="1600" b="1" spc="-180" dirty="0">
                <a:latin typeface="Tahoma"/>
                <a:cs typeface="Tahoma"/>
              </a:rPr>
              <a:t>И</a:t>
            </a:r>
            <a:r>
              <a:rPr sz="1600" b="1" spc="-347" dirty="0">
                <a:latin typeface="Tahoma"/>
                <a:cs typeface="Tahoma"/>
              </a:rPr>
              <a:t>Т</a:t>
            </a:r>
            <a:r>
              <a:rPr sz="1600" b="1" spc="-187" dirty="0">
                <a:latin typeface="Tahoma"/>
                <a:cs typeface="Tahoma"/>
              </a:rPr>
              <a:t>Е</a:t>
            </a:r>
            <a:r>
              <a:rPr sz="1600" b="1" spc="-173" dirty="0">
                <a:latin typeface="Tahoma"/>
                <a:cs typeface="Tahoma"/>
              </a:rPr>
              <a:t>Л</a:t>
            </a:r>
            <a:r>
              <a:rPr sz="1600" b="1" spc="-213" dirty="0">
                <a:latin typeface="Tahoma"/>
                <a:cs typeface="Tahoma"/>
              </a:rPr>
              <a:t>Ь</a:t>
            </a:r>
            <a:r>
              <a:rPr sz="1600" b="1" spc="140" dirty="0">
                <a:latin typeface="Tahoma"/>
                <a:cs typeface="Tahoma"/>
              </a:rPr>
              <a:t>С</a:t>
            </a:r>
            <a:r>
              <a:rPr sz="1600" b="1" spc="-167" dirty="0">
                <a:latin typeface="Tahoma"/>
                <a:cs typeface="Tahoma"/>
              </a:rPr>
              <a:t>К</a:t>
            </a:r>
            <a:r>
              <a:rPr sz="1600" b="1" spc="-180" dirty="0">
                <a:latin typeface="Tahoma"/>
                <a:cs typeface="Tahoma"/>
              </a:rPr>
              <a:t>И</a:t>
            </a:r>
            <a:r>
              <a:rPr sz="1600" b="1" spc="-87" dirty="0">
                <a:latin typeface="Tahoma"/>
                <a:cs typeface="Tahoma"/>
              </a:rPr>
              <a:t>Й  </a:t>
            </a:r>
            <a:r>
              <a:rPr sz="1600" b="1" spc="-107" dirty="0">
                <a:latin typeface="Tahoma"/>
                <a:cs typeface="Tahoma"/>
              </a:rPr>
              <a:t>СОВЕТ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41287" y="6156285"/>
            <a:ext cx="2666152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19745" marR="6773" indent="-603658">
              <a:spcBef>
                <a:spcPts val="133"/>
              </a:spcBef>
            </a:pPr>
            <a:r>
              <a:rPr sz="1600" b="1" spc="-100" dirty="0">
                <a:latin typeface="Tahoma"/>
                <a:cs typeface="Tahoma"/>
              </a:rPr>
              <a:t>ВОЕННО</a:t>
            </a:r>
            <a:r>
              <a:rPr sz="1600" b="1" spc="-53" dirty="0">
                <a:latin typeface="Tahoma"/>
                <a:cs typeface="Tahoma"/>
              </a:rPr>
              <a:t>-</a:t>
            </a:r>
            <a:r>
              <a:rPr sz="1600" b="1" spc="-173" dirty="0">
                <a:latin typeface="Tahoma"/>
                <a:cs typeface="Tahoma"/>
              </a:rPr>
              <a:t>П</a:t>
            </a:r>
            <a:r>
              <a:rPr sz="1600" b="1" spc="53" dirty="0">
                <a:latin typeface="Tahoma"/>
                <a:cs typeface="Tahoma"/>
              </a:rPr>
              <a:t>А</a:t>
            </a:r>
            <a:r>
              <a:rPr sz="1600" b="1" spc="-347" dirty="0">
                <a:latin typeface="Tahoma"/>
                <a:cs typeface="Tahoma"/>
              </a:rPr>
              <a:t>Т</a:t>
            </a:r>
            <a:r>
              <a:rPr sz="1600" b="1" spc="-193" dirty="0">
                <a:latin typeface="Tahoma"/>
                <a:cs typeface="Tahoma"/>
              </a:rPr>
              <a:t>Р</a:t>
            </a:r>
            <a:r>
              <a:rPr sz="1600" b="1" spc="-180" dirty="0">
                <a:latin typeface="Tahoma"/>
                <a:cs typeface="Tahoma"/>
              </a:rPr>
              <a:t>И</a:t>
            </a:r>
            <a:r>
              <a:rPr sz="1600" b="1" spc="73" dirty="0">
                <a:latin typeface="Tahoma"/>
                <a:cs typeface="Tahoma"/>
              </a:rPr>
              <a:t>О</a:t>
            </a:r>
            <a:r>
              <a:rPr sz="1600" b="1" spc="-347" dirty="0">
                <a:latin typeface="Tahoma"/>
                <a:cs typeface="Tahoma"/>
              </a:rPr>
              <a:t>Т</a:t>
            </a:r>
            <a:r>
              <a:rPr sz="1600" b="1" spc="-180" dirty="0">
                <a:latin typeface="Tahoma"/>
                <a:cs typeface="Tahoma"/>
              </a:rPr>
              <a:t>И</a:t>
            </a:r>
            <a:r>
              <a:rPr sz="1600" b="1" spc="-193" dirty="0">
                <a:latin typeface="Tahoma"/>
                <a:cs typeface="Tahoma"/>
              </a:rPr>
              <a:t>Ч</a:t>
            </a:r>
            <a:r>
              <a:rPr sz="1600" b="1" spc="-187" dirty="0">
                <a:latin typeface="Tahoma"/>
                <a:cs typeface="Tahoma"/>
              </a:rPr>
              <a:t>Е</a:t>
            </a:r>
            <a:r>
              <a:rPr sz="1600" b="1" spc="140" dirty="0">
                <a:latin typeface="Tahoma"/>
                <a:cs typeface="Tahoma"/>
              </a:rPr>
              <a:t>С</a:t>
            </a:r>
            <a:r>
              <a:rPr sz="1600" b="1" spc="-167" dirty="0">
                <a:latin typeface="Tahoma"/>
                <a:cs typeface="Tahoma"/>
              </a:rPr>
              <a:t>К</a:t>
            </a:r>
            <a:r>
              <a:rPr sz="1600" b="1" spc="-180" dirty="0">
                <a:latin typeface="Tahoma"/>
                <a:cs typeface="Tahoma"/>
              </a:rPr>
              <a:t>И</a:t>
            </a:r>
            <a:r>
              <a:rPr sz="1600" b="1" spc="-100" dirty="0">
                <a:latin typeface="Tahoma"/>
                <a:cs typeface="Tahoma"/>
              </a:rPr>
              <a:t>Е  </a:t>
            </a:r>
            <a:r>
              <a:rPr sz="1600" b="1" spc="-167" dirty="0">
                <a:latin typeface="Tahoma"/>
                <a:cs typeface="Tahoma"/>
              </a:rPr>
              <a:t>К</a:t>
            </a:r>
            <a:r>
              <a:rPr sz="1600" b="1" spc="-173" dirty="0">
                <a:latin typeface="Tahoma"/>
                <a:cs typeface="Tahoma"/>
              </a:rPr>
              <a:t>Л</a:t>
            </a:r>
            <a:r>
              <a:rPr sz="1600" b="1" spc="-87" dirty="0">
                <a:latin typeface="Tahoma"/>
                <a:cs typeface="Tahoma"/>
              </a:rPr>
              <a:t>У</a:t>
            </a:r>
            <a:r>
              <a:rPr sz="1600" b="1" spc="-227" dirty="0">
                <a:latin typeface="Tahoma"/>
                <a:cs typeface="Tahoma"/>
              </a:rPr>
              <a:t>Б</a:t>
            </a:r>
            <a:r>
              <a:rPr sz="1600" b="1" spc="-220" dirty="0">
                <a:latin typeface="Tahoma"/>
                <a:cs typeface="Tahoma"/>
              </a:rPr>
              <a:t>Ы</a:t>
            </a:r>
            <a:r>
              <a:rPr sz="1600" b="1" spc="-53" dirty="0">
                <a:latin typeface="Tahoma"/>
                <a:cs typeface="Tahoma"/>
              </a:rPr>
              <a:t>,</a:t>
            </a:r>
            <a:r>
              <a:rPr sz="1600" b="1" spc="-73" dirty="0">
                <a:latin typeface="Tahoma"/>
                <a:cs typeface="Tahoma"/>
              </a:rPr>
              <a:t> </a:t>
            </a:r>
            <a:r>
              <a:rPr sz="1600" b="1" spc="-27" dirty="0">
                <a:latin typeface="Tahoma"/>
                <a:cs typeface="Tahoma"/>
              </a:rPr>
              <a:t>М</a:t>
            </a:r>
            <a:r>
              <a:rPr sz="1600" b="1" spc="-87" dirty="0">
                <a:latin typeface="Tahoma"/>
                <a:cs typeface="Tahoma"/>
              </a:rPr>
              <a:t>У</a:t>
            </a:r>
            <a:r>
              <a:rPr sz="1600" b="1" spc="-207" dirty="0">
                <a:latin typeface="Tahoma"/>
                <a:cs typeface="Tahoma"/>
              </a:rPr>
              <a:t>З</a:t>
            </a:r>
            <a:r>
              <a:rPr sz="1600" b="1" spc="-187" dirty="0">
                <a:latin typeface="Tahoma"/>
                <a:cs typeface="Tahoma"/>
              </a:rPr>
              <a:t>Е</a:t>
            </a:r>
            <a:r>
              <a:rPr sz="1600" b="1" spc="-147" dirty="0">
                <a:latin typeface="Tahoma"/>
                <a:cs typeface="Tahoma"/>
              </a:rPr>
              <a:t>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633373" y="6137999"/>
            <a:ext cx="1547707" cy="5489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58323" marR="6773" indent="-142236">
              <a:lnSpc>
                <a:spcPct val="107500"/>
              </a:lnSpc>
              <a:spcBef>
                <a:spcPts val="133"/>
              </a:spcBef>
            </a:pPr>
            <a:r>
              <a:rPr sz="1600" b="1" spc="-27" dirty="0">
                <a:latin typeface="Tahoma"/>
                <a:cs typeface="Tahoma"/>
              </a:rPr>
              <a:t>М</a:t>
            </a:r>
            <a:r>
              <a:rPr sz="1600" b="1" spc="-187" dirty="0">
                <a:latin typeface="Tahoma"/>
                <a:cs typeface="Tahoma"/>
              </a:rPr>
              <a:t>Е</a:t>
            </a:r>
            <a:r>
              <a:rPr sz="1600" b="1" spc="-40" dirty="0">
                <a:latin typeface="Tahoma"/>
                <a:cs typeface="Tahoma"/>
              </a:rPr>
              <a:t>Д</a:t>
            </a:r>
            <a:r>
              <a:rPr sz="1600" b="1" spc="-180" dirty="0">
                <a:latin typeface="Tahoma"/>
                <a:cs typeface="Tahoma"/>
              </a:rPr>
              <a:t>И</a:t>
            </a:r>
            <a:r>
              <a:rPr sz="1600" b="1" spc="87" dirty="0">
                <a:latin typeface="Tahoma"/>
                <a:cs typeface="Tahoma"/>
              </a:rPr>
              <a:t>А</a:t>
            </a:r>
            <a:r>
              <a:rPr sz="1600" b="1" spc="-107" dirty="0">
                <a:latin typeface="Tahoma"/>
                <a:cs typeface="Tahoma"/>
              </a:rPr>
              <a:t> </a:t>
            </a:r>
            <a:r>
              <a:rPr sz="1600" b="1" spc="-80" dirty="0">
                <a:latin typeface="Tahoma"/>
                <a:cs typeface="Tahoma"/>
              </a:rPr>
              <a:t>Ц</a:t>
            </a:r>
            <a:r>
              <a:rPr sz="1600" b="1" spc="-187" dirty="0">
                <a:latin typeface="Tahoma"/>
                <a:cs typeface="Tahoma"/>
              </a:rPr>
              <a:t>Е</a:t>
            </a:r>
            <a:r>
              <a:rPr sz="1600" b="1" spc="-173" dirty="0">
                <a:latin typeface="Tahoma"/>
                <a:cs typeface="Tahoma"/>
              </a:rPr>
              <a:t>Н</a:t>
            </a:r>
            <a:r>
              <a:rPr sz="1600" b="1" spc="-347" dirty="0">
                <a:latin typeface="Tahoma"/>
                <a:cs typeface="Tahoma"/>
              </a:rPr>
              <a:t>Т</a:t>
            </a:r>
            <a:r>
              <a:rPr sz="1600" b="1" spc="-193" dirty="0">
                <a:latin typeface="Tahoma"/>
                <a:cs typeface="Tahoma"/>
              </a:rPr>
              <a:t>Р</a:t>
            </a:r>
            <a:r>
              <a:rPr sz="1600" b="1" spc="-100" dirty="0">
                <a:latin typeface="Tahoma"/>
                <a:cs typeface="Tahoma"/>
              </a:rPr>
              <a:t>Ы  </a:t>
            </a:r>
            <a:r>
              <a:rPr sz="1600" b="1" spc="-140" dirty="0">
                <a:latin typeface="Tahoma"/>
                <a:cs typeface="Tahoma"/>
              </a:rPr>
              <a:t>КИНОКЛУБЫ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311900" y="3621701"/>
            <a:ext cx="2287693" cy="2462952"/>
            <a:chOff x="4733925" y="2716276"/>
            <a:chExt cx="1715770" cy="1847214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5087" y="3050159"/>
              <a:ext cx="1554352" cy="151300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733925" y="2716276"/>
              <a:ext cx="727075" cy="725805"/>
            </a:xfrm>
            <a:custGeom>
              <a:avLst/>
              <a:gdLst/>
              <a:ahLst/>
              <a:cxnLst/>
              <a:rect l="l" t="t" r="r" b="b"/>
              <a:pathLst>
                <a:path w="727075" h="725804">
                  <a:moveTo>
                    <a:pt x="363474" y="0"/>
                  </a:moveTo>
                  <a:lnTo>
                    <a:pt x="316102" y="3048"/>
                  </a:lnTo>
                  <a:lnTo>
                    <a:pt x="270510" y="11937"/>
                  </a:lnTo>
                  <a:lnTo>
                    <a:pt x="227202" y="26288"/>
                  </a:lnTo>
                  <a:lnTo>
                    <a:pt x="186562" y="45719"/>
                  </a:lnTo>
                  <a:lnTo>
                    <a:pt x="148844" y="69850"/>
                  </a:lnTo>
                  <a:lnTo>
                    <a:pt x="114426" y="98425"/>
                  </a:lnTo>
                  <a:lnTo>
                    <a:pt x="83820" y="130810"/>
                  </a:lnTo>
                  <a:lnTo>
                    <a:pt x="57403" y="166878"/>
                  </a:lnTo>
                  <a:lnTo>
                    <a:pt x="35560" y="205994"/>
                  </a:lnTo>
                  <a:lnTo>
                    <a:pt x="18541" y="247904"/>
                  </a:lnTo>
                  <a:lnTo>
                    <a:pt x="6858" y="292354"/>
                  </a:lnTo>
                  <a:lnTo>
                    <a:pt x="762" y="338709"/>
                  </a:lnTo>
                  <a:lnTo>
                    <a:pt x="0" y="362585"/>
                  </a:lnTo>
                  <a:lnTo>
                    <a:pt x="762" y="386461"/>
                  </a:lnTo>
                  <a:lnTo>
                    <a:pt x="6858" y="432816"/>
                  </a:lnTo>
                  <a:lnTo>
                    <a:pt x="18541" y="477266"/>
                  </a:lnTo>
                  <a:lnTo>
                    <a:pt x="35560" y="519175"/>
                  </a:lnTo>
                  <a:lnTo>
                    <a:pt x="57403" y="558292"/>
                  </a:lnTo>
                  <a:lnTo>
                    <a:pt x="83820" y="594360"/>
                  </a:lnTo>
                  <a:lnTo>
                    <a:pt x="114426" y="626744"/>
                  </a:lnTo>
                  <a:lnTo>
                    <a:pt x="148844" y="655319"/>
                  </a:lnTo>
                  <a:lnTo>
                    <a:pt x="186562" y="679450"/>
                  </a:lnTo>
                  <a:lnTo>
                    <a:pt x="227202" y="698881"/>
                  </a:lnTo>
                  <a:lnTo>
                    <a:pt x="270510" y="713232"/>
                  </a:lnTo>
                  <a:lnTo>
                    <a:pt x="316102" y="722122"/>
                  </a:lnTo>
                  <a:lnTo>
                    <a:pt x="363474" y="725297"/>
                  </a:lnTo>
                  <a:lnTo>
                    <a:pt x="387350" y="724407"/>
                  </a:lnTo>
                  <a:lnTo>
                    <a:pt x="433832" y="718438"/>
                  </a:lnTo>
                  <a:lnTo>
                    <a:pt x="478282" y="706755"/>
                  </a:lnTo>
                  <a:lnTo>
                    <a:pt x="520319" y="689737"/>
                  </a:lnTo>
                  <a:lnTo>
                    <a:pt x="559688" y="667893"/>
                  </a:lnTo>
                  <a:lnTo>
                    <a:pt x="595757" y="641476"/>
                  </a:lnTo>
                  <a:lnTo>
                    <a:pt x="628269" y="610997"/>
                  </a:lnTo>
                  <a:lnTo>
                    <a:pt x="656716" y="576707"/>
                  </a:lnTo>
                  <a:lnTo>
                    <a:pt x="680974" y="539115"/>
                  </a:lnTo>
                  <a:lnTo>
                    <a:pt x="700532" y="498475"/>
                  </a:lnTo>
                  <a:lnTo>
                    <a:pt x="714883" y="455294"/>
                  </a:lnTo>
                  <a:lnTo>
                    <a:pt x="723773" y="409829"/>
                  </a:lnTo>
                  <a:lnTo>
                    <a:pt x="726821" y="362585"/>
                  </a:lnTo>
                  <a:lnTo>
                    <a:pt x="726059" y="338709"/>
                  </a:lnTo>
                  <a:lnTo>
                    <a:pt x="720089" y="292354"/>
                  </a:lnTo>
                  <a:lnTo>
                    <a:pt x="708405" y="247904"/>
                  </a:lnTo>
                  <a:lnTo>
                    <a:pt x="691388" y="205994"/>
                  </a:lnTo>
                  <a:lnTo>
                    <a:pt x="669416" y="166878"/>
                  </a:lnTo>
                  <a:lnTo>
                    <a:pt x="643001" y="130810"/>
                  </a:lnTo>
                  <a:lnTo>
                    <a:pt x="612394" y="98425"/>
                  </a:lnTo>
                  <a:lnTo>
                    <a:pt x="578103" y="69850"/>
                  </a:lnTo>
                  <a:lnTo>
                    <a:pt x="540385" y="45719"/>
                  </a:lnTo>
                  <a:lnTo>
                    <a:pt x="499617" y="26288"/>
                  </a:lnTo>
                  <a:lnTo>
                    <a:pt x="456311" y="11937"/>
                  </a:lnTo>
                  <a:lnTo>
                    <a:pt x="410845" y="3048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9175" y="2789237"/>
              <a:ext cx="581025" cy="579437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3359236" y="3621702"/>
            <a:ext cx="2327485" cy="2475652"/>
            <a:chOff x="2519426" y="2716276"/>
            <a:chExt cx="1745614" cy="1856739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3459" y="3055366"/>
              <a:ext cx="1481582" cy="151763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519426" y="2716276"/>
              <a:ext cx="727075" cy="725805"/>
            </a:xfrm>
            <a:custGeom>
              <a:avLst/>
              <a:gdLst/>
              <a:ahLst/>
              <a:cxnLst/>
              <a:rect l="l" t="t" r="r" b="b"/>
              <a:pathLst>
                <a:path w="727075" h="725804">
                  <a:moveTo>
                    <a:pt x="363347" y="0"/>
                  </a:moveTo>
                  <a:lnTo>
                    <a:pt x="315975" y="3048"/>
                  </a:lnTo>
                  <a:lnTo>
                    <a:pt x="270510" y="11937"/>
                  </a:lnTo>
                  <a:lnTo>
                    <a:pt x="227203" y="26288"/>
                  </a:lnTo>
                  <a:lnTo>
                    <a:pt x="186436" y="45719"/>
                  </a:lnTo>
                  <a:lnTo>
                    <a:pt x="148717" y="69850"/>
                  </a:lnTo>
                  <a:lnTo>
                    <a:pt x="114426" y="98425"/>
                  </a:lnTo>
                  <a:lnTo>
                    <a:pt x="83819" y="130810"/>
                  </a:lnTo>
                  <a:lnTo>
                    <a:pt x="57404" y="166878"/>
                  </a:lnTo>
                  <a:lnTo>
                    <a:pt x="35432" y="205994"/>
                  </a:lnTo>
                  <a:lnTo>
                    <a:pt x="18415" y="247904"/>
                  </a:lnTo>
                  <a:lnTo>
                    <a:pt x="6731" y="292354"/>
                  </a:lnTo>
                  <a:lnTo>
                    <a:pt x="762" y="338709"/>
                  </a:lnTo>
                  <a:lnTo>
                    <a:pt x="0" y="362585"/>
                  </a:lnTo>
                  <a:lnTo>
                    <a:pt x="762" y="386461"/>
                  </a:lnTo>
                  <a:lnTo>
                    <a:pt x="6731" y="432816"/>
                  </a:lnTo>
                  <a:lnTo>
                    <a:pt x="18415" y="477266"/>
                  </a:lnTo>
                  <a:lnTo>
                    <a:pt x="35432" y="519175"/>
                  </a:lnTo>
                  <a:lnTo>
                    <a:pt x="57404" y="558292"/>
                  </a:lnTo>
                  <a:lnTo>
                    <a:pt x="83819" y="594360"/>
                  </a:lnTo>
                  <a:lnTo>
                    <a:pt x="114426" y="626744"/>
                  </a:lnTo>
                  <a:lnTo>
                    <a:pt x="148717" y="655319"/>
                  </a:lnTo>
                  <a:lnTo>
                    <a:pt x="186436" y="679450"/>
                  </a:lnTo>
                  <a:lnTo>
                    <a:pt x="227203" y="698881"/>
                  </a:lnTo>
                  <a:lnTo>
                    <a:pt x="270510" y="713232"/>
                  </a:lnTo>
                  <a:lnTo>
                    <a:pt x="315975" y="722122"/>
                  </a:lnTo>
                  <a:lnTo>
                    <a:pt x="363347" y="725297"/>
                  </a:lnTo>
                  <a:lnTo>
                    <a:pt x="387223" y="724407"/>
                  </a:lnTo>
                  <a:lnTo>
                    <a:pt x="433831" y="718438"/>
                  </a:lnTo>
                  <a:lnTo>
                    <a:pt x="478281" y="706755"/>
                  </a:lnTo>
                  <a:lnTo>
                    <a:pt x="520319" y="689737"/>
                  </a:lnTo>
                  <a:lnTo>
                    <a:pt x="559562" y="667893"/>
                  </a:lnTo>
                  <a:lnTo>
                    <a:pt x="595630" y="641476"/>
                  </a:lnTo>
                  <a:lnTo>
                    <a:pt x="628142" y="610997"/>
                  </a:lnTo>
                  <a:lnTo>
                    <a:pt x="656717" y="576707"/>
                  </a:lnTo>
                  <a:lnTo>
                    <a:pt x="680974" y="539115"/>
                  </a:lnTo>
                  <a:lnTo>
                    <a:pt x="700405" y="498475"/>
                  </a:lnTo>
                  <a:lnTo>
                    <a:pt x="714882" y="455294"/>
                  </a:lnTo>
                  <a:lnTo>
                    <a:pt x="723773" y="409829"/>
                  </a:lnTo>
                  <a:lnTo>
                    <a:pt x="726821" y="362585"/>
                  </a:lnTo>
                  <a:lnTo>
                    <a:pt x="726059" y="338709"/>
                  </a:lnTo>
                  <a:lnTo>
                    <a:pt x="719963" y="292354"/>
                  </a:lnTo>
                  <a:lnTo>
                    <a:pt x="708279" y="247904"/>
                  </a:lnTo>
                  <a:lnTo>
                    <a:pt x="691261" y="205994"/>
                  </a:lnTo>
                  <a:lnTo>
                    <a:pt x="669417" y="166878"/>
                  </a:lnTo>
                  <a:lnTo>
                    <a:pt x="643001" y="130810"/>
                  </a:lnTo>
                  <a:lnTo>
                    <a:pt x="612394" y="98425"/>
                  </a:lnTo>
                  <a:lnTo>
                    <a:pt x="577976" y="69850"/>
                  </a:lnTo>
                  <a:lnTo>
                    <a:pt x="540257" y="45719"/>
                  </a:lnTo>
                  <a:lnTo>
                    <a:pt x="499618" y="26288"/>
                  </a:lnTo>
                  <a:lnTo>
                    <a:pt x="456311" y="11937"/>
                  </a:lnTo>
                  <a:lnTo>
                    <a:pt x="410718" y="3048"/>
                  </a:lnTo>
                  <a:lnTo>
                    <a:pt x="363347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9601" y="2840037"/>
              <a:ext cx="479425" cy="47783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9146205" y="3621705"/>
            <a:ext cx="2286847" cy="2496819"/>
            <a:chOff x="6859651" y="2716276"/>
            <a:chExt cx="1715135" cy="1872614"/>
          </a:xfrm>
        </p:grpSpPr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20306" y="3076956"/>
              <a:ext cx="1554226" cy="151179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859651" y="2716276"/>
              <a:ext cx="727075" cy="725805"/>
            </a:xfrm>
            <a:custGeom>
              <a:avLst/>
              <a:gdLst/>
              <a:ahLst/>
              <a:cxnLst/>
              <a:rect l="l" t="t" r="r" b="b"/>
              <a:pathLst>
                <a:path w="727075" h="725804">
                  <a:moveTo>
                    <a:pt x="363347" y="0"/>
                  </a:moveTo>
                  <a:lnTo>
                    <a:pt x="315975" y="3048"/>
                  </a:lnTo>
                  <a:lnTo>
                    <a:pt x="270509" y="11937"/>
                  </a:lnTo>
                  <a:lnTo>
                    <a:pt x="227202" y="26288"/>
                  </a:lnTo>
                  <a:lnTo>
                    <a:pt x="186435" y="45719"/>
                  </a:lnTo>
                  <a:lnTo>
                    <a:pt x="148717" y="69850"/>
                  </a:lnTo>
                  <a:lnTo>
                    <a:pt x="114426" y="98425"/>
                  </a:lnTo>
                  <a:lnTo>
                    <a:pt x="83820" y="130810"/>
                  </a:lnTo>
                  <a:lnTo>
                    <a:pt x="57403" y="166878"/>
                  </a:lnTo>
                  <a:lnTo>
                    <a:pt x="35432" y="205994"/>
                  </a:lnTo>
                  <a:lnTo>
                    <a:pt x="18415" y="247904"/>
                  </a:lnTo>
                  <a:lnTo>
                    <a:pt x="6730" y="292354"/>
                  </a:lnTo>
                  <a:lnTo>
                    <a:pt x="762" y="338709"/>
                  </a:lnTo>
                  <a:lnTo>
                    <a:pt x="0" y="362585"/>
                  </a:lnTo>
                  <a:lnTo>
                    <a:pt x="762" y="386461"/>
                  </a:lnTo>
                  <a:lnTo>
                    <a:pt x="6730" y="432816"/>
                  </a:lnTo>
                  <a:lnTo>
                    <a:pt x="18415" y="477266"/>
                  </a:lnTo>
                  <a:lnTo>
                    <a:pt x="35432" y="519175"/>
                  </a:lnTo>
                  <a:lnTo>
                    <a:pt x="57403" y="558292"/>
                  </a:lnTo>
                  <a:lnTo>
                    <a:pt x="83820" y="594360"/>
                  </a:lnTo>
                  <a:lnTo>
                    <a:pt x="114426" y="626744"/>
                  </a:lnTo>
                  <a:lnTo>
                    <a:pt x="148717" y="655319"/>
                  </a:lnTo>
                  <a:lnTo>
                    <a:pt x="186435" y="679450"/>
                  </a:lnTo>
                  <a:lnTo>
                    <a:pt x="227202" y="698881"/>
                  </a:lnTo>
                  <a:lnTo>
                    <a:pt x="270509" y="713232"/>
                  </a:lnTo>
                  <a:lnTo>
                    <a:pt x="315975" y="722122"/>
                  </a:lnTo>
                  <a:lnTo>
                    <a:pt x="363347" y="725297"/>
                  </a:lnTo>
                  <a:lnTo>
                    <a:pt x="387223" y="724407"/>
                  </a:lnTo>
                  <a:lnTo>
                    <a:pt x="433831" y="718438"/>
                  </a:lnTo>
                  <a:lnTo>
                    <a:pt x="478281" y="706755"/>
                  </a:lnTo>
                  <a:lnTo>
                    <a:pt x="520319" y="689737"/>
                  </a:lnTo>
                  <a:lnTo>
                    <a:pt x="559562" y="667893"/>
                  </a:lnTo>
                  <a:lnTo>
                    <a:pt x="595629" y="641476"/>
                  </a:lnTo>
                  <a:lnTo>
                    <a:pt x="628142" y="610997"/>
                  </a:lnTo>
                  <a:lnTo>
                    <a:pt x="656717" y="576707"/>
                  </a:lnTo>
                  <a:lnTo>
                    <a:pt x="680974" y="539115"/>
                  </a:lnTo>
                  <a:lnTo>
                    <a:pt x="700404" y="498475"/>
                  </a:lnTo>
                  <a:lnTo>
                    <a:pt x="714882" y="455294"/>
                  </a:lnTo>
                  <a:lnTo>
                    <a:pt x="723773" y="409829"/>
                  </a:lnTo>
                  <a:lnTo>
                    <a:pt x="726821" y="362585"/>
                  </a:lnTo>
                  <a:lnTo>
                    <a:pt x="726058" y="338709"/>
                  </a:lnTo>
                  <a:lnTo>
                    <a:pt x="719963" y="292354"/>
                  </a:lnTo>
                  <a:lnTo>
                    <a:pt x="708278" y="247904"/>
                  </a:lnTo>
                  <a:lnTo>
                    <a:pt x="691260" y="205994"/>
                  </a:lnTo>
                  <a:lnTo>
                    <a:pt x="669417" y="166878"/>
                  </a:lnTo>
                  <a:lnTo>
                    <a:pt x="643001" y="130810"/>
                  </a:lnTo>
                  <a:lnTo>
                    <a:pt x="612394" y="98425"/>
                  </a:lnTo>
                  <a:lnTo>
                    <a:pt x="577976" y="69850"/>
                  </a:lnTo>
                  <a:lnTo>
                    <a:pt x="540257" y="45719"/>
                  </a:lnTo>
                  <a:lnTo>
                    <a:pt x="499618" y="26288"/>
                  </a:lnTo>
                  <a:lnTo>
                    <a:pt x="456310" y="11937"/>
                  </a:lnTo>
                  <a:lnTo>
                    <a:pt x="410718" y="3048"/>
                  </a:lnTo>
                  <a:lnTo>
                    <a:pt x="363347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69125" y="2832036"/>
              <a:ext cx="422275" cy="420687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1774763" y="6403780"/>
            <a:ext cx="185420" cy="339408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00" b="1" spc="-167" dirty="0">
                <a:latin typeface="Tahoma"/>
                <a:cs typeface="Tahoma"/>
              </a:rPr>
              <a:t>9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1" y="274638"/>
            <a:ext cx="11569592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Найдем новое качество – воспитывающий урок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i="1" dirty="0" smtClean="0"/>
              <a:t> </a:t>
            </a:r>
            <a:r>
              <a:rPr lang="ru-RU" sz="2200" b="1" i="1" dirty="0" smtClean="0">
                <a:solidFill>
                  <a:schemeClr val="tx2"/>
                </a:solidFill>
              </a:rPr>
              <a:t>Метод фокальных объектов (МФО)</a:t>
            </a:r>
            <a:r>
              <a:rPr lang="ru-RU" sz="2200" b="1" dirty="0" smtClean="0">
                <a:solidFill>
                  <a:schemeClr val="tx2"/>
                </a:solidFill>
              </a:rPr>
              <a:t> – это метод поиска новых идей путем присоединения к исходному объекту свойств других, случайно выбранных объектов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2071678"/>
            <a:ext cx="11811040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Шаг 1.</a:t>
            </a:r>
            <a:r>
              <a:rPr lang="ru-RU" sz="2600" b="1" dirty="0" smtClean="0"/>
              <a:t> Выбираем фокальный объект – то, что мы хотим усовершенствовать. </a:t>
            </a:r>
            <a:r>
              <a:rPr lang="en-US" sz="2600" b="1" dirty="0" smtClean="0"/>
              <a:t>   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Шаг 2</a:t>
            </a:r>
            <a:r>
              <a:rPr lang="ru-RU" sz="2600" b="1" dirty="0" smtClean="0"/>
              <a:t>. Выбираем случайные объекты (3-5 понятий, из энциклопедии, книги, газеты, обязательно существительные, разной тематики, отличной от исходного объекта).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Шаг 3</a:t>
            </a:r>
            <a:r>
              <a:rPr lang="ru-RU" sz="2600" b="1" dirty="0" smtClean="0"/>
              <a:t>. Записываем свойства случайных объектов.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Шаг 4</a:t>
            </a:r>
            <a:r>
              <a:rPr lang="ru-RU" sz="2600" b="1" dirty="0" smtClean="0"/>
              <a:t>. Найденные свойства присоединяем к исходному объекту.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Шаг 5.</a:t>
            </a:r>
            <a:r>
              <a:rPr lang="ru-RU" sz="2600" b="1" dirty="0" smtClean="0"/>
              <a:t> Полученные варианты развиваем путём ассоциаций.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Шаг 6.</a:t>
            </a:r>
            <a:r>
              <a:rPr lang="ru-RU" sz="2600" b="1" dirty="0" smtClean="0"/>
              <a:t>  Оцениваем с точки зрения эффективности, интересности и жизнеспособности полученные решения.</a:t>
            </a:r>
          </a:p>
          <a:p>
            <a:pPr fontAlgn="base"/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6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589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n-lt"/>
              </a:rPr>
              <a:t>Поиск новых характеристик 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ВОСПИТЫВАЮЩИЙ УРОК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07471"/>
              </p:ext>
            </p:extLst>
          </p:nvPr>
        </p:nvGraphicFramePr>
        <p:xfrm>
          <a:off x="368491" y="2047164"/>
          <a:ext cx="11296128" cy="451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296"/>
                <a:gridCol w="3360373"/>
                <a:gridCol w="4128459"/>
              </a:tblGrid>
              <a:tr h="78979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???</a:t>
                      </a:r>
                      <a:endParaRPr lang="ru-RU" sz="3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???</a:t>
                      </a:r>
                      <a:endParaRPr lang="ru-RU" sz="3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???</a:t>
                      </a:r>
                      <a:endParaRPr lang="ru-RU" sz="3600" dirty="0"/>
                    </a:p>
                  </a:txBody>
                  <a:tcPr marL="121920" marR="121920"/>
                </a:tc>
              </a:tr>
              <a:tr h="372332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КАКОЙ?</a:t>
                      </a:r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КАКОЙ?</a:t>
                      </a:r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КАКОЙ?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КАКАЯ?</a:t>
                      </a:r>
                      <a:r>
                        <a:rPr lang="ru-RU" sz="32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КАКАЯ?</a:t>
                      </a:r>
                      <a:r>
                        <a:rPr lang="ru-RU" sz="3200" baseline="0" dirty="0" smtClean="0"/>
                        <a:t> </a:t>
                      </a:r>
                    </a:p>
                    <a:p>
                      <a:endParaRPr lang="ru-RU" sz="3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          КАКАЯ?</a:t>
                      </a:r>
                      <a:r>
                        <a:rPr lang="ru-RU" sz="3200" baseline="0" dirty="0" smtClean="0"/>
                        <a:t> </a:t>
                      </a:r>
                    </a:p>
                    <a:p>
                      <a:endParaRPr lang="ru-RU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/>
                        <a:t>КАКОЕ? </a:t>
                      </a:r>
                      <a:endParaRPr lang="ru-RU" sz="3200" dirty="0" smtClean="0"/>
                    </a:p>
                    <a:p>
                      <a:pPr algn="ctr"/>
                      <a:endParaRPr lang="ru-RU" sz="3200" baseline="0" dirty="0" smtClean="0"/>
                    </a:p>
                    <a:p>
                      <a:pPr algn="ctr"/>
                      <a:r>
                        <a:rPr lang="ru-RU" sz="3200" baseline="0" dirty="0" smtClean="0"/>
                        <a:t>КАКОЕ? </a:t>
                      </a:r>
                    </a:p>
                    <a:p>
                      <a:pPr algn="ctr"/>
                      <a:endParaRPr lang="ru-RU" sz="3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/>
                        <a:t>КАКОЕ? </a:t>
                      </a:r>
                      <a:endParaRPr lang="ru-RU" sz="3200" dirty="0" smtClean="0"/>
                    </a:p>
                    <a:p>
                      <a:endParaRPr lang="ru-RU" sz="3200" dirty="0" smtClean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44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Условия воспитывающего урока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 </a:t>
            </a:r>
            <a:r>
              <a:rPr lang="en-US" sz="2000" b="1" dirty="0" smtClean="0">
                <a:hlinkClick r:id="rId2"/>
              </a:rPr>
              <a:t>https://edsoo.web-ae.ru/kniga-1/chto-delaet-urok-vospityivayuschim/tri-kita-rezultativnogo-vospitaniya/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4369672"/>
          </a:xfrm>
        </p:spPr>
        <p:txBody>
          <a:bodyPr/>
          <a:lstStyle/>
          <a:p>
            <a:r>
              <a:rPr lang="ru-RU" b="1" dirty="0" smtClean="0"/>
              <a:t>доверительные отношения</a:t>
            </a:r>
          </a:p>
          <a:p>
            <a:r>
              <a:rPr lang="ru-RU" b="1" dirty="0" smtClean="0"/>
              <a:t>совместная деятельность</a:t>
            </a:r>
          </a:p>
          <a:p>
            <a:r>
              <a:rPr lang="ru-RU" b="1" dirty="0" smtClean="0"/>
              <a:t>ценностно-ориентированное содержание</a:t>
            </a:r>
            <a:endParaRPr lang="ru-RU" b="1" dirty="0"/>
          </a:p>
        </p:txBody>
      </p:sp>
      <p:pic>
        <p:nvPicPr>
          <p:cNvPr id="36866" name="Picture 2" descr="https://www.b17.ru/foto/uploaded/upl_1659909161_202677_eh3f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1" y="3625702"/>
            <a:ext cx="11233248" cy="342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8359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Разрабатываем чек-лист в технологии «Мировое кафе» </a:t>
            </a:r>
            <a:r>
              <a:rPr lang="en-US" sz="2800" b="1" dirty="0" smtClean="0">
                <a:latin typeface="+mn-lt"/>
              </a:rPr>
              <a:t> 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99191"/>
            <a:ext cx="10972800" cy="5075345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2400" b="1" dirty="0" smtClean="0"/>
              <a:t>отношения</a:t>
            </a:r>
            <a:r>
              <a:rPr lang="ru-RU" sz="2400" b="1" dirty="0"/>
              <a:t>, регламентированные правилами внутреннего распорядка </a:t>
            </a:r>
            <a:r>
              <a:rPr lang="ru-RU" sz="2400" b="1" dirty="0" smtClean="0"/>
              <a:t>школы</a:t>
            </a:r>
            <a:endParaRPr lang="en-US" sz="2400" b="1" dirty="0"/>
          </a:p>
          <a:p>
            <a:pPr marL="624078" indent="-514350">
              <a:buFont typeface="+mj-lt"/>
              <a:buAutoNum type="arabicPeriod"/>
            </a:pPr>
            <a:r>
              <a:rPr lang="ru-RU" sz="2400" b="1" dirty="0" smtClean="0"/>
              <a:t>доверительные отношения</a:t>
            </a:r>
            <a:endParaRPr lang="en-US" sz="2400" b="1" dirty="0" smtClean="0"/>
          </a:p>
          <a:p>
            <a:pPr marL="624078" indent="-514350">
              <a:buFont typeface="+mj-lt"/>
              <a:buAutoNum type="arabicPeriod"/>
            </a:pPr>
            <a:r>
              <a:rPr lang="ru-RU" sz="2400" b="1" dirty="0" smtClean="0"/>
              <a:t>совместная деятельность</a:t>
            </a:r>
            <a:endParaRPr lang="en-US" sz="2400" b="1" dirty="0" smtClean="0"/>
          </a:p>
          <a:p>
            <a:pPr marL="624078" indent="-514350">
              <a:buFont typeface="+mj-lt"/>
              <a:buAutoNum type="arabicPeriod"/>
            </a:pPr>
            <a:r>
              <a:rPr lang="ru-RU" sz="2400" b="1" dirty="0" smtClean="0"/>
              <a:t>ценностно-ориентированное содержание</a:t>
            </a:r>
            <a:r>
              <a:rPr lang="en-US" sz="2400" b="1" dirty="0" smtClean="0"/>
              <a:t> </a:t>
            </a:r>
            <a:endParaRPr lang="ru-RU" sz="2400" b="1" dirty="0"/>
          </a:p>
          <a:p>
            <a:pPr marL="624078" indent="-514350">
              <a:buFont typeface="+mj-lt"/>
              <a:buAutoNum type="arabicPeriod"/>
            </a:pPr>
            <a:endParaRPr lang="ru-RU" sz="2400" b="1" dirty="0"/>
          </a:p>
        </p:txBody>
      </p:sp>
      <p:pic>
        <p:nvPicPr>
          <p:cNvPr id="2052" name="Picture 4" descr="https://kabaev-kb.ru/wp-content/uploads/2017/10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3717033"/>
            <a:ext cx="8544949" cy="2746591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0861" y="3830855"/>
            <a:ext cx="2781139" cy="251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3866"/>
            <a:ext cx="10972800" cy="9868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Мировое кафе: 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эффективные решения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551" y="1964606"/>
            <a:ext cx="6627137" cy="4591827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ru-RU" sz="2400" b="1" dirty="0" smtClean="0"/>
              <a:t>Образуйте 4 группы вокруг стола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Определите «хозяина» стола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В течение 5 минут доработайте критерии оценивания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По часовой стрелке переходим от стола к столу, дополняя и усиливая матрицу за 3 минуты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Оформляем решение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Представляем командное решение</a:t>
            </a:r>
          </a:p>
          <a:p>
            <a:pPr marL="624078" indent="-514350">
              <a:buAutoNum type="arabicPeriod"/>
            </a:pPr>
            <a:endParaRPr lang="ru-RU" sz="2400" b="1" dirty="0" smtClean="0"/>
          </a:p>
          <a:p>
            <a:pPr marL="624078" indent="-514350">
              <a:buAutoNum type="arabicPeriod"/>
            </a:pPr>
            <a:endParaRPr lang="ru-RU" b="1" dirty="0" smtClean="0"/>
          </a:p>
          <a:p>
            <a:pPr marL="624078" indent="-514350">
              <a:buAutoNum type="arabicPeriod"/>
            </a:pPr>
            <a:endParaRPr lang="ru-RU" dirty="0"/>
          </a:p>
        </p:txBody>
      </p:sp>
      <p:grpSp>
        <p:nvGrpSpPr>
          <p:cNvPr id="4" name="object 2"/>
          <p:cNvGrpSpPr/>
          <p:nvPr/>
        </p:nvGrpSpPr>
        <p:grpSpPr>
          <a:xfrm>
            <a:off x="7016438" y="2399168"/>
            <a:ext cx="4914521" cy="3720974"/>
            <a:chOff x="116611" y="1849672"/>
            <a:chExt cx="6248399" cy="3600727"/>
          </a:xfrm>
        </p:grpSpPr>
        <p:sp>
          <p:nvSpPr>
            <p:cNvPr id="5" name="object 3"/>
            <p:cNvSpPr/>
            <p:nvPr/>
          </p:nvSpPr>
          <p:spPr>
            <a:xfrm>
              <a:off x="656388" y="1923609"/>
              <a:ext cx="5349240" cy="3526790"/>
            </a:xfrm>
            <a:custGeom>
              <a:avLst/>
              <a:gdLst/>
              <a:ahLst/>
              <a:cxnLst/>
              <a:rect l="l" t="t" r="r" b="b"/>
              <a:pathLst>
                <a:path w="5349240" h="3526790">
                  <a:moveTo>
                    <a:pt x="5349240" y="0"/>
                  </a:moveTo>
                  <a:lnTo>
                    <a:pt x="0" y="0"/>
                  </a:lnTo>
                  <a:lnTo>
                    <a:pt x="0" y="3526534"/>
                  </a:lnTo>
                  <a:lnTo>
                    <a:pt x="5349240" y="3526534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611" y="1849672"/>
              <a:ext cx="6248399" cy="34375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749032"/>
            <a:ext cx="12192001" cy="12354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2546A"/>
                </a:solidFill>
                <a:latin typeface="Georgia" pitchFamily="18" charset="0"/>
              </a:rPr>
              <a:t>Настрой на работу! </a:t>
            </a:r>
            <a:br>
              <a:rPr lang="ru-RU" b="1" dirty="0" smtClean="0">
                <a:solidFill>
                  <a:srgbClr val="02546A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02546A"/>
                </a:solidFill>
                <a:latin typeface="Georgia" pitchFamily="18" charset="0"/>
              </a:rPr>
              <a:t>Полезные знакомства – нужные связи в профессиональной среде</a:t>
            </a:r>
            <a:endParaRPr lang="ru-RU" sz="3100" b="1" dirty="0">
              <a:solidFill>
                <a:srgbClr val="02546A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2" y="2317898"/>
            <a:ext cx="11326239" cy="42566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Принимаем решения быстро: </a:t>
            </a:r>
            <a:r>
              <a:rPr lang="ru-RU" dirty="0" smtClean="0"/>
              <a:t>Я буду задавать вам вопросы, на которые надо отвечать быстро, но не словом, а с помощью перемещения по аудитории. </a:t>
            </a:r>
          </a:p>
          <a:p>
            <a:pPr marL="0" indent="0">
              <a:buNone/>
            </a:pPr>
            <a:r>
              <a:rPr lang="ru-RU" b="1" dirty="0" smtClean="0"/>
              <a:t>Например, вы – автомобиль:</a:t>
            </a:r>
          </a:p>
          <a:p>
            <a:pPr marL="0" indent="0">
              <a:buNone/>
            </a:pPr>
            <a:r>
              <a:rPr lang="ru-RU" b="1" dirty="0" smtClean="0"/>
              <a:t>А) экономный «</a:t>
            </a:r>
            <a:r>
              <a:rPr lang="ru-RU" b="1" dirty="0" err="1" smtClean="0"/>
              <a:t>фольксваген</a:t>
            </a:r>
            <a:r>
              <a:rPr lang="ru-RU" b="1" dirty="0" smtClean="0"/>
              <a:t>» - справа</a:t>
            </a:r>
          </a:p>
          <a:p>
            <a:pPr marL="0" indent="0">
              <a:buNone/>
            </a:pPr>
            <a:r>
              <a:rPr lang="ru-RU" b="1" dirty="0" smtClean="0"/>
              <a:t>Б) шикарный «роллс-ройс» – по центру</a:t>
            </a:r>
          </a:p>
          <a:p>
            <a:pPr marL="0" indent="0">
              <a:buNone/>
            </a:pPr>
            <a:r>
              <a:rPr lang="ru-RU" b="1" dirty="0" smtClean="0"/>
              <a:t>В)</a:t>
            </a:r>
            <a:r>
              <a:rPr lang="ru-RU" b="1" dirty="0" err="1" smtClean="0"/>
              <a:t>высокопроходимый</a:t>
            </a:r>
            <a:r>
              <a:rPr lang="ru-RU" b="1" dirty="0" smtClean="0"/>
              <a:t> джип – слева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8" name="Picture 4" descr="https://gas-kvas.com/uploads/posts/2023-01/1673459136_gas-kvas-com-p-detskii-risunok-mashinka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6055" y="3871609"/>
            <a:ext cx="3920512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18708"/>
            <a:ext cx="10972800" cy="808074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Представление наработок команды</a:t>
            </a:r>
            <a:endParaRPr lang="ru-RU" b="1" dirty="0">
              <a:latin typeface="+mn-lt"/>
            </a:endParaRPr>
          </a:p>
        </p:txBody>
      </p:sp>
      <p:pic>
        <p:nvPicPr>
          <p:cNvPr id="4" name="object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64325" y="2062720"/>
            <a:ext cx="4922875" cy="4189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79" y="1839435"/>
            <a:ext cx="6613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Представьте проектный продукт.</a:t>
            </a:r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Обратная связь: Что ценностного вы увидели/услышали в наработках?</a:t>
            </a:r>
          </a:p>
          <a:p>
            <a:endParaRPr lang="ru-RU" sz="2400" b="1" dirty="0" smtClean="0"/>
          </a:p>
          <a:p>
            <a:pPr marL="457200" indent="-457200"/>
            <a:r>
              <a:rPr lang="ru-RU" sz="2400" b="1" dirty="0" smtClean="0"/>
              <a:t>Понятно      от 1 до 10</a:t>
            </a:r>
          </a:p>
          <a:p>
            <a:pPr marL="457200" indent="-457200"/>
            <a:r>
              <a:rPr lang="ru-RU" sz="2400" b="1" dirty="0" smtClean="0"/>
              <a:t>Полезно       от 1 до 10</a:t>
            </a:r>
          </a:p>
          <a:p>
            <a:pPr marL="457200" indent="-457200"/>
            <a:endParaRPr lang="ru-RU" sz="2400" b="1" dirty="0" smtClean="0"/>
          </a:p>
          <a:p>
            <a:pPr marL="457200" indent="-457200"/>
            <a:endParaRPr lang="ru-RU" sz="2400" b="1" dirty="0" smtClean="0"/>
          </a:p>
          <a:p>
            <a:pPr marL="457200" indent="-457200">
              <a:buFontTx/>
              <a:buChar char="-"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850608"/>
            <a:ext cx="11203172" cy="106325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Georgia" pitchFamily="18" charset="0"/>
              </a:rPr>
              <a:t>Подводим итоги: продолжите фразу </a:t>
            </a:r>
            <a:endParaRPr lang="ru-RU" sz="44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75" y="2249424"/>
            <a:ext cx="11231527" cy="4325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Лучшая награда за хорошо выполненную работу – это…</a:t>
            </a:r>
            <a:endParaRPr lang="ru-RU" sz="4400" b="1" dirty="0"/>
          </a:p>
        </p:txBody>
      </p:sp>
      <p:pic>
        <p:nvPicPr>
          <p:cNvPr id="3074" name="Picture 2" descr="https://trafaret-decor.ru/sites/default/files/2023-01/%D0%A4%D0%BE%D0%BD%20%D0%92%D0%BE%D0%BF%D1%80%D0%BE%D1%81%20%2812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3921709"/>
            <a:ext cx="5281426" cy="29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rafaret-decor.ru/sites/default/files/2023-01/%D0%A4%D0%BE%D0%BD%20%D0%92%D0%BE%D0%BF%D1%80%D0%BE%D1%81%20%2812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10" y="3921709"/>
            <a:ext cx="5281426" cy="29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9600" y="730463"/>
            <a:ext cx="10972800" cy="45719"/>
          </a:xfrm>
        </p:spPr>
        <p:txBody>
          <a:bodyPr>
            <a:normAutofit fontScale="90000"/>
          </a:bodyPr>
          <a:lstStyle/>
          <a:p>
            <a:pPr algn="ctr"/>
            <a:endParaRPr lang="ru-RU" sz="54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23015"/>
            <a:ext cx="10972800" cy="5851522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4400" b="1" dirty="0" smtClean="0"/>
              <a:t>Лучшая награда за хорошо выполненную работу – это….    </a:t>
            </a:r>
          </a:p>
          <a:p>
            <a:pPr marL="109728" indent="0" algn="ctr">
              <a:buNone/>
            </a:pPr>
            <a:r>
              <a:rPr lang="ru-RU" sz="4400" b="1" dirty="0" smtClean="0"/>
              <a:t>еще немного работы!</a:t>
            </a:r>
          </a:p>
          <a:p>
            <a:pPr algn="ctr"/>
            <a:endParaRPr lang="ru-RU" sz="4400" b="1" dirty="0"/>
          </a:p>
          <a:p>
            <a:pPr algn="ctr"/>
            <a:endParaRPr lang="ru-RU" sz="4400" b="1" dirty="0" smtClean="0"/>
          </a:p>
          <a:p>
            <a:pPr marL="109728" indent="0" algn="ctr">
              <a:buNone/>
            </a:pPr>
            <a:endParaRPr lang="ru-RU" sz="4400" b="1" dirty="0" smtClean="0"/>
          </a:p>
          <a:p>
            <a:pPr marL="109728" indent="0" algn="ctr">
              <a:buNone/>
            </a:pPr>
            <a:endParaRPr lang="ru-RU" sz="4400" b="1" dirty="0" smtClean="0">
              <a:solidFill>
                <a:srgbClr val="02546A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s://i.pinimg.com/736x/07/b6/4c/07b64ca466a88cdf60ab17747b7865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657" y="2985902"/>
            <a:ext cx="7658100" cy="347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697118"/>
            <a:ext cx="10972800" cy="1041148"/>
          </a:xfrm>
        </p:spPr>
        <p:txBody>
          <a:bodyPr/>
          <a:lstStyle/>
          <a:p>
            <a:r>
              <a:rPr lang="ru-RU" b="1" dirty="0" smtClean="0">
                <a:solidFill>
                  <a:srgbClr val="02546A"/>
                </a:solidFill>
                <a:latin typeface="Georgia" pitchFamily="18" charset="0"/>
              </a:rPr>
              <a:t>Игра-упражнение «Или-или»</a:t>
            </a:r>
            <a:endParaRPr lang="ru-RU" b="1" dirty="0">
              <a:solidFill>
                <a:srgbClr val="02546A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656784"/>
            <a:ext cx="10972800" cy="49177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Вы – универсальная ручка «</a:t>
            </a:r>
            <a:r>
              <a:rPr lang="ru-RU" b="1" dirty="0" err="1" smtClean="0"/>
              <a:t>пиши-стирайка</a:t>
            </a:r>
            <a:r>
              <a:rPr lang="ru-RU" b="1" dirty="0" smtClean="0"/>
              <a:t>»; золотая авторучка; простой карандаш.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Вы – романтическое платье; классический костюм; спортивный костюм.</a:t>
            </a:r>
          </a:p>
          <a:p>
            <a:pPr marL="514350" indent="-514350">
              <a:buFont typeface="Georgia"/>
              <a:buAutoNum type="arabicPeriod"/>
            </a:pPr>
            <a:r>
              <a:rPr lang="ru-RU" b="1" dirty="0" smtClean="0"/>
              <a:t>Вы – табличка с надписью:  «Открыто»:«Вход воспрещен», «Скоро вернусь».</a:t>
            </a:r>
          </a:p>
          <a:p>
            <a:pPr marL="514350" indent="-514350">
              <a:buFont typeface="Georgia"/>
              <a:buAutoNum type="arabicPeriod"/>
            </a:pPr>
            <a:r>
              <a:rPr lang="ru-RU" b="1" dirty="0" smtClean="0"/>
              <a:t>Вы – косуля; слон; гепард.</a:t>
            </a:r>
          </a:p>
          <a:p>
            <a:pPr marL="514350" indent="-514350">
              <a:buFont typeface="Georgia"/>
              <a:buAutoNum type="arabicPeriod"/>
            </a:pPr>
            <a:r>
              <a:rPr lang="ru-RU" b="1" dirty="0" smtClean="0"/>
              <a:t>Вы – научная статья, урок, </a:t>
            </a:r>
          </a:p>
          <a:p>
            <a:pPr marL="514350" indent="-514350">
              <a:buNone/>
            </a:pPr>
            <a:r>
              <a:rPr lang="ru-RU" b="1" dirty="0" smtClean="0"/>
              <a:t>       внеурочная деятельность.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/>
          </a:p>
        </p:txBody>
      </p:sp>
      <p:pic>
        <p:nvPicPr>
          <p:cNvPr id="16386" name="Picture 2" descr="Image 3 of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8148" y="4095349"/>
            <a:ext cx="3392515" cy="2046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2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09" y="671119"/>
            <a:ext cx="10972800" cy="778597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Знакомимся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3087" y="1430448"/>
            <a:ext cx="7515008" cy="5144088"/>
          </a:xfrm>
        </p:spPr>
        <p:txBody>
          <a:bodyPr/>
          <a:lstStyle/>
          <a:p>
            <a:r>
              <a:rPr lang="ru-RU" dirty="0" smtClean="0"/>
              <a:t>Образуйте группы по 6-8 человек. ВАЖНО! В группе педагоги разных предметов. </a:t>
            </a:r>
          </a:p>
          <a:p>
            <a:pPr marL="624078" indent="-514350">
              <a:buAutoNum type="arabicPeriod"/>
            </a:pPr>
            <a:r>
              <a:rPr lang="ru-RU" b="1" dirty="0" smtClean="0"/>
              <a:t>Сколько педагогов разных предметов в вашей команде?</a:t>
            </a:r>
          </a:p>
          <a:p>
            <a:pPr marL="624078" indent="-514350">
              <a:buAutoNum type="arabicPeriod"/>
            </a:pPr>
            <a:r>
              <a:rPr lang="ru-RU" b="1" dirty="0" smtClean="0"/>
              <a:t>Назовите самое короткое имя в команде. Самое длинное.</a:t>
            </a:r>
          </a:p>
          <a:p>
            <a:pPr marL="624078" indent="-514350">
              <a:buFont typeface="Georgia"/>
              <a:buAutoNum type="arabicPeriod"/>
            </a:pPr>
            <a:r>
              <a:rPr lang="ru-RU" b="1" dirty="0" smtClean="0"/>
              <a:t>Самое уникальное хобби среди всех участников команды?</a:t>
            </a:r>
          </a:p>
          <a:p>
            <a:pPr marL="624078" indent="-514350">
              <a:buFont typeface="Georgia"/>
              <a:buAutoNum type="arabicPeriod"/>
            </a:pPr>
            <a:endParaRPr lang="ru-RU" b="1" dirty="0" smtClean="0"/>
          </a:p>
          <a:p>
            <a:pPr marL="624078" indent="-514350">
              <a:buAutoNum type="arabicPeriod"/>
            </a:pPr>
            <a:endParaRPr lang="ru-RU" dirty="0"/>
          </a:p>
        </p:txBody>
      </p:sp>
      <p:pic>
        <p:nvPicPr>
          <p:cNvPr id="18436" name="Picture 4" descr="https://kartinkof.club/uploads/posts/2022-04/1650001804_25-kartinkof-club-p-komanda-kartinki-prikolni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4816" y="1722474"/>
            <a:ext cx="4657061" cy="372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33648"/>
            <a:ext cx="10972800" cy="786808"/>
          </a:xfrm>
        </p:spPr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Открываем себя – узнаем других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833" y="1679945"/>
            <a:ext cx="7262037" cy="4894592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ru-RU" sz="2400" b="1" dirty="0" smtClean="0"/>
              <a:t>Образуйте пару-тройку: представьтесь и назовите одно слово, которое вас больше </a:t>
            </a:r>
            <a:r>
              <a:rPr lang="ru-RU" sz="2400" b="1" dirty="0" smtClean="0">
                <a:latin typeface="Georgia" panose="02040502050405020303" pitchFamily="18" charset="0"/>
              </a:rPr>
              <a:t>всего</a:t>
            </a:r>
            <a:r>
              <a:rPr lang="ru-RU" sz="2400" b="1" dirty="0" smtClean="0"/>
              <a:t> характеризует.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Представьте команде  из 6-8 человек характеристику своего партнера по общению.</a:t>
            </a:r>
          </a:p>
          <a:p>
            <a:pPr marL="624078" indent="-514350">
              <a:buAutoNum type="arabicPeriod"/>
            </a:pPr>
            <a:r>
              <a:rPr lang="ru-RU" sz="2400" b="1" dirty="0"/>
              <a:t>О</a:t>
            </a:r>
            <a:r>
              <a:rPr lang="ru-RU" sz="2400" b="1" dirty="0" smtClean="0"/>
              <a:t>пределите самую яркую характеристику, подходящую для всей команды.</a:t>
            </a:r>
          </a:p>
          <a:p>
            <a:pPr marL="624078" indent="-514350">
              <a:buAutoNum type="arabicPeriod"/>
            </a:pPr>
            <a:r>
              <a:rPr lang="ru-RU" sz="2400" b="1" dirty="0" smtClean="0"/>
              <a:t>Напишите характеристику на бумаге , а мы догадаемся, о какой команде идет речь. </a:t>
            </a:r>
          </a:p>
          <a:p>
            <a:pPr marL="624078" indent="-514350">
              <a:buAutoNum type="arabicPeriod"/>
            </a:pPr>
            <a:endParaRPr lang="ru-RU" dirty="0" smtClean="0"/>
          </a:p>
          <a:p>
            <a:pPr marL="624078" indent="-514350">
              <a:buNone/>
            </a:pPr>
            <a:endParaRPr lang="ru-RU" dirty="0"/>
          </a:p>
        </p:txBody>
      </p:sp>
      <p:pic>
        <p:nvPicPr>
          <p:cNvPr id="19458" name="Picture 2" descr="http://www.oecleadership.com/wp-content/uploads/2020/03/Group-relationshi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829" y="1799967"/>
            <a:ext cx="3997843" cy="384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7940"/>
            <a:ext cx="12192000" cy="8171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Воспитывающая гимназическая среда</a:t>
            </a:r>
            <a:br>
              <a:rPr lang="ru-RU" b="1" dirty="0" smtClean="0">
                <a:latin typeface="+mn-lt"/>
              </a:rPr>
            </a:br>
            <a:r>
              <a:rPr lang="ru-RU" sz="3800" dirty="0" smtClean="0">
                <a:solidFill>
                  <a:srgbClr val="02546A"/>
                </a:solidFill>
                <a:latin typeface="Georgia" panose="02040502050405020303" pitchFamily="18" charset="0"/>
              </a:rPr>
              <a:t>Определимся со смыслами: образ, качество, действия.</a:t>
            </a:r>
            <a:endParaRPr lang="ru-RU" sz="3800" dirty="0">
              <a:solidFill>
                <a:srgbClr val="02546A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45532"/>
            <a:ext cx="10972800" cy="46290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8.userapi.com/impf/ROqBNfnwsvJdzFbpjpj3InF-Nh0tvYQjgVkSfA/H1HXF54r2lE.jpg?size=1590x400&amp;quality=95&amp;crop=0,0,795,200&amp;sign=315314e95a3fa91938734ce35811b551&amp;type=cover_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69" y="3855638"/>
            <a:ext cx="10750987" cy="2704650"/>
          </a:xfrm>
          <a:prstGeom prst="rect">
            <a:avLst/>
          </a:prstGeom>
          <a:noFill/>
        </p:spPr>
      </p:pic>
      <p:pic>
        <p:nvPicPr>
          <p:cNvPr id="1038" name="Picture 14" descr="https://avatars.dzeninfra.ru/get-zen_doc/271828/pub_655f59f7e1d8056670ba469d_655fc182f2e0f641cbbd5a6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762" y="1854310"/>
            <a:ext cx="2884119" cy="1886513"/>
          </a:xfrm>
          <a:prstGeom prst="rect">
            <a:avLst/>
          </a:prstGeom>
          <a:noFill/>
        </p:spPr>
      </p:pic>
      <p:pic>
        <p:nvPicPr>
          <p:cNvPr id="1040" name="Picture 16" descr="https://sh-martynovskaya-r38.gosweb.gosuslugi.ru/netcat_files/33/324/de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291" y="1801639"/>
            <a:ext cx="2874615" cy="1916410"/>
          </a:xfrm>
          <a:prstGeom prst="rect">
            <a:avLst/>
          </a:prstGeom>
          <a:noFill/>
        </p:spPr>
      </p:pic>
      <p:pic>
        <p:nvPicPr>
          <p:cNvPr id="1042" name="Picture 18" descr="https://primelens.ru/800/600/https/pbs.twimg.com/media/EGCBWClW4AAwS9-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6997" y="1810580"/>
            <a:ext cx="3000923" cy="200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4912"/>
            <a:ext cx="10972800" cy="95693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3 группы участников сессии выписали на листе по 10 ассоциаций по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теме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FF0000"/>
                </a:solidFill>
                <a:latin typeface="+mn-lt"/>
              </a:rPr>
              <a:t>Воспитывающая гимназическая среда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316612"/>
              </p:ext>
            </p:extLst>
          </p:nvPr>
        </p:nvGraphicFramePr>
        <p:xfrm>
          <a:off x="276447" y="1797050"/>
          <a:ext cx="1161075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251"/>
                <a:gridCol w="3870251"/>
                <a:gridCol w="38702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Качество  - какая?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Образ  - что?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Действия – что делать?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Современная</a:t>
                      </a:r>
                    </a:p>
                    <a:p>
                      <a:r>
                        <a:rPr lang="ru-RU" sz="2600" dirty="0" smtClean="0"/>
                        <a:t>Многогранная </a:t>
                      </a:r>
                    </a:p>
                    <a:p>
                      <a:r>
                        <a:rPr lang="ru-RU" sz="2600" dirty="0" smtClean="0"/>
                        <a:t>Вариативная</a:t>
                      </a:r>
                    </a:p>
                    <a:p>
                      <a:r>
                        <a:rPr lang="ru-RU" sz="2600" dirty="0" smtClean="0"/>
                        <a:t>Разная </a:t>
                      </a:r>
                    </a:p>
                    <a:p>
                      <a:r>
                        <a:rPr lang="ru-RU" sz="2600" dirty="0" smtClean="0"/>
                        <a:t>Богатая </a:t>
                      </a:r>
                    </a:p>
                    <a:p>
                      <a:r>
                        <a:rPr lang="ru-RU" sz="2600" dirty="0" smtClean="0"/>
                        <a:t>Воспитывающая</a:t>
                      </a:r>
                    </a:p>
                    <a:p>
                      <a:r>
                        <a:rPr lang="ru-RU" sz="2600" dirty="0" smtClean="0"/>
                        <a:t>Эстетичная</a:t>
                      </a:r>
                      <a:r>
                        <a:rPr lang="ru-RU" sz="2600" baseline="0" dirty="0" smtClean="0"/>
                        <a:t> </a:t>
                      </a:r>
                    </a:p>
                    <a:p>
                      <a:r>
                        <a:rPr lang="ru-RU" sz="2600" baseline="0" dirty="0" smtClean="0"/>
                        <a:t>Безопасная</a:t>
                      </a:r>
                    </a:p>
                    <a:p>
                      <a:r>
                        <a:rPr lang="ru-RU" sz="2600" baseline="0" dirty="0" smtClean="0"/>
                        <a:t>Комфортная </a:t>
                      </a:r>
                      <a:r>
                        <a:rPr lang="ru-RU" sz="2600" b="1" baseline="0" dirty="0" smtClean="0"/>
                        <a:t>Развивающая </a:t>
                      </a:r>
                      <a:r>
                        <a:rPr lang="ru-RU" sz="2600" baseline="0" dirty="0" smtClean="0"/>
                        <a:t> </a:t>
                      </a:r>
                      <a:endParaRPr lang="ru-RU" sz="2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Традиции </a:t>
                      </a:r>
                    </a:p>
                    <a:p>
                      <a:r>
                        <a:rPr lang="ru-RU" sz="2600" dirty="0" smtClean="0"/>
                        <a:t>Дисциплина</a:t>
                      </a:r>
                    </a:p>
                    <a:p>
                      <a:r>
                        <a:rPr lang="ru-RU" sz="2600" dirty="0" smtClean="0"/>
                        <a:t>Ответственность </a:t>
                      </a:r>
                    </a:p>
                    <a:p>
                      <a:r>
                        <a:rPr lang="ru-RU" sz="2600" dirty="0" smtClean="0"/>
                        <a:t>Дело </a:t>
                      </a:r>
                    </a:p>
                    <a:p>
                      <a:r>
                        <a:rPr lang="ru-RU" sz="2600" dirty="0" smtClean="0"/>
                        <a:t>Отношение </a:t>
                      </a:r>
                    </a:p>
                    <a:p>
                      <a:r>
                        <a:rPr lang="ru-RU" sz="2600" dirty="0" smtClean="0"/>
                        <a:t>Оптимизм</a:t>
                      </a:r>
                      <a:r>
                        <a:rPr lang="ru-RU" sz="2600" baseline="0" dirty="0" smtClean="0"/>
                        <a:t> </a:t>
                      </a:r>
                    </a:p>
                    <a:p>
                      <a:r>
                        <a:rPr lang="ru-RU" sz="2600" baseline="0" dirty="0" smtClean="0"/>
                        <a:t>Гуманность </a:t>
                      </a:r>
                    </a:p>
                    <a:p>
                      <a:r>
                        <a:rPr lang="ru-RU" sz="2600" baseline="0" dirty="0" smtClean="0"/>
                        <a:t>Патриотизм </a:t>
                      </a:r>
                    </a:p>
                    <a:p>
                      <a:r>
                        <a:rPr lang="ru-RU" sz="2600" baseline="0" dirty="0" smtClean="0"/>
                        <a:t>Культура</a:t>
                      </a:r>
                    </a:p>
                    <a:p>
                      <a:r>
                        <a:rPr lang="ru-RU" sz="2600" baseline="0" dirty="0" smtClean="0"/>
                        <a:t>Толерантность </a:t>
                      </a:r>
                    </a:p>
                    <a:p>
                      <a:r>
                        <a:rPr lang="ru-RU" sz="2600" baseline="0" dirty="0" smtClean="0"/>
                        <a:t>Пример 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Думать </a:t>
                      </a:r>
                    </a:p>
                    <a:p>
                      <a:r>
                        <a:rPr lang="ru-RU" sz="2600" dirty="0" smtClean="0"/>
                        <a:t>Пробовать</a:t>
                      </a:r>
                    </a:p>
                    <a:p>
                      <a:r>
                        <a:rPr lang="ru-RU" sz="2600" dirty="0" smtClean="0"/>
                        <a:t>Выбирать </a:t>
                      </a:r>
                    </a:p>
                    <a:p>
                      <a:r>
                        <a:rPr lang="ru-RU" sz="2600" dirty="0" smtClean="0"/>
                        <a:t>Анализировать </a:t>
                      </a:r>
                    </a:p>
                    <a:p>
                      <a:r>
                        <a:rPr lang="ru-RU" sz="2600" dirty="0" smtClean="0"/>
                        <a:t>Привлекать </a:t>
                      </a:r>
                    </a:p>
                    <a:p>
                      <a:r>
                        <a:rPr lang="ru-RU" sz="2600" b="1" dirty="0" smtClean="0"/>
                        <a:t>Развивать</a:t>
                      </a:r>
                      <a:r>
                        <a:rPr lang="ru-RU" sz="2600" dirty="0" smtClean="0"/>
                        <a:t> </a:t>
                      </a:r>
                    </a:p>
                    <a:p>
                      <a:r>
                        <a:rPr lang="ru-RU" sz="2600" dirty="0" smtClean="0"/>
                        <a:t>Раскрывать</a:t>
                      </a:r>
                    </a:p>
                    <a:p>
                      <a:r>
                        <a:rPr lang="ru-RU" sz="2600" dirty="0" smtClean="0"/>
                        <a:t>Играть </a:t>
                      </a:r>
                    </a:p>
                    <a:p>
                      <a:r>
                        <a:rPr lang="ru-RU" sz="2600" dirty="0" smtClean="0"/>
                        <a:t>Способствовать </a:t>
                      </a:r>
                    </a:p>
                    <a:p>
                      <a:r>
                        <a:rPr lang="ru-RU" sz="2600" dirty="0" smtClean="0"/>
                        <a:t>Сопровождать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74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4912"/>
            <a:ext cx="10972800" cy="9569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На промежуточном этапе </a:t>
            </a:r>
            <a:r>
              <a:rPr lang="ru-RU" sz="2800" b="1" dirty="0" smtClean="0">
                <a:latin typeface="+mn-lt"/>
              </a:rPr>
              <a:t>проектирования выделили </a:t>
            </a:r>
            <a:r>
              <a:rPr lang="ru-RU" sz="2800" b="1" dirty="0">
                <a:latin typeface="+mn-lt"/>
              </a:rPr>
              <a:t>некоторые содержательные линии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129659"/>
              </p:ext>
            </p:extLst>
          </p:nvPr>
        </p:nvGraphicFramePr>
        <p:xfrm>
          <a:off x="276447" y="1797050"/>
          <a:ext cx="1161075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251"/>
                <a:gridCol w="3870251"/>
                <a:gridCol w="38702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Качество  - какая?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Образ  - что?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Действия – что делать?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Современная</a:t>
                      </a:r>
                    </a:p>
                    <a:p>
                      <a:r>
                        <a:rPr lang="ru-RU" sz="2600" dirty="0" smtClean="0"/>
                        <a:t>Многогранная </a:t>
                      </a:r>
                    </a:p>
                    <a:p>
                      <a:r>
                        <a:rPr lang="ru-RU" sz="2600" dirty="0" smtClean="0"/>
                        <a:t>Вариативная</a:t>
                      </a:r>
                    </a:p>
                    <a:p>
                      <a:r>
                        <a:rPr lang="ru-RU" sz="2600" dirty="0" smtClean="0"/>
                        <a:t>Разная </a:t>
                      </a:r>
                    </a:p>
                    <a:p>
                      <a:r>
                        <a:rPr lang="ru-RU" sz="2600" dirty="0" smtClean="0">
                          <a:solidFill>
                            <a:srgbClr val="FFFF00"/>
                          </a:solidFill>
                        </a:rPr>
                        <a:t>Богатая </a:t>
                      </a:r>
                    </a:p>
                    <a:p>
                      <a:r>
                        <a:rPr lang="ru-RU" sz="2600" dirty="0" smtClean="0">
                          <a:solidFill>
                            <a:srgbClr val="FF0000"/>
                          </a:solidFill>
                        </a:rPr>
                        <a:t>Воспитывающая</a:t>
                      </a:r>
                    </a:p>
                    <a:p>
                      <a:r>
                        <a:rPr lang="ru-RU" sz="2600" dirty="0" smtClean="0"/>
                        <a:t>Эстетичная</a:t>
                      </a:r>
                      <a:r>
                        <a:rPr lang="ru-RU" sz="2600" baseline="0" dirty="0" smtClean="0"/>
                        <a:t> </a:t>
                      </a:r>
                    </a:p>
                    <a:p>
                      <a:r>
                        <a:rPr lang="ru-RU" sz="2600" baseline="0" dirty="0" smtClean="0"/>
                        <a:t>Безопасная</a:t>
                      </a:r>
                    </a:p>
                    <a:p>
                      <a:r>
                        <a:rPr lang="ru-RU" sz="2600" baseline="0" dirty="0" smtClean="0"/>
                        <a:t>Комфортная </a:t>
                      </a:r>
                      <a:r>
                        <a:rPr lang="ru-RU" sz="2600" b="0" baseline="0" dirty="0" smtClean="0"/>
                        <a:t>Развивающая  </a:t>
                      </a:r>
                      <a:endParaRPr lang="ru-RU" sz="2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rgbClr val="FFFF00"/>
                          </a:solidFill>
                        </a:rPr>
                        <a:t>Традиции </a:t>
                      </a:r>
                    </a:p>
                    <a:p>
                      <a:r>
                        <a:rPr lang="ru-RU" sz="2600" dirty="0" smtClean="0"/>
                        <a:t>Дисциплина</a:t>
                      </a:r>
                    </a:p>
                    <a:p>
                      <a:r>
                        <a:rPr lang="ru-RU" sz="2600" dirty="0" smtClean="0"/>
                        <a:t>Ответственность </a:t>
                      </a:r>
                    </a:p>
                    <a:p>
                      <a:r>
                        <a:rPr lang="ru-RU" sz="2600" dirty="0" smtClean="0"/>
                        <a:t>Отношение </a:t>
                      </a:r>
                    </a:p>
                    <a:p>
                      <a:r>
                        <a:rPr lang="ru-RU" sz="2600" dirty="0" smtClean="0"/>
                        <a:t>Оптимизм</a:t>
                      </a:r>
                      <a:r>
                        <a:rPr lang="ru-RU" sz="2600" baseline="0" dirty="0" smtClean="0"/>
                        <a:t> </a:t>
                      </a:r>
                    </a:p>
                    <a:p>
                      <a:r>
                        <a:rPr lang="ru-RU" sz="2600" baseline="0" dirty="0" smtClean="0"/>
                        <a:t>Гуманность </a:t>
                      </a:r>
                    </a:p>
                    <a:p>
                      <a:r>
                        <a:rPr lang="ru-RU" sz="2600" baseline="0" dirty="0" smtClean="0"/>
                        <a:t>Патриотизм </a:t>
                      </a:r>
                    </a:p>
                    <a:p>
                      <a:r>
                        <a:rPr lang="ru-RU" sz="2600" baseline="0" dirty="0" smtClean="0"/>
                        <a:t>Культура</a:t>
                      </a:r>
                    </a:p>
                    <a:p>
                      <a:r>
                        <a:rPr lang="ru-RU" sz="2600" baseline="0" dirty="0" smtClean="0"/>
                        <a:t>Толерантность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FF0000"/>
                          </a:solidFill>
                        </a:rPr>
                        <a:t>Пример </a:t>
                      </a:r>
                      <a:endParaRPr lang="ru-RU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Думать </a:t>
                      </a:r>
                    </a:p>
                    <a:p>
                      <a:r>
                        <a:rPr lang="ru-RU" sz="2600" dirty="0" smtClean="0"/>
                        <a:t>Пробовать</a:t>
                      </a:r>
                    </a:p>
                    <a:p>
                      <a:r>
                        <a:rPr lang="ru-RU" sz="2600" dirty="0" smtClean="0"/>
                        <a:t>Выбирать </a:t>
                      </a:r>
                    </a:p>
                    <a:p>
                      <a:r>
                        <a:rPr lang="ru-RU" sz="2600" dirty="0" smtClean="0"/>
                        <a:t>Анализировать </a:t>
                      </a:r>
                    </a:p>
                    <a:p>
                      <a:r>
                        <a:rPr lang="ru-RU" sz="2600" dirty="0" smtClean="0"/>
                        <a:t>Привлекать </a:t>
                      </a:r>
                    </a:p>
                    <a:p>
                      <a:r>
                        <a:rPr lang="ru-RU" sz="2600" b="0" dirty="0" smtClean="0">
                          <a:solidFill>
                            <a:srgbClr val="FFFF00"/>
                          </a:solidFill>
                        </a:rPr>
                        <a:t>Развивать </a:t>
                      </a:r>
                    </a:p>
                    <a:p>
                      <a:r>
                        <a:rPr lang="ru-RU" sz="2600" dirty="0" smtClean="0"/>
                        <a:t>Раскрывать</a:t>
                      </a:r>
                    </a:p>
                    <a:p>
                      <a:r>
                        <a:rPr lang="ru-RU" sz="2600" dirty="0" smtClean="0"/>
                        <a:t>Играть </a:t>
                      </a:r>
                    </a:p>
                    <a:p>
                      <a:r>
                        <a:rPr lang="ru-RU" sz="2600" dirty="0" smtClean="0">
                          <a:solidFill>
                            <a:srgbClr val="FF0000"/>
                          </a:solidFill>
                        </a:rPr>
                        <a:t>Способствовать </a:t>
                      </a:r>
                    </a:p>
                    <a:p>
                      <a:r>
                        <a:rPr lang="ru-RU" sz="2600" dirty="0" smtClean="0"/>
                        <a:t>Сопровождать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4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9341"/>
            <a:ext cx="10972800" cy="776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1F497D"/>
                </a:solidFill>
                <a:latin typeface="Georgia"/>
              </a:rPr>
              <a:t>Воспитывающая гимназическая среда</a:t>
            </a:r>
            <a:br>
              <a:rPr lang="ru-RU" sz="4400" b="1" dirty="0">
                <a:solidFill>
                  <a:srgbClr val="1F497D"/>
                </a:solidFill>
                <a:latin typeface="Georgia"/>
              </a:rPr>
            </a:br>
            <a:r>
              <a:rPr lang="ru-RU" sz="3400" dirty="0" smtClean="0">
                <a:solidFill>
                  <a:srgbClr val="02546A"/>
                </a:solidFill>
                <a:latin typeface="Georgia" panose="02040502050405020303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03498"/>
            <a:ext cx="10972800" cy="5337543"/>
          </a:xfrm>
        </p:spPr>
        <p:txBody>
          <a:bodyPr>
            <a:normAutofit fontScale="92500"/>
          </a:bodyPr>
          <a:lstStyle/>
          <a:p>
            <a:pPr lvl="0"/>
            <a:r>
              <a:rPr lang="ru-RU" sz="2200" b="1" dirty="0"/>
              <a:t>является примером результативного современного образования;</a:t>
            </a:r>
          </a:p>
          <a:p>
            <a:pPr lvl="0"/>
            <a:r>
              <a:rPr lang="ru-RU" sz="2200" b="1" dirty="0"/>
              <a:t>привлекает своей безопасностью, комфортом, эстетикой пространства;</a:t>
            </a:r>
          </a:p>
          <a:p>
            <a:pPr lvl="0"/>
            <a:r>
              <a:rPr lang="ru-RU" sz="2200" b="1" dirty="0"/>
              <a:t>с оптимизмом и гуманным отношением к личности ребенка раскрывает таланты гимназистов, мотивирует на результат и дисциплину, развивает толерантность и патриотизм;</a:t>
            </a:r>
          </a:p>
          <a:p>
            <a:pPr lvl="0"/>
            <a:r>
              <a:rPr lang="ru-RU" sz="2200" b="1" dirty="0"/>
              <a:t>способствует выбору </a:t>
            </a:r>
            <a:r>
              <a:rPr lang="ru-RU" sz="2200" b="1" dirty="0" smtClean="0"/>
              <a:t>вариативных, социокультурных </a:t>
            </a:r>
            <a:r>
              <a:rPr lang="ru-RU" sz="2200" b="1" dirty="0"/>
              <a:t>и игровых форм организации воспитательных событий;</a:t>
            </a:r>
          </a:p>
          <a:p>
            <a:pPr lvl="0"/>
            <a:r>
              <a:rPr lang="ru-RU" sz="2200" b="1" dirty="0"/>
              <a:t>предоставляет возможность думать, пробовать и действовать на основе богатых культурных традиций, научных знаний, ответственного отношения к делу</a:t>
            </a:r>
            <a:r>
              <a:rPr lang="ru-RU" sz="2200" b="1" dirty="0" smtClean="0"/>
              <a:t>.</a:t>
            </a:r>
          </a:p>
          <a:p>
            <a:pPr lvl="0"/>
            <a:endParaRPr lang="ru-RU" sz="2200" b="1" dirty="0"/>
          </a:p>
          <a:p>
            <a:pPr marL="109728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Гимназические ценности</a:t>
            </a:r>
            <a:r>
              <a:rPr lang="ru-RU" sz="2600" b="1" dirty="0">
                <a:solidFill>
                  <a:srgbClr val="FF0000"/>
                </a:solidFill>
              </a:rPr>
              <a:t>: </a:t>
            </a:r>
            <a:r>
              <a:rPr lang="ru-RU" sz="2600" b="1" dirty="0" smtClean="0">
                <a:solidFill>
                  <a:srgbClr val="FF0000"/>
                </a:solidFill>
              </a:rPr>
              <a:t>образование, </a:t>
            </a:r>
            <a:r>
              <a:rPr lang="ru-RU" sz="2600" b="1" dirty="0">
                <a:solidFill>
                  <a:srgbClr val="FF0000"/>
                </a:solidFill>
              </a:rPr>
              <a:t>традиции, </a:t>
            </a:r>
            <a:r>
              <a:rPr lang="ru-RU" sz="2600" b="1" dirty="0" smtClean="0">
                <a:solidFill>
                  <a:srgbClr val="FF0000"/>
                </a:solidFill>
              </a:rPr>
              <a:t>культура.</a:t>
            </a:r>
          </a:p>
          <a:p>
            <a:pPr marL="109728" indent="0" algn="ctr">
              <a:buNone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</a:rPr>
              <a:t>Вместе мы открываем новые знания, ценим победы, планируем дальнейшее образование!</a:t>
            </a:r>
          </a:p>
        </p:txBody>
      </p:sp>
    </p:spTree>
    <p:extLst>
      <p:ext uri="{BB962C8B-B14F-4D97-AF65-F5344CB8AC3E}">
        <p14:creationId xmlns:p14="http://schemas.microsoft.com/office/powerpoint/2010/main" val="4292832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1011</Words>
  <Application>Microsoft Office PowerPoint</Application>
  <PresentationFormat>Произвольный</PresentationFormat>
  <Paragraphs>212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  Постоянно-действующий семинар  «Воспитывающая гимназическая среда: новые смыслы и перспективные решения» (МАОУ Гимназия имения Алексея Кирьянова г. Чайковский)    </vt:lpstr>
      <vt:lpstr>Настрой на работу!  Полезные знакомства – нужные связи в профессиональной среде</vt:lpstr>
      <vt:lpstr>Игра-упражнение «Или-или»</vt:lpstr>
      <vt:lpstr>Знакомимся </vt:lpstr>
      <vt:lpstr>Открываем себя – узнаем других </vt:lpstr>
      <vt:lpstr>Воспитывающая гимназическая среда Определимся со смыслами: образ, качество, действия.</vt:lpstr>
      <vt:lpstr>3 группы участников сессии выписали на листе по 10 ассоциаций по теме Воспитывающая гимназическая среда</vt:lpstr>
      <vt:lpstr>На промежуточном этапе проектирования выделили некоторые содержательные линии </vt:lpstr>
      <vt:lpstr>Воспитывающая гимназическая среда  </vt:lpstr>
      <vt:lpstr>Воспитывающая гимназическая среда </vt:lpstr>
      <vt:lpstr>Воспитывающая среда </vt:lpstr>
      <vt:lpstr>ВОСПИТАНИЕ. Исследуем глубинную ценность</vt:lpstr>
      <vt:lpstr>Компоненты воспитывающей среды школы  (по Н.Е. Щурковой) </vt:lpstr>
      <vt:lpstr>РАЗВИТИЕ ВОСПИТАТЕЛЬНОЙ СРЕДЫ</vt:lpstr>
      <vt:lpstr>Найдем новое качество – воспитывающий урок    Метод фокальных объектов (МФО) – это метод поиска новых идей путем присоединения к исходному объекту свойств других, случайно выбранных объектов</vt:lpstr>
      <vt:lpstr>Поиск новых характеристик  ВОСПИТЫВАЮЩИЙ УРОК</vt:lpstr>
      <vt:lpstr>Условия воспитывающего урока  https://edsoo.web-ae.ru/kniga-1/chto-delaet-urok-vospityivayuschim/tri-kita-rezultativnogo-vospitaniya/ </vt:lpstr>
      <vt:lpstr>Разрабатываем чек-лист в технологии «Мировое кафе»  </vt:lpstr>
      <vt:lpstr>Мировое кафе:  эффективные решения </vt:lpstr>
      <vt:lpstr>Представление наработок команды</vt:lpstr>
      <vt:lpstr>Подводим итоги: продолжите фразу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Игра-упражнение «Или-или»</dc:title>
  <dc:creator>VMDurmacheva</dc:creator>
  <cp:lastModifiedBy>Dremina-IA</cp:lastModifiedBy>
  <cp:revision>60</cp:revision>
  <dcterms:created xsi:type="dcterms:W3CDTF">2024-02-05T09:58:17Z</dcterms:created>
  <dcterms:modified xsi:type="dcterms:W3CDTF">2024-02-19T06:52:06Z</dcterms:modified>
</cp:coreProperties>
</file>