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89" r:id="rId2"/>
    <p:sldId id="298" r:id="rId3"/>
    <p:sldId id="295" r:id="rId4"/>
    <p:sldId id="296" r:id="rId5"/>
    <p:sldId id="297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2294A21-C92B-43A9-9C8A-1493F4FD2894}">
          <p14:sldIdLst>
            <p14:sldId id="289"/>
            <p14:sldId id="298"/>
            <p14:sldId id="295"/>
            <p14:sldId id="296"/>
          </p14:sldIdLst>
        </p14:section>
        <p14:section name="Раздел без заголовка" id="{F33C40AE-AAA2-4FCE-8458-8E0B888608F0}">
          <p14:sldIdLst>
            <p14:sldId id="297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014" autoAdjust="0"/>
  </p:normalViewPr>
  <p:slideViewPr>
    <p:cSldViewPr>
      <p:cViewPr varScale="1">
        <p:scale>
          <a:sx n="96" d="100"/>
          <a:sy n="96" d="100"/>
        </p:scale>
        <p:origin x="-198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8EF27-981B-4556-944A-2C42180DE8A0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DEB7A1-6362-4395-9358-6206C67EED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187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pPr marL="0" indent="0" algn="just">
              <a:buNone/>
            </a:pPr>
            <a:endParaRPr lang="ru-RU" sz="12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EB7A1-6362-4395-9358-6206C67EED4C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133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EB7A1-6362-4395-9358-6206C67EED4C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669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EB7A1-6362-4395-9358-6206C67EED4C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261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s16.dobryanka-edu.ru/upload/versions/20961/76142/Strategicheskaja_cel_Programmy_razvitija_ds16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loud.mail.ru/public/4cEL/38RcvkrL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cloud.mail.ru/public/3PY9/2KkH6d4aj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hyperlink" Target="mailto:det-sad.16@mail.ru" TargetMode="External"/><Relationship Id="rId7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568952" cy="1656183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Управление образования  администрации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Добрянского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городского округа</a:t>
            </a:r>
            <a:b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Display" panose="02000505000000020004" pitchFamily="2" charset="0"/>
                <a:cs typeface="Times New Roman" panose="02020603050405020304" pitchFamily="18" charset="0"/>
              </a:rPr>
              <a:t>		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Муниципальное  автономное  дошкольное  образовательное 			учреждение первой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категории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«Центр развития ребенка </a:t>
            </a:r>
            <a:b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«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Добрянский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детский сад №16 «Берёзка»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2564904"/>
            <a:ext cx="8640960" cy="4104456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Творческая работа </a:t>
            </a:r>
          </a:p>
          <a:p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«Я – заведующий детского сада»</a:t>
            </a:r>
          </a:p>
          <a:p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«Проектный офис – механизм управления развитием»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Автор-разработчик</a:t>
            </a:r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r"/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Пьянкова Ольга Фёдоровна, </a:t>
            </a:r>
          </a:p>
          <a:p>
            <a:pPr algn="r"/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заведующий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r"/>
            <a:r>
              <a:rPr 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Det-sad.16@mail.ru</a:t>
            </a:r>
            <a:endParaRPr lang="ru-RU" sz="1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Добрянка, 2020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576" b="90000" l="4970" r="9806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9228"/>
          <a:stretch/>
        </p:blipFill>
        <p:spPr>
          <a:xfrm>
            <a:off x="251520" y="692696"/>
            <a:ext cx="1800200" cy="151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447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ыноска со стрелкой вниз 4"/>
          <p:cNvSpPr/>
          <p:nvPr/>
        </p:nvSpPr>
        <p:spPr>
          <a:xfrm>
            <a:off x="257127" y="1268760"/>
            <a:ext cx="3882825" cy="432048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 2020 года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ыноска со стрелкой вниз 6"/>
          <p:cNvSpPr/>
          <p:nvPr/>
        </p:nvSpPr>
        <p:spPr>
          <a:xfrm>
            <a:off x="4294121" y="1268760"/>
            <a:ext cx="4608512" cy="432048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2020 года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7127" y="1772816"/>
            <a:ext cx="388282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апрель 2019 г. - реорганизация двух дошкольных образовательных организаций путем присоединения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июнь 2019 г. - назначение заведующим  МАДОУ ЦРР «ДДС №16 «Березка» 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 учреждения в новых условиях: 3 корпуса, 600 детей, 150 сотрудников 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задачи «Программы развития детского сада на 2015 – 2019 гг.» 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выполнены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период 2015-2019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гг. программно-целевой характер управления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endParaRPr lang="ru-RU" sz="12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Заголовок 10"/>
          <p:cNvSpPr>
            <a:spLocks noGrp="1"/>
          </p:cNvSpPr>
          <p:nvPr>
            <p:ph type="title" idx="4294967295"/>
          </p:nvPr>
        </p:nvSpPr>
        <p:spPr>
          <a:xfrm>
            <a:off x="257127" y="304801"/>
            <a:ext cx="8645507" cy="891951"/>
          </a:xfrm>
        </p:spPr>
        <p:txBody>
          <a:bodyPr>
            <a:noAutofit/>
          </a:bodyPr>
          <a:lstStyle/>
          <a:p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современных условиях более эффективным является проектно-целевое управление, обеспечивающее достижение цели в условиях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ограниченных ресурсов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3528" y="5184890"/>
            <a:ext cx="35283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какому пути развиваться?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будет выглядеть модель образовательного пространства детского сада?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эффективнее для достижения поставленной цели?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294933" y="1701127"/>
            <a:ext cx="4608512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основе идеи развития - приоритетные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направления развития образования на федеральном, региональном и городских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уровнях, Национальный проект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«Образование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[1]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эффективный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управления – проектный офис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обновленное содержание образования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качественное изменение цифровой среды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непрерывное профессиональное развитие кадров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12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304872" y="4219754"/>
            <a:ext cx="460851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 анализ  интересов  всех участников образовательного процесса – детей, родителей,  педагогов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выбран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проектно-целевой подход в управлении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стратегическая команда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обозначены  ключевые направления и пути развития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разработана «Программа развития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МАДОУ ЦРР «ДДС №16 «Берёзка» на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2020-2023 гг.»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 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ПРОЕКТНЫЙ ОФИС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6609128" y="3999587"/>
            <a:ext cx="221100" cy="288032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1763688" y="4962659"/>
            <a:ext cx="221100" cy="288032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70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1520" y="338138"/>
            <a:ext cx="8640960" cy="1434678"/>
          </a:xfrm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anose="02020603050405020304" pitchFamily="18" charset="0"/>
              </a:rPr>
              <a:t>Стратегическая цель Программы 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anose="02020603050405020304" pitchFamily="18" charset="0"/>
              </a:rPr>
              <a:t>развития: проектирование 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anose="02020603050405020304" pitchFamily="18" charset="0"/>
              </a:rPr>
              <a:t>и верификация  инновационной модели образовательного пространства, обеспечивающего проявление у детей дошкольного возраста инициативы,  самостоятельности в социально-коммуникативной   и познавательной деятельности в условиях функционирования образовательной 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anose="02020603050405020304" pitchFamily="18" charset="0"/>
              </a:rPr>
              <a:t>«Площадки добрых приключений»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anose="02020603050405020304" pitchFamily="18" charset="0"/>
              </a:rPr>
            </a:br>
            <a:endParaRPr lang="ru-RU" sz="1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179512" y="1628800"/>
            <a:ext cx="4105275" cy="3457575"/>
          </a:xfrm>
        </p:spPr>
        <p:txBody>
          <a:bodyPr>
            <a:normAutofit fontScale="55000" lnSpcReduction="20000"/>
          </a:bodyPr>
          <a:lstStyle/>
          <a:p>
            <a:pPr marL="0" lvl="1" indent="0" algn="ctr">
              <a:buNone/>
            </a:pPr>
            <a:r>
              <a:rPr lang="ru-RU" sz="29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2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57188" indent="-357188" algn="l">
              <a:buFont typeface="Wingdings" panose="05000000000000000000" pitchFamily="2" charset="2"/>
              <a:buChar char="q"/>
            </a:pPr>
            <a:r>
              <a:rPr lang="ru-RU" sz="29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sz="29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привлекательности образовательного процесса для разных категорий детей с целью улучшения результатов освоения дошкольного образования</a:t>
            </a:r>
          </a:p>
          <a:p>
            <a:pPr marL="357188" indent="-357188" algn="l">
              <a:buFont typeface="Wingdings" panose="05000000000000000000" pitchFamily="2" charset="2"/>
              <a:buChar char="q"/>
            </a:pPr>
            <a:r>
              <a:rPr lang="ru-RU" sz="29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sz="29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профессиональной компетентности педагогов и родительской грамотности  в вопросах организации современного дошкольного образования в условиях социально-педагогического взаимодействия воспитывающих взрослых.</a:t>
            </a:r>
          </a:p>
          <a:p>
            <a:pPr marL="357188" indent="-357188" algn="l">
              <a:buFont typeface="Wingdings" panose="05000000000000000000" pitchFamily="2" charset="2"/>
              <a:buChar char="q"/>
            </a:pPr>
            <a:r>
              <a:rPr lang="ru-RU" sz="29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9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роектирование </a:t>
            </a:r>
            <a:r>
              <a:rPr lang="ru-RU" sz="29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верификация внутренней оценки </a:t>
            </a:r>
            <a:r>
              <a:rPr lang="ru-RU" sz="29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</a:t>
            </a:r>
            <a:endParaRPr lang="ru-RU" sz="29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4294967295"/>
          </p:nvPr>
        </p:nvSpPr>
        <p:spPr>
          <a:xfrm>
            <a:off x="179512" y="5229200"/>
            <a:ext cx="4105275" cy="12954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ru-RU" sz="1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7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</a:t>
            </a:r>
            <a:r>
              <a:rPr lang="ru-RU" sz="17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стратегической </a:t>
            </a:r>
            <a:r>
              <a:rPr lang="ru-RU" sz="17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реализации </a:t>
            </a:r>
            <a:r>
              <a:rPr lang="ru-RU" sz="17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</a:p>
          <a:p>
            <a:pPr marL="0" indent="0" algn="ctr">
              <a:buNone/>
            </a:pPr>
            <a:r>
              <a:rPr lang="ru-RU" sz="17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7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пределяют </a:t>
            </a:r>
          </a:p>
          <a:p>
            <a:pPr marL="0" indent="0" algn="ctr">
              <a:buNone/>
            </a:pPr>
            <a:r>
              <a:rPr lang="ru-RU" sz="17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</a:t>
            </a:r>
            <a:r>
              <a:rPr lang="ru-RU" sz="17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целевых показателя 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4294967295"/>
          </p:nvPr>
        </p:nvSpPr>
        <p:spPr>
          <a:xfrm>
            <a:off x="4572000" y="1556792"/>
            <a:ext cx="4392612" cy="431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приоритетных направлений 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8 проектов</a:t>
            </a:r>
            <a:endParaRPr lang="ru-RU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294967295"/>
          </p:nvPr>
        </p:nvSpPr>
        <p:spPr>
          <a:xfrm>
            <a:off x="4572000" y="1988840"/>
            <a:ext cx="4392612" cy="468052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</a:t>
            </a:r>
            <a:endParaRPr lang="ru-RU" sz="1600" b="1" u="sng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Играя, шагаю к успеху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ЗнаюБерегуПриумножаю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Инновационная образовательная среда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образовательную практику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«Дорогою добра»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«Живые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узелки»</a:t>
            </a:r>
          </a:p>
          <a:p>
            <a:pPr marL="0" indent="0" algn="ctr">
              <a:buNone/>
            </a:pP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Среда </a:t>
            </a:r>
            <a:endParaRPr lang="ru-RU" sz="1600" b="1" u="sng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Территория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добрых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приключений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Кадры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Успешный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– успешный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Компетентный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родитель»</a:t>
            </a:r>
          </a:p>
          <a:p>
            <a:pPr marL="0" indent="0" algn="ctr">
              <a:buNone/>
            </a:pP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качества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Новые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внутренней оценки качества дошкольного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Управляющая кнопка: сведения 6">
            <a:hlinkClick r:id="rId3" highlightClick="1"/>
          </p:cNvPr>
          <p:cNvSpPr/>
          <p:nvPr/>
        </p:nvSpPr>
        <p:spPr>
          <a:xfrm>
            <a:off x="3808817" y="4509119"/>
            <a:ext cx="360040" cy="299391"/>
          </a:xfrm>
          <a:prstGeom prst="actionButtonInformati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50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504" y="188913"/>
            <a:ext cx="8784976" cy="1295871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66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Работа по реализации стратегической цели объединила педагогов  в команды, где каждому есть возможность внести свой вклад 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в развитие </a:t>
            </a:r>
            <a:r>
              <a:rPr lang="ru-RU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учреждения, ощутить причастность к общему делу. 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Подходит </a:t>
            </a:r>
            <a:r>
              <a:rPr lang="ru-RU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к завершению первый год 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работы </a:t>
            </a:r>
            <a:r>
              <a:rPr lang="ru-RU" sz="1800" b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проектного офиса. 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 </a:t>
            </a: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4294967295"/>
          </p:nvPr>
        </p:nvSpPr>
        <p:spPr>
          <a:xfrm>
            <a:off x="107504" y="1484784"/>
            <a:ext cx="4392487" cy="4104456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68288" indent="-268288">
              <a:buClrTx/>
              <a:buFont typeface="Wingdings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повысилась коммуникативная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информационная компетентность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профессиональное мастерство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70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 педагогов в рамках освоения инновационных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технологий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8288" indent="-268288">
              <a:buClrTx/>
              <a:buFont typeface="Wingdings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35%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 методической работы в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ДОО носят инновационный характер </a:t>
            </a:r>
          </a:p>
          <a:p>
            <a:pPr marL="268288" indent="-268288">
              <a:buClrTx/>
              <a:buFont typeface="Wingdings" pitchFamily="2" charset="2"/>
              <a:buChar char="Ø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0% педагогов стали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победителями и призерами профессиональных конкурсов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различных уровней</a:t>
            </a:r>
          </a:p>
          <a:p>
            <a:pPr marL="268288" indent="-268288">
              <a:buClrTx/>
              <a:buFont typeface="Wingdings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активно используют дистанционные формы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взаимодействия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семьей</a:t>
            </a:r>
          </a:p>
          <a:p>
            <a:pPr marL="268288" indent="-268288">
              <a:buClrTx/>
              <a:buFont typeface="Wingdings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разработаны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внедряются образовательные практики </a:t>
            </a:r>
          </a:p>
          <a:p>
            <a:pPr marL="268288" indent="-268288">
              <a:buClrTx/>
              <a:buFont typeface="Wingdings" pitchFamily="2" charset="2"/>
              <a:buChar char="Ø"/>
            </a:pP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4294967295"/>
          </p:nvPr>
        </p:nvSpPr>
        <p:spPr>
          <a:xfrm>
            <a:off x="4838126" y="1556792"/>
            <a:ext cx="4126362" cy="3672408"/>
          </a:xfrm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285750" indent="-285750">
              <a:buClrTx/>
              <a:buFont typeface="Wingdings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внедрены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образовательную практику программы: «Дорогою добра» Л.В. Коломийченко, программа по духовно-нравственному воспитанию детей старшего дошкольного возраста «Живые узелки» </a:t>
            </a:r>
          </a:p>
          <a:p>
            <a:pPr marL="285750" indent="-285750">
              <a:buClrTx/>
              <a:buFont typeface="Wingdings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разработана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новая внутренняя система оценки качества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Tx/>
              <a:buFont typeface="Wingdings" pitchFamily="2" charset="2"/>
              <a:buChar char="Ø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приобретено интерактивное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борудование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Tx/>
              <a:buFont typeface="Wingdings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 </a:t>
            </a:r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LEGO–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центр </a:t>
            </a:r>
          </a:p>
          <a:p>
            <a:pPr marL="285750" indent="-285750">
              <a:buClrTx/>
              <a:buFont typeface="Wingdings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оформлен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интерактивный уголок для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родителей</a:t>
            </a:r>
          </a:p>
          <a:p>
            <a:pPr marL="285750" indent="-285750">
              <a:buClrTx/>
              <a:buFont typeface="Wingdings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Запущено 11 наименований платных услуг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фильм 7">
            <a:hlinkClick r:id="rId3" highlightClick="1"/>
          </p:cNvPr>
          <p:cNvSpPr/>
          <p:nvPr/>
        </p:nvSpPr>
        <p:spPr>
          <a:xfrm>
            <a:off x="467544" y="5661248"/>
            <a:ext cx="648072" cy="523216"/>
          </a:xfrm>
          <a:prstGeom prst="actionButtonMovi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фильм 8">
            <a:hlinkClick r:id="rId4" highlightClick="1"/>
          </p:cNvPr>
          <p:cNvSpPr/>
          <p:nvPr/>
        </p:nvSpPr>
        <p:spPr>
          <a:xfrm>
            <a:off x="4644008" y="5661248"/>
            <a:ext cx="595537" cy="486327"/>
          </a:xfrm>
          <a:prstGeom prst="actionButtonMovi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115616" y="5853118"/>
            <a:ext cx="3096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«Играя, шагаю к успеху»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92080" y="5845910"/>
            <a:ext cx="35283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#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ЗнаюБерегуПриумножаю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87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461194"/>
            <a:ext cx="1810452" cy="1357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411760" y="338666"/>
            <a:ext cx="6275041" cy="2154230"/>
          </a:xfrm>
        </p:spPr>
        <p:txBody>
          <a:bodyPr>
            <a:no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апущен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проектно-целевой, оцифрованный предполагаемыми результатами механизм управления процессами развития ДОУ по построению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новой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 образовательного пространства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названием  «ПЛОЩАДКА ДОРЫХ ПРИКЛЮЧЕНИЙ», содержательно-наполненной современными образовательными и  информационно-техническими   технологиями, обеспечивающей возможность для полноценного развития личности всех участников образовательного процесса: каждого ребёнка, каждого сотрудника,  каждого родителя!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>
          <a:xfrm>
            <a:off x="2325901" y="3933056"/>
            <a:ext cx="6524220" cy="1584176"/>
          </a:xfrm>
        </p:spPr>
        <p:txBody>
          <a:bodyPr>
            <a:normAutofit/>
          </a:bodyPr>
          <a:lstStyle/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литературы: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Указ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Президента РФ «О национальных целях и стратегических задачах развития Российской Федерации на период до 2024 года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Антипина Г.А. Проектное управление как фактор успешной деятельности ДОУ. – Усинск, 2013. 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36510" y="5733256"/>
            <a:ext cx="86484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МАДОУ ЦРР ДДС №</a:t>
            </a:r>
            <a:r>
              <a:rPr lang="ru-RU" sz="160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16 </a:t>
            </a:r>
            <a:r>
              <a:rPr lang="ru-RU" sz="160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«</a:t>
            </a:r>
            <a:r>
              <a:rPr lang="ru-RU" sz="160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Берёзка</a:t>
            </a:r>
            <a:r>
              <a:rPr lang="ru-RU" sz="16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» </a:t>
            </a:r>
            <a:r>
              <a:rPr lang="ru-RU" sz="16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Адрес</a:t>
            </a:r>
            <a:r>
              <a:rPr lang="ru-RU" sz="16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: 618740, г. Добрянка, ул. Жуковского, 22</a:t>
            </a:r>
            <a:r>
              <a:rPr lang="ru-RU" sz="16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</a:t>
            </a:r>
          </a:p>
          <a:p>
            <a:pPr algn="ctr"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тел</a:t>
            </a:r>
            <a:r>
              <a:rPr lang="ru-RU" sz="16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./факс: 8 (265) 2-72-77., тел.: 8 (265) </a:t>
            </a:r>
            <a:r>
              <a:rPr lang="ru-RU" sz="16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2-94-18  </a:t>
            </a:r>
          </a:p>
          <a:p>
            <a:pPr algn="ctr"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e-</a:t>
            </a:r>
            <a:r>
              <a:rPr lang="ru-RU" sz="1600" dirty="0" err="1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mail</a:t>
            </a:r>
            <a:r>
              <a:rPr lang="ru-RU" sz="16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: </a:t>
            </a:r>
            <a:r>
              <a:rPr lang="ru-RU" sz="16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  <a:hlinkClick r:id="rId3"/>
              </a:rPr>
              <a:t>det-sad.16@mail.ru</a:t>
            </a:r>
            <a:r>
              <a:rPr lang="ru-RU" sz="16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   адрес </a:t>
            </a:r>
            <a:r>
              <a:rPr lang="ru-RU" sz="16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в сети </a:t>
            </a:r>
            <a:r>
              <a:rPr lang="ru-RU" sz="1600" dirty="0" err="1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Интернет:http</a:t>
            </a:r>
            <a:r>
              <a:rPr lang="ru-RU" sz="16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://ds16.dobryanka-edu.ru/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426509"/>
            <a:ext cx="1014253" cy="1392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4330" y="2426508"/>
            <a:ext cx="985208" cy="1392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411197"/>
            <a:ext cx="985386" cy="1423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9817" y="2432748"/>
            <a:ext cx="970960" cy="1380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8500" y="2432748"/>
            <a:ext cx="941621" cy="1333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583" y="1916832"/>
            <a:ext cx="1982829" cy="1088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584" y="332656"/>
            <a:ext cx="1967159" cy="1475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584" y="3065775"/>
            <a:ext cx="2008685" cy="1506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0182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1362</TotalTime>
  <Words>638</Words>
  <Application>Microsoft Office PowerPoint</Application>
  <PresentationFormat>Экран (4:3)</PresentationFormat>
  <Paragraphs>82</Paragraphs>
  <Slides>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Волна</vt:lpstr>
      <vt:lpstr>Управление образования  администрации Добрянского городского округа    Муниципальное  автономное  дошкольное  образовательное    учреждение первой категории  «Центр развития ребенка    «Добрянский детский сад №16 «Берёзка»</vt:lpstr>
      <vt:lpstr>В современных условиях более эффективным является проектно-целевое управление, обеспечивающее достижение цели в условиях ограниченных ресурсов [2] </vt:lpstr>
      <vt:lpstr>Стратегическая цель Программы развития: проектирование и верификация  инновационной модели образовательного пространства, обеспечивающего проявление у детей дошкольного возраста инициативы,  самостоятельности в социально-коммуникативной   и познавательной деятельности в условиях функционирования образовательной «Площадки добрых приключений» </vt:lpstr>
      <vt:lpstr> Работа по реализации стратегической цели объединила педагогов  в команды, где каждому есть возможность внести свой вклад  в развитие учреждения, ощутить причастность к общему делу.  Подходит к завершению первый год работы проектного офиса.     </vt:lpstr>
      <vt:lpstr>Запущен проектно-целевой, оцифрованный предполагаемыми результатами механизм управления процессами развития ДОУ по построению новой  модели  образовательного пространства под названием  «ПЛОЩАДКА ДОРЫХ ПРИКЛЮЧЕНИЙ», содержательно-наполненной современными образовательными и  информационно-техническими   технологиями, обеспечивающей возможность для полноценного развития личности всех участников образовательного процесса: каждого ребёнка, каждого сотрудника,  каждого родителя!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Методист</cp:lastModifiedBy>
  <cp:revision>151</cp:revision>
  <dcterms:created xsi:type="dcterms:W3CDTF">2019-03-21T03:06:58Z</dcterms:created>
  <dcterms:modified xsi:type="dcterms:W3CDTF">2020-10-30T06:50:24Z</dcterms:modified>
</cp:coreProperties>
</file>