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8" r:id="rId2"/>
    <p:sldId id="276" r:id="rId3"/>
    <p:sldId id="265" r:id="rId4"/>
    <p:sldId id="266" r:id="rId5"/>
    <p:sldId id="270" r:id="rId6"/>
    <p:sldId id="274" r:id="rId7"/>
    <p:sldId id="277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FFFF"/>
    <a:srgbClr val="680000"/>
    <a:srgbClr val="FF3300"/>
    <a:srgbClr val="00FFFF"/>
    <a:srgbClr val="A4B0E4"/>
    <a:srgbClr val="2E508E"/>
    <a:srgbClr val="A5A5E3"/>
    <a:srgbClr val="B7FFB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134" autoAdjust="0"/>
  </p:normalViewPr>
  <p:slideViewPr>
    <p:cSldViewPr snapToGrid="0">
      <p:cViewPr varScale="1">
        <p:scale>
          <a:sx n="107" d="100"/>
          <a:sy n="107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5404848"/>
        <c:axId val="455408456"/>
        <c:axId val="0"/>
      </c:bar3DChart>
      <c:catAx>
        <c:axId val="455404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5408456"/>
        <c:crosses val="autoZero"/>
        <c:auto val="1"/>
        <c:lblAlgn val="ctr"/>
        <c:lblOffset val="100"/>
        <c:noMultiLvlLbl val="0"/>
      </c:catAx>
      <c:valAx>
        <c:axId val="455408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5404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 algn="r">
        <a:defRPr sz="16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DF966-82A0-4736-8FB7-AE7CC6D26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160F5B-0760-4B83-95D9-A87B307970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77F410-91D7-448A-8FFA-F568D1457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52B36B-1CFE-4FF5-A0E6-9E565A201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CE4171-C077-47FD-BDFB-898A9B91D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58651-DBE4-496B-A58E-FC5F5A498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5082"/>
            <a:ext cx="10515600" cy="1197667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AB4FCE-CA4D-4375-A971-A1DDAFDBD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518756"/>
            <a:ext cx="10515600" cy="36582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A32E8B-F353-49EB-8877-F671B535D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5C334D-3BAF-4E3D-9D67-BB10F2703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C0BE77-373D-4E9C-9B44-6C281D42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9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2B164-94E7-4F63-ADD2-3476A3E9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843"/>
            <a:ext cx="10515600" cy="1075835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EC1571-886C-4F78-9829-E0D553C59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4065"/>
            <a:ext cx="10515600" cy="37828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8CF138-F033-4FB0-B5CB-1448DFEED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B9522D-5CCB-4D3B-AABB-04F305C71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A4F37F-6210-46ED-92D8-C572F184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95173-E4CD-48BB-8F86-B51AFB358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109828-7749-41E6-BFFE-8CA235EB7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AC9D80-E31A-4E78-BCE4-868E8316B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B3400E-4637-4B16-BC64-F8F75044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090A6B-3378-4338-8368-6333BD53B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8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AA6D5-7574-4C30-BD2D-C55068F01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3905"/>
            <a:ext cx="10515600" cy="997528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D0022D-22A3-4736-A042-0D0EC8597F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77439"/>
            <a:ext cx="5181600" cy="37995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E17E1D-059A-491A-A955-88D9B7C34C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77439"/>
            <a:ext cx="5181600" cy="379952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612B0D-13AA-44B3-8F3A-54EF972FC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B5EEA7-94E9-4A3A-98AD-88EE37F7D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C89A86-69C1-4EB9-A14A-B4181A368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17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80CD1-0602-471E-8CE9-0FCB5B3A4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8968"/>
            <a:ext cx="10515600" cy="96637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408D68-C1B9-4DA4-BD87-44112B26E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28504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CF8E85-4B6A-40EF-86EC-9C7431754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8959"/>
            <a:ext cx="5157787" cy="30807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AEB49B-0320-4F68-A5E1-E196935FC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6416" y="2273357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1188697-9FF6-44D2-A37F-126239C2B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97269"/>
            <a:ext cx="5183188" cy="309239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FCDB0E3-61EF-4E7D-8577-E6FA037F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EB4473B-BAA3-4912-94E5-86661FA1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86E945-2222-4885-8A8B-E4A56646E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6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7E970-7BC1-4314-A63D-D00B4412F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8967"/>
            <a:ext cx="10515600" cy="1047403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456282-39DE-4574-8E04-B1A895F37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D16EA74-1AAA-451D-B2D5-C2EFC79C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3AFF83-B2B0-4587-84C3-CC5159303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1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E346D9-93AD-483B-AC2B-B54E43926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2A8F4FE-79B4-4BA4-BE86-5494F905E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D1F3492-D83F-449E-8281-254DF390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71F5F-62C9-4BC7-9176-B0461E9E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155470"/>
            <a:ext cx="3932237" cy="155448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A66995-B88A-4FD3-AB36-4BE70DD26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762298"/>
            <a:ext cx="6172200" cy="4098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49541B-220F-4E1E-905C-A8FB1FF16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09950"/>
            <a:ext cx="3932237" cy="31590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AF034A-38A9-4542-BB1D-C4E3905DB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98CF99-3034-4327-B683-93985865A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0BB3D9-F8F2-4674-A883-111237C82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7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25891B-CFE1-4CEB-A03F-AA9158979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4028"/>
            <a:ext cx="3932237" cy="1654234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665AF34-7844-4788-B507-8077B231D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4028"/>
            <a:ext cx="6172200" cy="47970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719772-37FD-41A5-B5BC-AE7E6BA35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18262"/>
            <a:ext cx="3932237" cy="31507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D1E1BF-5215-4DFF-857C-295294442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ADAAE3-5199-48BA-87A6-1E03CB89E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FBD0F9-290C-4A77-BDC0-9577A63C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5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7ADCFDB-94A6-4402-80F8-6C6E4C5E1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256C79-A29E-42E9-B886-0208B7D529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AA7CB-CE4E-4C05-9B87-F5240EC18DD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EEAD85-98A0-4889-A58D-FAC879C54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FFF44E-8532-4223-91E1-6A053F285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63650-4244-4942-A8A4-D77D901B20D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61F8E4A3-07FD-434C-B4F0-210B9F7BC541}"/>
              </a:ext>
            </a:extLst>
          </p:cNvPr>
          <p:cNvSpPr txBox="1">
            <a:spLocks/>
          </p:cNvSpPr>
          <p:nvPr userDrawn="1"/>
        </p:nvSpPr>
        <p:spPr>
          <a:xfrm>
            <a:off x="1659136" y="221066"/>
            <a:ext cx="9926728" cy="7855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2000"/>
              </a:lnSpc>
            </a:pPr>
            <a:r>
              <a:rPr lang="ru-RU" sz="2000" b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Пермского края </a:t>
            </a:r>
            <a:br>
              <a:rPr lang="ru-RU" sz="2000" b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b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«Центр психолого-педагогической, медицинской и социальной помощи»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4F945A7-4E7A-41B1-8488-DBC4D7CE53B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1" y="189999"/>
            <a:ext cx="931026" cy="861887"/>
          </a:xfrm>
          <a:prstGeom prst="rect">
            <a:avLst/>
          </a:prstGeo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A866CF7-2909-4FD4-82A6-EAA1EE565348}"/>
              </a:ext>
            </a:extLst>
          </p:cNvPr>
          <p:cNvCxnSpPr>
            <a:cxnSpLocks/>
          </p:cNvCxnSpPr>
          <p:nvPr userDrawn="1"/>
        </p:nvCxnSpPr>
        <p:spPr>
          <a:xfrm>
            <a:off x="1378527" y="975552"/>
            <a:ext cx="9434946" cy="0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73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3EEAE-2896-4DB2-8639-FBB295541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5117" y="2086251"/>
            <a:ext cx="9141041" cy="2231579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Обучающие семинары для педагогов как ресурс повышения квалификации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66A859-BC7A-475E-822A-415C66764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55253" y="5586274"/>
            <a:ext cx="8271029" cy="1271726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Чусовского филиала ГБУПК «ЦППМСП»</a:t>
            </a:r>
          </a:p>
          <a:p>
            <a:pPr algn="r">
              <a:lnSpc>
                <a:spcPct val="100000"/>
              </a:lnSpc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Пирожкова Елена Анатольев</a:t>
            </a:r>
            <a:r>
              <a:rPr lang="ru-RU" sz="1600" dirty="0">
                <a:solidFill>
                  <a:srgbClr val="002060"/>
                </a:solidFill>
              </a:rPr>
              <a:t>на</a:t>
            </a:r>
          </a:p>
        </p:txBody>
      </p:sp>
      <p:pic>
        <p:nvPicPr>
          <p:cNvPr id="4098" name="Picture 2" descr="Компьютер Иконы Ручка Блокнот, ручка, карандаш, ручка, перьевая ручка png |  PNGWing">
            <a:extLst>
              <a:ext uri="{FF2B5EF4-FFF2-40B4-BE49-F238E27FC236}">
                <a16:creationId xmlns:a16="http://schemas.microsoft.com/office/drawing/2014/main" id="{15968283-5578-466F-9170-9430CFF62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4665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10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84FF7-9C16-4896-9F46-CEF24606F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E9FC111-2E28-4C54-A647-314905F919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16" y="989853"/>
            <a:ext cx="10423283" cy="5868148"/>
          </a:xfrm>
        </p:spPr>
      </p:pic>
    </p:spTree>
    <p:extLst>
      <p:ext uri="{BB962C8B-B14F-4D97-AF65-F5344CB8AC3E}">
        <p14:creationId xmlns:p14="http://schemas.microsoft.com/office/powerpoint/2010/main" val="54723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4B9AD-7D42-48C0-B0BC-06E4C749F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668" y="1291243"/>
            <a:ext cx="10515600" cy="1075835"/>
          </a:xfrm>
        </p:spPr>
        <p:txBody>
          <a:bodyPr/>
          <a:lstStyle/>
          <a:p>
            <a:pPr algn="r"/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«Учитель учится всю жизнь. </a:t>
            </a:r>
            <a:b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</a:br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Как только он </a:t>
            </a:r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перестаёт</a:t>
            </a:r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 учиться, </a:t>
            </a:r>
            <a:b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</a:br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в нём умирает учитель!»</a:t>
            </a:r>
            <a:b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</a:br>
            <a:r>
              <a:rPr lang="ru-RU" sz="1800" b="1" i="1" dirty="0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ru-RU" sz="1800" b="1" i="1" dirty="0" err="1">
                <a:solidFill>
                  <a:srgbClr val="003300"/>
                </a:solidFill>
                <a:effectLst/>
                <a:latin typeface="Arial" panose="020B0604020202020204" pitchFamily="34" charset="0"/>
                <a:ea typeface="MingLiU_HKSCS-ExtB" panose="02020500000000000000" pitchFamily="18" charset="-120"/>
                <a:cs typeface="Arial" panose="020B0604020202020204" pitchFamily="34" charset="0"/>
              </a:rPr>
              <a:t>К.Д.Ушинский</a:t>
            </a:r>
            <a:r>
              <a:rPr lang="ru-RU" sz="1800" b="1" i="1" dirty="0">
                <a:solidFill>
                  <a:schemeClr val="tx2"/>
                </a:solidFill>
                <a:effectLst/>
                <a:latin typeface="Myriad Pro"/>
                <a:ea typeface="MingLiU_HKSCS-ExtB" panose="02020500000000000000" pitchFamily="18" charset="-120"/>
              </a:rPr>
              <a:t/>
            </a:r>
            <a:br>
              <a:rPr lang="ru-RU" sz="1800" b="1" i="1" dirty="0">
                <a:solidFill>
                  <a:schemeClr val="tx2"/>
                </a:solidFill>
                <a:effectLst/>
                <a:latin typeface="Myriad Pro"/>
                <a:ea typeface="MingLiU_HKSCS-ExtB" panose="02020500000000000000" pitchFamily="18" charset="-120"/>
              </a:rPr>
            </a:br>
            <a:endParaRPr lang="ru-RU" sz="1800" i="1" dirty="0">
              <a:solidFill>
                <a:schemeClr val="tx2"/>
              </a:solidFill>
              <a:latin typeface="Times New Roman" panose="02020603050405020304" pitchFamily="18" charset="0"/>
              <a:ea typeface="MingLiU_HKSCS-ExtB" panose="02020500000000000000" pitchFamily="18" charset="-12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24AEEE9-9344-4A92-84B7-D0C1AAFB8F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486458"/>
              </p:ext>
            </p:extLst>
          </p:nvPr>
        </p:nvGraphicFramePr>
        <p:xfrm>
          <a:off x="2826384" y="4938425"/>
          <a:ext cx="7199168" cy="1842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E78D1A7-F76F-4738-B7CA-BB3CA1E4F053}"/>
              </a:ext>
            </a:extLst>
          </p:cNvPr>
          <p:cNvSpPr txBox="1"/>
          <p:nvPr/>
        </p:nvSpPr>
        <p:spPr>
          <a:xfrm>
            <a:off x="-582742" y="2827315"/>
            <a:ext cx="4619625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9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«…</a:t>
            </a:r>
            <a:r>
              <a:rPr lang="ru-RU" sz="1900" b="1" i="1" dirty="0">
                <a:solidFill>
                  <a:schemeClr val="tx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MV Boli" panose="02000500030200090000" pitchFamily="2" charset="0"/>
              </a:rPr>
              <a:t>Если учитель соединяет в себе</a:t>
            </a:r>
          </a:p>
          <a:p>
            <a:pPr algn="r"/>
            <a:r>
              <a:rPr lang="ru-RU" sz="1900" b="1" i="1" dirty="0">
                <a:solidFill>
                  <a:schemeClr val="tx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MV Boli" panose="02000500030200090000" pitchFamily="2" charset="0"/>
              </a:rPr>
              <a:t>любовь к делу и к ученикам,</a:t>
            </a:r>
          </a:p>
          <a:p>
            <a:pPr algn="r"/>
            <a:r>
              <a:rPr lang="ru-RU" sz="1900" b="1" i="1" dirty="0">
                <a:solidFill>
                  <a:schemeClr val="tx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MV Boli" panose="02000500030200090000" pitchFamily="2" charset="0"/>
              </a:rPr>
              <a:t>он – совершенный учитель».</a:t>
            </a:r>
          </a:p>
          <a:p>
            <a:pPr algn="r"/>
            <a:r>
              <a:rPr lang="ru-RU" sz="1900" b="1" i="1" dirty="0">
                <a:solidFill>
                  <a:schemeClr val="tx2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MV Boli" panose="02000500030200090000" pitchFamily="2" charset="0"/>
              </a:rPr>
              <a:t>Л. Н. Толстой  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71BA517-ED92-4349-9BF5-6142EC8D2F4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7" t="9" r="17366" b="71290"/>
          <a:stretch/>
        </p:blipFill>
        <p:spPr bwMode="auto">
          <a:xfrm>
            <a:off x="1727071" y="4228757"/>
            <a:ext cx="1620995" cy="15183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B8FC4A-9D10-41E8-BFFC-25CB0365FFD5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8" t="30568" r="39587" b="41676"/>
          <a:stretch/>
        </p:blipFill>
        <p:spPr bwMode="auto">
          <a:xfrm>
            <a:off x="998473" y="1409158"/>
            <a:ext cx="1368425" cy="1075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824ECE3-005F-41C3-805C-0FE435DDFF0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2" t="31695" r="21489" b="25969"/>
          <a:stretch/>
        </p:blipFill>
        <p:spPr bwMode="auto">
          <a:xfrm>
            <a:off x="4799113" y="1036220"/>
            <a:ext cx="1092662" cy="9108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Объект 3">
            <a:extLst>
              <a:ext uri="{FF2B5EF4-FFF2-40B4-BE49-F238E27FC236}">
                <a16:creationId xmlns:a16="http://schemas.microsoft.com/office/drawing/2014/main" id="{A6EF462F-49C5-4332-A68E-BEA86E3C43B6}"/>
              </a:ext>
            </a:extLst>
          </p:cNvPr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t="57632" r="60705" b="10255"/>
          <a:stretch/>
        </p:blipFill>
        <p:spPr bwMode="auto">
          <a:xfrm>
            <a:off x="10775805" y="5348242"/>
            <a:ext cx="1228725" cy="1343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9E64BCA-783F-4CC4-A715-4D7A7F2A8124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" t="20264" r="81680" b="61703"/>
          <a:stretch/>
        </p:blipFill>
        <p:spPr bwMode="auto">
          <a:xfrm>
            <a:off x="103407" y="5786239"/>
            <a:ext cx="1133158" cy="9652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1961E38-1141-405A-B164-C89DD83E5EDD}"/>
              </a:ext>
            </a:extLst>
          </p:cNvPr>
          <p:cNvSpPr/>
          <p:nvPr/>
        </p:nvSpPr>
        <p:spPr>
          <a:xfrm>
            <a:off x="3649865" y="5374993"/>
            <a:ext cx="6492483" cy="9694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00" b="1" i="1" cap="none" spc="0" dirty="0">
                <a:ln w="0"/>
                <a:solidFill>
                  <a:schemeClr val="accent6">
                    <a:lumMod val="50000"/>
                  </a:schemeClr>
                </a:solidFill>
              </a:rPr>
              <a:t>Есть два важных выбора в жизни: </a:t>
            </a:r>
          </a:p>
          <a:p>
            <a:pPr algn="ctr"/>
            <a:r>
              <a:rPr lang="ru-RU" sz="1900" b="1" i="1" dirty="0">
                <a:ln w="0"/>
                <a:solidFill>
                  <a:schemeClr val="accent6">
                    <a:lumMod val="50000"/>
                  </a:schemeClr>
                </a:solidFill>
              </a:rPr>
              <a:t>Принять обстоятельства такие, какие они есть, </a:t>
            </a:r>
          </a:p>
          <a:p>
            <a:pPr algn="ctr"/>
            <a:r>
              <a:rPr lang="ru-RU" sz="1900" b="1" i="1" cap="none" spc="0" dirty="0">
                <a:ln w="0"/>
                <a:solidFill>
                  <a:schemeClr val="accent6">
                    <a:lumMod val="50000"/>
                  </a:schemeClr>
                </a:solidFill>
              </a:rPr>
              <a:t>Или принять на себя ответственность по и</a:t>
            </a:r>
            <a:r>
              <a:rPr lang="ru-RU" sz="1900" b="1" i="1" dirty="0">
                <a:ln w="0"/>
                <a:solidFill>
                  <a:schemeClr val="accent6">
                    <a:lumMod val="50000"/>
                  </a:schemeClr>
                </a:solidFill>
              </a:rPr>
              <a:t>х изменению</a:t>
            </a:r>
            <a:endParaRPr lang="ru-RU" sz="1900" b="1" i="1" cap="none" spc="0" dirty="0">
              <a:ln w="0"/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Picture 4" descr="Мужчина Сидящий Столом Грудой Книг Чашкой Кофе Ночью Недовольный Студент — стоковое фото">
            <a:extLst>
              <a:ext uri="{FF2B5EF4-FFF2-40B4-BE49-F238E27FC236}">
                <a16:creationId xmlns:a16="http://schemas.microsoft.com/office/drawing/2014/main" id="{7342EC49-7682-473B-9BDE-FD5A117E5E01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1"/>
          <a:stretch/>
        </p:blipFill>
        <p:spPr bwMode="auto">
          <a:xfrm>
            <a:off x="10600640" y="3045322"/>
            <a:ext cx="893255" cy="82571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8E36DA-7F05-41F6-9531-B1C35142253B}"/>
              </a:ext>
            </a:extLst>
          </p:cNvPr>
          <p:cNvSpPr txBox="1"/>
          <p:nvPr/>
        </p:nvSpPr>
        <p:spPr>
          <a:xfrm>
            <a:off x="4113278" y="1947076"/>
            <a:ext cx="6396036" cy="3406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Удачи Вам, сельские и городские,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Уважаемые учителя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Добрые, злые и никакие 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Капитаны на мостике корабля.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Удачи Вам дебютанты и асы,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Удачи, особенно по утрам,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Когда Вы входите в классы,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Одни-как в клетку, другие-как в храм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spcAft>
                <a:spcPts val="800"/>
              </a:spcAft>
            </a:pPr>
            <a:r>
              <a:rPr lang="ru-RU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Р.Рождественский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14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D5ED1D-495E-4EC2-B732-1EEC4BC47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ED2E98-C778-42CC-AC3C-8685B4C1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6660" y="1676760"/>
            <a:ext cx="10515600" cy="378289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Компетентный педагог – это педагог информированный о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новых методиках и технологиях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C9EFEC-3CA2-472E-8A02-7845FC738DC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6" t="36922" r="32220" b="33883"/>
          <a:stretch/>
        </p:blipFill>
        <p:spPr bwMode="auto">
          <a:xfrm>
            <a:off x="233680" y="959456"/>
            <a:ext cx="1361440" cy="1153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C4020DEF-784A-4C8F-A36C-B666192C42E0}"/>
              </a:ext>
            </a:extLst>
          </p:cNvPr>
          <p:cNvSpPr txBox="1">
            <a:spLocks/>
          </p:cNvSpPr>
          <p:nvPr/>
        </p:nvSpPr>
        <p:spPr>
          <a:xfrm>
            <a:off x="628650" y="2957377"/>
            <a:ext cx="8229600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высокого уровня развития профессионального самосознания педагога характерны: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972E6E-986A-4E43-8B2E-023F484C5E03}"/>
              </a:ext>
            </a:extLst>
          </p:cNvPr>
          <p:cNvSpPr txBox="1"/>
          <p:nvPr/>
        </p:nvSpPr>
        <p:spPr>
          <a:xfrm>
            <a:off x="2162175" y="3821473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Ценность личностного роста в профессии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 ученика как субъекта своей деятельности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Доминирование установки на личностно – ориентирование  взаимодействие с воспитанниками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Позитивность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самоотношения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(«Я концепция» как система представлений о себе и отношений к себе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900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1DD4A14-DD14-487B-A735-4D327A2F5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BFDA5BF-70A2-416F-9FBC-43A7CD601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Задача. Актуализация знаний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A2BBFA-47D6-48D2-BDC1-566C012FFF2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9" t="14861" r="9758" b="18032"/>
          <a:stretch/>
        </p:blipFill>
        <p:spPr bwMode="auto">
          <a:xfrm>
            <a:off x="5543550" y="2484554"/>
            <a:ext cx="5534025" cy="36924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4" descr="Тактика Развития: Л. С. Выготский: c8ne — LiveJournal">
            <a:extLst>
              <a:ext uri="{FF2B5EF4-FFF2-40B4-BE49-F238E27FC236}">
                <a16:creationId xmlns:a16="http://schemas.microsoft.com/office/drawing/2014/main" id="{BC80191C-4A36-444B-B6E1-8DDC274046F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" y="2484554"/>
            <a:ext cx="3057524" cy="3373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693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карточка 6"/>
          <p:cNvSpPr/>
          <p:nvPr/>
        </p:nvSpPr>
        <p:spPr>
          <a:xfrm rot="20907846">
            <a:off x="3098800" y="1158240"/>
            <a:ext cx="3119120" cy="119888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Система работы со случаем жестокого обращения с детьми»</a:t>
            </a:r>
          </a:p>
        </p:txBody>
      </p:sp>
      <p:sp>
        <p:nvSpPr>
          <p:cNvPr id="19" name="Блок-схема: карточка 18"/>
          <p:cNvSpPr/>
          <p:nvPr/>
        </p:nvSpPr>
        <p:spPr>
          <a:xfrm rot="20584895">
            <a:off x="5782831" y="2572133"/>
            <a:ext cx="3523186" cy="1924227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«Л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огопедический массаж как средство логопедической коррекции речевых нарушений»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Работа с картами педагогического наблюдения»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карточка 15"/>
          <p:cNvSpPr/>
          <p:nvPr/>
        </p:nvSpPr>
        <p:spPr>
          <a:xfrm rot="20584895">
            <a:off x="3037931" y="4952436"/>
            <a:ext cx="2916327" cy="1202446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«Логопедическое сопровождение  учащихся начальных классов»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FFD7A85-B02F-4813-99F1-BF0A675AAB00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t="57632" r="60705" b="10255"/>
          <a:stretch/>
        </p:blipFill>
        <p:spPr bwMode="auto">
          <a:xfrm>
            <a:off x="181357" y="925743"/>
            <a:ext cx="1162050" cy="12539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Блок-схема: карточка 5"/>
          <p:cNvSpPr/>
          <p:nvPr/>
        </p:nvSpPr>
        <p:spPr>
          <a:xfrm rot="20879664">
            <a:off x="249496" y="1905054"/>
            <a:ext cx="2824480" cy="150368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FF0000"/>
                </a:solidFill>
                <a:ea typeface="Calibri"/>
                <a:cs typeface="Times New Roman"/>
              </a:rPr>
              <a:t>«</a:t>
            </a:r>
            <a:r>
              <a:rPr lang="ru-RU" sz="17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выстраивать работу с подростками, с демонстративным </a:t>
            </a:r>
            <a:r>
              <a:rPr lang="ru-RU" sz="1700" b="1" dirty="0" err="1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девиантным</a:t>
            </a:r>
            <a:r>
              <a:rPr lang="ru-RU" sz="17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поведением</a:t>
            </a:r>
            <a:r>
              <a:rPr lang="ru-RU" sz="1700" b="1" dirty="0">
                <a:solidFill>
                  <a:srgbClr val="FF0000"/>
                </a:solidFill>
                <a:ea typeface="Calibri"/>
                <a:cs typeface="Times New Roman"/>
              </a:rPr>
              <a:t>»</a:t>
            </a:r>
            <a:endParaRPr lang="ru-RU" sz="1700" b="1" dirty="0">
              <a:solidFill>
                <a:srgbClr val="FF0000"/>
              </a:solidFill>
            </a:endParaRPr>
          </a:p>
        </p:txBody>
      </p:sp>
      <p:sp>
        <p:nvSpPr>
          <p:cNvPr id="8" name="Блок-схема: карточка 7"/>
          <p:cNvSpPr/>
          <p:nvPr/>
        </p:nvSpPr>
        <p:spPr>
          <a:xfrm rot="20621622">
            <a:off x="3271520" y="2397761"/>
            <a:ext cx="2865120" cy="77216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Подростковая агрессия»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карточка 9"/>
          <p:cNvSpPr/>
          <p:nvPr/>
        </p:nvSpPr>
        <p:spPr>
          <a:xfrm rot="21011519">
            <a:off x="101611" y="3449884"/>
            <a:ext cx="3058160" cy="129032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1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педагогическое сопровождение детей из семей «группы риска» и СОП в ДОО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1" name="Блок-схема: карточка 10"/>
          <p:cNvSpPr/>
          <p:nvPr/>
        </p:nvSpPr>
        <p:spPr>
          <a:xfrm rot="20584895">
            <a:off x="3108960" y="3352800"/>
            <a:ext cx="3058160" cy="164592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«Поддержание психологического здоровья воспитанников и их родителей в период самоизоляции»</a:t>
            </a:r>
          </a:p>
        </p:txBody>
      </p:sp>
      <p:sp>
        <p:nvSpPr>
          <p:cNvPr id="12" name="Блок-схема: карточка 11"/>
          <p:cNvSpPr/>
          <p:nvPr/>
        </p:nvSpPr>
        <p:spPr>
          <a:xfrm rot="20769211">
            <a:off x="687927" y="4762242"/>
            <a:ext cx="2560320" cy="99568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«4 мотива плохого поведения»</a:t>
            </a:r>
          </a:p>
        </p:txBody>
      </p:sp>
      <p:sp>
        <p:nvSpPr>
          <p:cNvPr id="13" name="Блок-схема: карточка 12"/>
          <p:cNvSpPr/>
          <p:nvPr/>
        </p:nvSpPr>
        <p:spPr>
          <a:xfrm rot="1133291">
            <a:off x="8707120" y="1198879"/>
            <a:ext cx="3058160" cy="116840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Психолог-педагогическое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сопровождение детей группы риска»</a:t>
            </a:r>
          </a:p>
        </p:txBody>
      </p:sp>
      <p:sp>
        <p:nvSpPr>
          <p:cNvPr id="14" name="Блок-схема: карточка 13"/>
          <p:cNvSpPr/>
          <p:nvPr/>
        </p:nvSpPr>
        <p:spPr>
          <a:xfrm rot="1628129">
            <a:off x="8524240" y="2275840"/>
            <a:ext cx="3058160" cy="127000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«Особенности работы с детьми дошкольного возраста и с детьми ОВЗ</a:t>
            </a:r>
            <a:r>
              <a:rPr lang="ru-RU" b="1" dirty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карточка 14"/>
          <p:cNvSpPr/>
          <p:nvPr/>
        </p:nvSpPr>
        <p:spPr>
          <a:xfrm rot="1141669">
            <a:off x="8256653" y="3677920"/>
            <a:ext cx="3647440" cy="2377440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«Диагностика  особенностей эмоционального реагирования и адаптивных возможностей учащихся 5-11 классов, с целью своевременного выявления несовершеннолетних с риском суицидального поведения»</a:t>
            </a:r>
          </a:p>
        </p:txBody>
      </p:sp>
      <p:sp>
        <p:nvSpPr>
          <p:cNvPr id="17" name="Блок-схема: карточка 16"/>
          <p:cNvSpPr/>
          <p:nvPr/>
        </p:nvSpPr>
        <p:spPr>
          <a:xfrm rot="20584895">
            <a:off x="305347" y="5923299"/>
            <a:ext cx="2916327" cy="609999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«</a:t>
            </a:r>
            <a:r>
              <a:rPr lang="ru-RU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Командообразование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8" name="Блок-схема: карточка 17"/>
          <p:cNvSpPr/>
          <p:nvPr/>
        </p:nvSpPr>
        <p:spPr>
          <a:xfrm rot="20584895">
            <a:off x="6014812" y="1246358"/>
            <a:ext cx="2916327" cy="1202446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«Психологическая безопасность образовательной среды»</a:t>
            </a:r>
          </a:p>
        </p:txBody>
      </p:sp>
      <p:sp>
        <p:nvSpPr>
          <p:cNvPr id="20" name="Блок-схема: карточка 19"/>
          <p:cNvSpPr/>
          <p:nvPr/>
        </p:nvSpPr>
        <p:spPr>
          <a:xfrm rot="20584895">
            <a:off x="5794322" y="4657719"/>
            <a:ext cx="3240659" cy="1517753"/>
          </a:xfrm>
          <a:prstGeom prst="flowChartPunchedCard">
            <a:avLst/>
          </a:prstGeom>
          <a:solidFill>
            <a:schemeClr val="bg1"/>
          </a:solidFill>
          <a:ln w="158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«Разработка практических мер по предупреждению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аддиктивной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суицидальной и других форм активности»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0A16D56-4338-41E6-9EE9-4F624B08A24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3" t="15726" r="2801" b="47088"/>
          <a:stretch/>
        </p:blipFill>
        <p:spPr bwMode="auto">
          <a:xfrm>
            <a:off x="7968746" y="5876924"/>
            <a:ext cx="1281470" cy="9810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4382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E2999-EC2A-43F5-A88A-BC1B310AA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D5D759-B5C3-4969-A0B8-52F4E1921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74" y="2394065"/>
            <a:ext cx="10258425" cy="1882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83D9E3-ECA2-4887-BB5A-55DE621C2F43}"/>
              </a:ext>
            </a:extLst>
          </p:cNvPr>
          <p:cNvSpPr txBox="1"/>
          <p:nvPr/>
        </p:nvSpPr>
        <p:spPr>
          <a:xfrm>
            <a:off x="276225" y="933450"/>
            <a:ext cx="11353800" cy="5615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133850" algn="l"/>
              </a:tabLs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Карта педагогического наблюдения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133850" algn="l"/>
              </a:tabLs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Показатели межличностных отношений учащегося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1.1.Повторяющиеся оскорбления, насмешки, издевательства, унижения со стороны сверстников (по какому-либо признаку: внешность, субкультура, интересы, стиль одежды, состояние здоровья                                            1.2.Отказ одноклассников брать подростка в коллективные игры, занятия, группы; 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      Показатели учебной деятельности:                                                                                                   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2.1.Снижение уровня успеваемости по 2-м и более предметам                                                                     2.2.Наличие конфликта с педагогом                                                                                                                 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     Показатели поведения:                                                                                                                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3.2.Продолжительное (более недели) сниженное настроение.                                                                                3.3.Неоднократные проявления агрессии, раздражительность                                                                                    3.4.Резкие изменения во внешнем виде                                                                                                                                       3.11.При общении груб, может применять ненормативную лексику или жаргон                                                              3.14. Воровство в коллективе (замечены случаи в отношении ребенка или совершены самим ребенком. 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Показатели семейного состояния: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5.1. Переживание острой кризисной ситуации в семье (переезд, развод родителей, внезапное 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5.3. Наличие острого и/или повторяющихся конфликтов ребенка с родителями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55A79A-9791-420F-83CA-2119D7208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621" y="2021040"/>
            <a:ext cx="3962327" cy="329391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14FBFD6-31E2-4540-90F7-165E1EED5B2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90" t="-86" r="8856" b="69237"/>
          <a:stretch/>
        </p:blipFill>
        <p:spPr bwMode="auto">
          <a:xfrm>
            <a:off x="104774" y="53311"/>
            <a:ext cx="1170305" cy="9061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466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9A278-EFF0-4631-AF07-42BD04DD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2175" y="3282316"/>
            <a:ext cx="10515600" cy="107583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501A793-DE15-4A17-AB95-F9618E328822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t="57632" r="60705" b="10255"/>
          <a:stretch/>
        </p:blipFill>
        <p:spPr bwMode="auto">
          <a:xfrm>
            <a:off x="352425" y="2145551"/>
            <a:ext cx="1228725" cy="1343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F94E05-B280-41A7-B4D7-8251AD2F6B7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2" t="57632" r="60705" b="10255"/>
          <a:stretch/>
        </p:blipFill>
        <p:spPr bwMode="auto">
          <a:xfrm>
            <a:off x="10372725" y="5238115"/>
            <a:ext cx="1361440" cy="1153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8C3D1F2-D3E7-4E82-9F5A-07A0A39BBFE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6" t="36922" r="32220" b="33883"/>
          <a:stretch/>
        </p:blipFill>
        <p:spPr bwMode="auto">
          <a:xfrm>
            <a:off x="10502583" y="2129156"/>
            <a:ext cx="1361440" cy="1153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BA36AA-AF7F-4F00-A909-11AFEA477FA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3" t="15726" r="2801" b="47088"/>
          <a:stretch/>
        </p:blipFill>
        <p:spPr bwMode="auto">
          <a:xfrm>
            <a:off x="213044" y="5531225"/>
            <a:ext cx="1228726" cy="1153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66DC3C-5ABF-482F-926A-1F4FA3232CB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" t="20264" r="81680" b="61703"/>
          <a:stretch/>
        </p:blipFill>
        <p:spPr bwMode="auto">
          <a:xfrm>
            <a:off x="5962967" y="5581650"/>
            <a:ext cx="1133158" cy="9652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6B47DF7-D040-405B-8A6F-F91DCED1E199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7" t="9" r="17366" b="71290"/>
          <a:stretch/>
        </p:blipFill>
        <p:spPr bwMode="auto">
          <a:xfrm>
            <a:off x="4581684" y="1084435"/>
            <a:ext cx="1460182" cy="1642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8618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508</Words>
  <Application>Microsoft Office PowerPoint</Application>
  <PresentationFormat>Широкоэкранный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Microsoft JhengHei</vt:lpstr>
      <vt:lpstr>Microsoft YaHei UI</vt:lpstr>
      <vt:lpstr>MingLiU_HKSCS-ExtB</vt:lpstr>
      <vt:lpstr>Arial</vt:lpstr>
      <vt:lpstr>Calibri</vt:lpstr>
      <vt:lpstr>Calibri Light</vt:lpstr>
      <vt:lpstr>MV Boli</vt:lpstr>
      <vt:lpstr>Myriad Pro</vt:lpstr>
      <vt:lpstr>Times New Roman</vt:lpstr>
      <vt:lpstr>Тема Office</vt:lpstr>
      <vt:lpstr>Обучающие семинары для педагогов как ресурс повышения квалификации</vt:lpstr>
      <vt:lpstr>Презентация PowerPoint</vt:lpstr>
      <vt:lpstr>«Учитель учится всю жизнь.  Как только он перестаёт учиться,  в нём умирает учитель!»  К.Д.Ушинский </vt:lpstr>
      <vt:lpstr>Презентация PowerPoint</vt:lpstr>
      <vt:lpstr>Задача. Актуализация знаний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 Пермского края  «Центр психолого-педагогической,  медицинской и социальной помощи»</dc:title>
  <dc:creator>Малова Ксения Андеевна</dc:creator>
  <cp:lastModifiedBy>student</cp:lastModifiedBy>
  <cp:revision>120</cp:revision>
  <dcterms:created xsi:type="dcterms:W3CDTF">2019-12-18T10:46:11Z</dcterms:created>
  <dcterms:modified xsi:type="dcterms:W3CDTF">2020-12-22T05:17:17Z</dcterms:modified>
</cp:coreProperties>
</file>