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352" r:id="rId3"/>
    <p:sldId id="338" r:id="rId4"/>
    <p:sldId id="337" r:id="rId5"/>
    <p:sldId id="353" r:id="rId6"/>
    <p:sldId id="339" r:id="rId7"/>
    <p:sldId id="351" r:id="rId8"/>
    <p:sldId id="340" r:id="rId9"/>
    <p:sldId id="354" r:id="rId10"/>
    <p:sldId id="355" r:id="rId11"/>
    <p:sldId id="356" r:id="rId12"/>
    <p:sldId id="358" r:id="rId13"/>
    <p:sldId id="359" r:id="rId14"/>
    <p:sldId id="35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57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4800"/>
    <a:srgbClr val="8A5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414" autoAdjust="0"/>
    <p:restoredTop sz="94660"/>
  </p:normalViewPr>
  <p:slideViewPr>
    <p:cSldViewPr>
      <p:cViewPr>
        <p:scale>
          <a:sx n="50" d="100"/>
          <a:sy n="50" d="100"/>
        </p:scale>
        <p:origin x="-172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438400" y="2133600"/>
            <a:ext cx="5562600" cy="1774825"/>
          </a:xfrm>
        </p:spPr>
        <p:txBody>
          <a:bodyPr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962400"/>
            <a:ext cx="5562600" cy="990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38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50000"/>
            <a:lum/>
          </a:blip>
          <a:srcRect/>
          <a:stretch>
            <a:fillRect t="-9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8486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8A8107F2-EEED-4F03-8046-093BBB39320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487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295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C15B7E48-684A-4945-9F03-F2F256C94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2204864"/>
            <a:ext cx="6552728" cy="206210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lvl="0" indent="457200" algn="ctr"/>
            <a:endParaRPr lang="ru-RU" sz="2000" b="1" spc="300" dirty="0" smtClean="0">
              <a:ln w="11430" cmpd="sng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  <a:p>
            <a:pPr lvl="0" indent="457200" algn="ctr"/>
            <a:r>
              <a:rPr lang="ru-RU" sz="3600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работы педагога-психолога </a:t>
            </a:r>
          </a:p>
          <a:p>
            <a:pPr lvl="0" indent="457200" algn="ctr"/>
            <a:r>
              <a:rPr lang="ru-RU" sz="3600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сельской школе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850" y="5029200"/>
            <a:ext cx="8712646" cy="1568152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Анатольевна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Пунгина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МАОУ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Усть-Качкинская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                Пермский район Пермский край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2857496"/>
            <a:ext cx="500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18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980728"/>
            <a:ext cx="7848600" cy="936104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Филлипса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школьной тревожности»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20933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/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тревожность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Переживания социального стресса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Фрустрация потребности в достижении успеха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самовыражения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 startAt="5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проверки знаний </a:t>
            </a:r>
          </a:p>
          <a:p>
            <a:pPr marL="514350" indent="-514350">
              <a:buAutoNum type="arabicPeriod" startAt="6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несоответствовать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ожиданиям окружающих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7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 сопротивляемость стрессу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7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страхи в отношениях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учителями</a:t>
            </a:r>
            <a:endParaRPr lang="ru-RU" sz="2400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2142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48600" cy="142617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реализуемые в рамках сопровождения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69371"/>
          </a:xfrm>
        </p:spPr>
        <p:txBody>
          <a:bodyPr/>
          <a:lstStyle/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«Тропинка к своему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лаборатория «Учимся решать проблемы вместе»» (5 класс)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«Творческая лаборатория «Школа «Три С» (6-7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«Психология выбора» (8 класс)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«Твоя профессиональная карьера» (9 класс)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Коррекционно-развивающие занятия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обучающихся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АООП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(7 вид) и АООП ООО обучающихся с ЗПР.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рофилактика тревожности. Уроки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подготовка к ГИА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командообразования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классных коллективах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5182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«Психолого-педагогическая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педагога как  основа   успешного сотрудничества  с родителями  в  формировании культуры семейной жизни и ответственного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Проблемы и перспективы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«Создание безопасной образовательной среды» как фактор развития личности обучающегося»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элементами тренинга «Личность классного руководителя как инструмент воспитания»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«Психологические методы и приемы эффективного взаимодействия классного руководителя с родителями детей «группы риска»</a:t>
            </a:r>
          </a:p>
          <a:p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395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48600" cy="103981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Работа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428750"/>
            <a:ext cx="8572500" cy="469741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собрания, групповые консультации-практикумы, индивидуальные консультации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Адаптационные трудности пятиклашек. Профилактика тревожности.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подросток. Детско-родительские отношения глазами детей.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Подростковый кризис. Кризис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- подросток. Как найти общий язык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готовность: интересы и склонности детей. </a:t>
            </a:r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совместно с детьми «Мой выбор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Сдаем экзамен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вместе…</a:t>
            </a:r>
          </a:p>
          <a:p>
            <a:pPr marL="0">
              <a:spcBef>
                <a:spcPts val="0"/>
              </a:spcBef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Дороги, которые мы выбираем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раннего юношеского возраста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доверять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6995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48680"/>
            <a:ext cx="7848600" cy="1368152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«Каналы чувств»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283997"/>
              </p:ext>
            </p:extLst>
          </p:nvPr>
        </p:nvGraphicFramePr>
        <p:xfrm>
          <a:off x="395538" y="4797152"/>
          <a:ext cx="8424936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14973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95536" y="191683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актуализация внешних и внутренних ресурсов; развитие навыков стрессоустойчивости.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участникам предлагается подумать, какие способы борьбы с напряжением, стрессом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используют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(каналы выхода чувств). Далее каждый называет свои способы, ведущий, уточняя, заносит каналы выхода чувств в таблицу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9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6495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04812"/>
            <a:ext cx="7848600" cy="187206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Многомерная модель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напряжения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неопределенности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Лаад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Любовь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Мошинская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«Реализация родительских функций по шести каналам»)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831025"/>
              </p:ext>
            </p:extLst>
          </p:nvPr>
        </p:nvGraphicFramePr>
        <p:xfrm>
          <a:off x="395536" y="2276872"/>
          <a:ext cx="8496944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67687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увство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обсуждение ощущений, сброс напряжения с помощью плача,   описание чувств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информация, составление планов, осмысление ситуации через логические понятия, порядок предпочтений 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ерования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религиозная вера, вера в различные принципы, придание смысла ситуации или событию, надежда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оциум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семья, друзья, пребывание в кругу родных, принятие на себя общественных функций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ело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физическая активность, релаксация, создание приятных ощущений с помощью массажа, расслабляющие ванны, пища, совместная деятельность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ображение: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воображаемое путешествие куда-либо, юмор, творчество  в любом виде искусства, в том числе танец, драма, рисунок, скульптура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1055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74440"/>
            <a:ext cx="7848600" cy="88640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32856"/>
            <a:ext cx="7315200" cy="446449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эмоциях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- эксперимент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ощущений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ощущений с помощью рисунка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откровения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93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0"/>
            <a:ext cx="3131840" cy="2348880"/>
          </a:xfrm>
          <a:prstGeom prst="rect">
            <a:avLst/>
          </a:prstGeom>
        </p:spPr>
      </p:pic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9408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56792"/>
            <a:ext cx="7848600" cy="95780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514600"/>
            <a:ext cx="7315200" cy="3611563"/>
          </a:xfrm>
        </p:spPr>
        <p:txBody>
          <a:bodyPr/>
          <a:lstStyle/>
          <a:p>
            <a:endParaRPr lang="ru-RU" b="1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Разумное объяснение. Информация.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«известно - неизвестно».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«План на ближайшие дни».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92242385-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199" y="0"/>
            <a:ext cx="3352800" cy="2514600"/>
          </a:xfrm>
          <a:prstGeom prst="rect">
            <a:avLst/>
          </a:prstGeom>
        </p:spPr>
      </p:pic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2068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48600" cy="193022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7842448" cy="388843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что 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верим (список идей)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жизни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отдавать…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героизме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фильм</a:t>
            </a:r>
          </a:p>
        </p:txBody>
      </p:sp>
      <p:pic>
        <p:nvPicPr>
          <p:cNvPr id="4" name="Рисунок 3" descr="ek6xnunUwv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0801" y="-4666"/>
            <a:ext cx="3613199" cy="2713586"/>
          </a:xfrm>
          <a:prstGeom prst="rect">
            <a:avLst/>
          </a:prstGeom>
        </p:spPr>
      </p:pic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7407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24744"/>
            <a:ext cx="7848600" cy="1008112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оциум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204864"/>
            <a:ext cx="7315200" cy="3921299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Социальная </a:t>
            </a:r>
            <a:r>
              <a:rPr lang="ru-RU" b="1" dirty="0"/>
              <a:t>функция - чем могу быть </a:t>
            </a:r>
            <a:r>
              <a:rPr lang="ru-RU" b="1" dirty="0" smtClean="0"/>
              <a:t>полезен</a:t>
            </a:r>
          </a:p>
          <a:p>
            <a:r>
              <a:rPr lang="ru-RU" b="1" dirty="0"/>
              <a:t>Разделение </a:t>
            </a:r>
            <a:r>
              <a:rPr lang="ru-RU" b="1" dirty="0" smtClean="0"/>
              <a:t>функций</a:t>
            </a:r>
          </a:p>
          <a:p>
            <a:r>
              <a:rPr lang="ru-RU" b="1" dirty="0"/>
              <a:t>Совместные </a:t>
            </a:r>
            <a:r>
              <a:rPr lang="ru-RU" b="1" dirty="0" smtClean="0"/>
              <a:t>занятия  (</a:t>
            </a:r>
            <a:r>
              <a:rPr lang="ru-RU" b="1" i="1" dirty="0" smtClean="0"/>
              <a:t>Семейная </a:t>
            </a:r>
            <a:r>
              <a:rPr lang="ru-RU" b="1" i="1" dirty="0"/>
              <a:t>модель </a:t>
            </a:r>
            <a:r>
              <a:rPr lang="ru-RU" b="1" i="1" dirty="0" smtClean="0"/>
              <a:t>, Семейная кулинария,  </a:t>
            </a:r>
            <a:r>
              <a:rPr lang="ru-RU" b="1" i="1" dirty="0"/>
              <a:t>С любовью от </a:t>
            </a:r>
            <a:r>
              <a:rPr lang="ru-RU" b="1" i="1" dirty="0" smtClean="0"/>
              <a:t>нас) </a:t>
            </a:r>
            <a:endParaRPr lang="ru-RU" dirty="0"/>
          </a:p>
        </p:txBody>
      </p:sp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6878" y="1"/>
            <a:ext cx="3407641" cy="2564904"/>
          </a:xfrm>
          <a:prstGeom prst="rect">
            <a:avLst/>
          </a:prstGeom>
        </p:spPr>
      </p:pic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6838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48068"/>
            <a:ext cx="7848600" cy="1344827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показатели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за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пять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174504"/>
              </p:ext>
            </p:extLst>
          </p:nvPr>
        </p:nvGraphicFramePr>
        <p:xfrm>
          <a:off x="755576" y="2242840"/>
          <a:ext cx="8013217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4725"/>
                <a:gridCol w="2214246"/>
                <a:gridCol w="2214246"/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Параметры статистики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2020-21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937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начальная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основная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454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старшая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специально-коррекционные классы для детей с умственной отсталостью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обучающиеся по АООП для обучающихся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 ЗПР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дому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15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семейное обучение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7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5999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48068"/>
            <a:ext cx="7848600" cy="624747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060848"/>
            <a:ext cx="7315200" cy="406531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тела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массаж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ванны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поролоновым мячом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Делать, чтобы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1974" y="-13320"/>
            <a:ext cx="3520272" cy="286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0480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92696"/>
            <a:ext cx="7848600" cy="144016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276872"/>
            <a:ext cx="7315200" cy="3849291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 в управляемом воображении.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Страхи уменьшились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себе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рассказов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Воображаемый подарок </a:t>
            </a:r>
          </a:p>
        </p:txBody>
      </p:sp>
      <p:pic>
        <p:nvPicPr>
          <p:cNvPr id="4" name="Рисунок 3" descr="post-721982-12501168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8170" y="0"/>
            <a:ext cx="3035829" cy="2276872"/>
          </a:xfrm>
          <a:prstGeom prst="rect">
            <a:avLst/>
          </a:prstGeom>
        </p:spPr>
      </p:pic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2785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49" y="1600200"/>
            <a:ext cx="8784531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 + ХОРОШЕЕ НАСТРОЕНИЕ =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381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i="1" dirty="0" smtClean="0"/>
              <a:t>Спасибо </a:t>
            </a:r>
          </a:p>
          <a:p>
            <a:pPr algn="ctr">
              <a:buNone/>
            </a:pPr>
            <a:r>
              <a:rPr lang="ru-RU" sz="5400" b="1" i="1" dirty="0" smtClean="0"/>
              <a:t>за внимание!</a:t>
            </a:r>
          </a:p>
          <a:p>
            <a:pPr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US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u-k.psy@mail.ru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школа была реорганизована путем присоединения к ней МБОУ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Заболотская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школа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к школе был присоединен МБОУ «Детский сад «Огонек».</a:t>
            </a:r>
          </a:p>
          <a:p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904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48600" cy="3873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848872" cy="507342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располагается в трех населенных пунктах: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Усть-Качка – базовое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обучается начальное, среднее, старшее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звено.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Красный Восход – структурное подразделение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филиал», где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обучается начальное звено и 4 дошкольные группы детского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Горшки - структурное подразделение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Заболотский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филиал»,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обучается начальное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звено и классы для обучающихся по АООП с умственной отсталостью.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4813"/>
            <a:ext cx="20510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2128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68760"/>
            <a:ext cx="7848600" cy="936104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Подвоз учащихся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563323"/>
              </p:ext>
            </p:extLst>
          </p:nvPr>
        </p:nvGraphicFramePr>
        <p:xfrm>
          <a:off x="395536" y="2420888"/>
          <a:ext cx="8424936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Всего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937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371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Базовая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школа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751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299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Зеленинский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филиал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Заболотский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филиал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9353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9"/>
            <a:ext cx="7848600" cy="5018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48069"/>
            <a:ext cx="9144000" cy="4978094"/>
          </a:xfrm>
        </p:spPr>
        <p:txBody>
          <a:bodyPr/>
          <a:lstStyle/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учащихся 5-9 классов в условиях реорганизации школы.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адаптации учащихся 1-х, 5-х,10-х классов в связи с переходом на новый уровень образования.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введения ФГОС ОО: создание условий для освоения ФГОС  учащимся с разными способностями (усиление дифференцированной и индивидуальной работы с уч-ся).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коррекционно-развивающей работы с детьми с ОВЗ и детьми с трудностями обучения и поведения в условиях введения ФГОС ОВЗ и УО. 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программы психологического сопровождения профессионального самоопределения в рамках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предпрофильной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и профильного обучения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Сопровождающая работа в выпускных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и 11 классах по психологической подготовке к ГИА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 и СОП (реализация ИПР)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психолого-педагогического обследования особенностей эмоционального реагирования и адаптационных возможностей учащихся 5-11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рамках мониторинга риска суицидального поведения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социально-психологического тестирования  для учащихся 7-11 классов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комплексной программы профилактической работы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реализации основных направлений инновационной деятельности в рамках программы развития школы.</a:t>
            </a:r>
          </a:p>
          <a:p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3179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76440"/>
            <a:ext cx="8663880" cy="1428424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трудности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реорганизации школы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6" cy="3921299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трудности у обучающихся в период адаптации к новому коллективу и новым требованиям учителей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слияния вызывает тревожность у обучающихся  из-за смены места учебы, ломку сложившихся отношений, может вносить в ученическую среду конфликты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слияния заново формируется коллектив, меняется социально-психологический микроклимат классного коллектива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дети могут оставаться на консультации, кружки и секции, так как находятся на подвозе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4922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48069"/>
            <a:ext cx="7825680" cy="1416835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адаптации учащихся 5-9 классов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реорганизации школы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92896"/>
            <a:ext cx="8568952" cy="3633267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етодический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с педагогами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5-9-х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по вопросам организации процесса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перешедших из МБОУ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Заболотская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школа» в связи с реорганизацией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учащихся: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наблюдения за адаптацией и эффективностью учебной деятельности учащихся (Э. М. Александровская, Ст.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Громбах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модифицированная Е.С. Еськиной, Т.Л.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Больбот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методика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Морено «Социометрия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тест тревожности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Филлипса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Малые педсоветы, групповые и индивидуальные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педагогов и родителей учащихся 5-9-х классов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сопровождения и по итогам оценки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коллективов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психологического микроклимата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коллективах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реализация психолого-педагогических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помощи детям с низким уровнем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высокой тревожностью.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8872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776440"/>
            <a:ext cx="7848600" cy="1428424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адаптацией 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эффективностью учебной деятельности учащихся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424847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адаптации определяется по следующим критериям: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 учебной деятельности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определяется по 4 шкалам: 1- Учебная активность, 2- Целеполагание, 3- Самоконтроль, 4 - Усвоение знаний, успеваемость. </a:t>
            </a:r>
          </a:p>
          <a:p>
            <a:pPr marL="0" indent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Усвоение нравственно-этических норм и школьных норм поведения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следующим 3 шкалам: 1 - Нравственно-этическая готовность 2 - Поведение на уроке 3 -Поведение вне урока</a:t>
            </a:r>
          </a:p>
          <a:p>
            <a:pPr marL="0" indent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3.Успешность социальных контактов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определяется по 2 шкалам: 1 - Взаимоотношения с одноклассниками, 2 - Отношение к учителю</a:t>
            </a:r>
          </a:p>
          <a:p>
            <a:pPr marL="0" indent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Эмоциональное благополучие.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 descr="Ð£Ð¡Ð¢Ð¬-ÐÐÐ§Ð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404812"/>
            <a:ext cx="2963853" cy="7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5317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pptpostmortem_tp0101845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s_pptpostmortem_tp01018455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s_pptpostmortem_tp01018455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2082</TotalTime>
  <Words>1087</Words>
  <Application>Microsoft Office PowerPoint</Application>
  <PresentationFormat>Экран (4:3)</PresentationFormat>
  <Paragraphs>183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ms_pptpostmortem_tp01018455</vt:lpstr>
      <vt:lpstr>Презентация PowerPoint</vt:lpstr>
      <vt:lpstr> Основные статистические показатели изменений за последние пять лет </vt:lpstr>
      <vt:lpstr>Презентация PowerPoint</vt:lpstr>
      <vt:lpstr>Презентация PowerPoint</vt:lpstr>
      <vt:lpstr>Подвоз учащихся</vt:lpstr>
      <vt:lpstr>Презентация PowerPoint</vt:lpstr>
      <vt:lpstr>Социально-психологические трудности  в условиях реорганизации школы</vt:lpstr>
      <vt:lpstr>             Сопровождающая работа по адаптации учащихся 5-9 классов в условиях реорганизации школы  </vt:lpstr>
      <vt:lpstr>Схема наблюдения за адаптацией  и эффективностью учебной деятельности учащихся</vt:lpstr>
      <vt:lpstr>Методика Филлипса  «Тест школьной тревожности»</vt:lpstr>
      <vt:lpstr>  Программы,  реализуемые в рамках сопровождения</vt:lpstr>
      <vt:lpstr>Работа с педагогами</vt:lpstr>
      <vt:lpstr>          Работа с родителями</vt:lpstr>
      <vt:lpstr>Упражнение «Каналы чувств»</vt:lpstr>
      <vt:lpstr>Многомерная модель  преодоления состояния напряжения  и неопределенности  (Мули Лаад, Любовь Мошинская «Реализация родительских функций по шести каналам»)</vt:lpstr>
      <vt:lpstr>Чувство</vt:lpstr>
      <vt:lpstr>Ум </vt:lpstr>
      <vt:lpstr>Вера</vt:lpstr>
      <vt:lpstr> Социум</vt:lpstr>
      <vt:lpstr> Тело</vt:lpstr>
      <vt:lpstr>Воображение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u-k.psy@mail.ru</cp:lastModifiedBy>
  <cp:revision>161</cp:revision>
  <dcterms:created xsi:type="dcterms:W3CDTF">2010-12-11T04:55:20Z</dcterms:created>
  <dcterms:modified xsi:type="dcterms:W3CDTF">2020-12-21T13:35:54Z</dcterms:modified>
</cp:coreProperties>
</file>