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65" r:id="rId2"/>
    <p:sldId id="260" r:id="rId3"/>
    <p:sldId id="262" r:id="rId4"/>
    <p:sldId id="261" r:id="rId5"/>
    <p:sldId id="263" r:id="rId6"/>
    <p:sldId id="264" r:id="rId7"/>
    <p:sldId id="267" r:id="rId8"/>
    <p:sldId id="269" r:id="rId9"/>
  </p:sldIdLst>
  <p:sldSz cx="9144000" cy="5143500" type="screen16x9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7000B"/>
    <a:srgbClr val="29364B"/>
    <a:srgbClr val="481419"/>
    <a:srgbClr val="006CFF"/>
    <a:srgbClr val="0041B6"/>
    <a:srgbClr val="F9D600"/>
    <a:srgbClr val="324057"/>
    <a:srgbClr val="007C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3" d="100"/>
          <a:sy n="93" d="100"/>
        </p:scale>
        <p:origin x="-624" y="-102"/>
      </p:cViewPr>
      <p:guideLst>
        <p:guide orient="horz" pos="2160"/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3FFEA28-6146-4D5E-A73A-760AAF6DC9C0}" type="datetimeFigureOut">
              <a:rPr lang="en-US"/>
              <a:pPr>
                <a:defRPr/>
              </a:pPr>
              <a:t>12/11/2021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947372F-5D8C-4D51-9480-1E8F3E62D1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6548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41772"/>
            <a:ext cx="77724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B0567-7B14-4B43-9016-F3BAA0A3BFC4}" type="datetimeFigureOut">
              <a:rPr lang="en-US"/>
              <a:pPr>
                <a:defRPr/>
              </a:pPr>
              <a:t>12/11/2021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CC35C-48B0-4787-9AC3-E334B22638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EE52B-4069-4409-AB35-B39CD9F09C4C}" type="datetimeFigureOut">
              <a:rPr lang="en-US"/>
              <a:pPr>
                <a:defRPr/>
              </a:pPr>
              <a:t>12/11/2021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A739D-2A1F-499B-9736-CC22C6613E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273844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C33F7-A728-4A0E-801D-59D072269301}" type="datetimeFigureOut">
              <a:rPr lang="en-US"/>
              <a:pPr>
                <a:defRPr/>
              </a:pPr>
              <a:t>12/11/2021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D5AFA-48A0-4947-AA3C-1CBD25F1CB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8CB9A-EF3C-436C-A378-36E11118F0A7}" type="datetimeFigureOut">
              <a:rPr lang="en-US"/>
              <a:pPr>
                <a:defRPr/>
              </a:pPr>
              <a:t>12/11/2021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CF825-5461-45D7-9F24-40D3B1476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6"/>
            <a:ext cx="7886700" cy="213955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100"/>
            <a:ext cx="7886700" cy="112514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127BD-ACA2-4E5C-BDD3-42F9B561727A}" type="datetimeFigureOut">
              <a:rPr lang="en-US"/>
              <a:pPr>
                <a:defRPr/>
              </a:pPr>
              <a:t>12/11/2021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089F9-5DB2-4726-B4B7-27CCF37452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97D419-21EB-44CA-AB96-A708D48107C3}" type="datetimeFigureOut">
              <a:rPr lang="en-US"/>
              <a:pPr>
                <a:defRPr/>
              </a:pPr>
              <a:t>12/11/2021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9811E-4C20-4A43-8D1C-A828C40F69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7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97046-33B5-4F90-B3F4-A8D1B437D6B8}" type="datetimeFigureOut">
              <a:rPr lang="en-US"/>
              <a:pPr>
                <a:defRPr/>
              </a:pPr>
              <a:t>12/11/2021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7F011-DCA5-4754-BE12-9B380885A9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CED2B-5409-4C7D-856A-9BEEF38B8DBE}" type="datetimeFigureOut">
              <a:rPr lang="en-US"/>
              <a:pPr>
                <a:defRPr/>
              </a:pPr>
              <a:t>12/11/2021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300AC-C220-42CD-AEF6-471E582843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02DE8A-9FAB-4FF8-BC74-74C228AA9B49}" type="datetimeFigureOut">
              <a:rPr lang="en-US"/>
              <a:pPr>
                <a:defRPr/>
              </a:pPr>
              <a:t>12/11/2021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8D1CF-6C59-4859-9E9F-45DE36E6E4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1"/>
            <a:ext cx="4629150" cy="36552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604E2-C5A3-4B3A-AD75-4FD224CC8202}" type="datetimeFigureOut">
              <a:rPr lang="en-US"/>
              <a:pPr>
                <a:defRPr/>
              </a:pPr>
              <a:t>12/11/2021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517AED-A286-481A-AA63-7126C1378A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1"/>
            <a:ext cx="4629150" cy="36552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E87CD-128A-4E04-83E7-7B1F83183EC0}" type="datetimeFigureOut">
              <a:rPr lang="en-US"/>
              <a:pPr>
                <a:defRPr/>
              </a:pPr>
              <a:t>12/11/2021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54FF7-F098-4037-A94E-68BC0190BD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6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46113" y="1098550"/>
            <a:ext cx="7869237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F7D8C5B-C5A8-4D10-BD5A-BC3B6B9A8A9A}" type="datetimeFigureOut">
              <a:rPr lang="en-US"/>
              <a:pPr>
                <a:defRPr/>
              </a:pPr>
              <a:t>12/11/2021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9CD42E6-9866-40C4-B9D8-B3BF25BFD7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0"/>
            <a:ext cx="7886700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3535" y="18232"/>
            <a:ext cx="2750465" cy="392334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41375"/>
            <a:ext cx="4914900" cy="1790700"/>
          </a:xfrm>
        </p:spPr>
        <p:txBody>
          <a:bodyPr>
            <a:noAutofit/>
          </a:bodyPr>
          <a:lstStyle/>
          <a:p>
            <a:pPr eaLnBrk="1" hangingPunct="1"/>
            <a:r>
              <a:rPr lang="ru-RU" sz="2400" b="1" smtClean="0">
                <a:solidFill>
                  <a:srgbClr val="203864"/>
                </a:solidFill>
                <a:latin typeface="Arial" charset="0"/>
              </a:rPr>
              <a:t>П</a:t>
            </a:r>
            <a:r>
              <a:rPr lang="ru-RU" sz="2400" b="1" smtClean="0">
                <a:solidFill>
                  <a:srgbClr val="203864"/>
                </a:solidFill>
                <a:latin typeface="Calibri" pitchFamily="34" charset="0"/>
              </a:rPr>
              <a:t>одходы к организации непрерывного профессионального развития сельского учителя </a:t>
            </a:r>
            <a:br>
              <a:rPr lang="ru-RU" sz="2400" b="1" smtClean="0">
                <a:solidFill>
                  <a:srgbClr val="203864"/>
                </a:solidFill>
                <a:latin typeface="Calibri" pitchFamily="34" charset="0"/>
              </a:rPr>
            </a:br>
            <a:r>
              <a:rPr lang="ru-RU" sz="2400" b="1" smtClean="0">
                <a:solidFill>
                  <a:srgbClr val="203864"/>
                </a:solidFill>
                <a:latin typeface="Calibri" pitchFamily="34" charset="0"/>
              </a:rPr>
              <a:t>на муниципальном уровне</a:t>
            </a:r>
          </a:p>
        </p:txBody>
      </p:sp>
      <p:sp>
        <p:nvSpPr>
          <p:cNvPr id="1433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66850" y="3459163"/>
            <a:ext cx="3486150" cy="1241425"/>
          </a:xfrm>
        </p:spPr>
        <p:txBody>
          <a:bodyPr/>
          <a:lstStyle/>
          <a:p>
            <a:pPr eaLnBrk="1" hangingPunct="1">
              <a:lnSpc>
                <a:spcPct val="100000"/>
              </a:lnSpc>
            </a:pPr>
            <a:r>
              <a:rPr lang="ru-RU" sz="2000" b="1" smtClean="0"/>
              <a:t>Жуйкова Лариса Павловна</a:t>
            </a:r>
            <a:r>
              <a:rPr lang="ru-RU" sz="2000" smtClean="0"/>
              <a:t>, </a:t>
            </a:r>
            <a:r>
              <a:rPr lang="ru-RU" sz="1800" i="1" smtClean="0"/>
              <a:t>заместитель директора       МБУ ДПО «Куединский РМЦ»</a:t>
            </a:r>
          </a:p>
        </p:txBody>
      </p:sp>
      <p:sp>
        <p:nvSpPr>
          <p:cNvPr id="14340" name="TextBox 3"/>
          <p:cNvSpPr txBox="1">
            <a:spLocks noChangeArrowheads="1"/>
          </p:cNvSpPr>
          <p:nvPr/>
        </p:nvSpPr>
        <p:spPr bwMode="auto">
          <a:xfrm>
            <a:off x="6997700" y="3803650"/>
            <a:ext cx="12319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>
                <a:latin typeface="Calibri" pitchFamily="34" charset="0"/>
              </a:rPr>
              <a:t>Куединский МО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750" y="-103188"/>
            <a:ext cx="8826500" cy="1003301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Диагностика профессиональных дефицитов педагогов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</p:txBody>
      </p:sp>
      <p:grpSp>
        <p:nvGrpSpPr>
          <p:cNvPr id="15362" name="Group 92"/>
          <p:cNvGrpSpPr>
            <a:grpSpLocks/>
          </p:cNvGrpSpPr>
          <p:nvPr/>
        </p:nvGrpSpPr>
        <p:grpSpPr bwMode="auto">
          <a:xfrm>
            <a:off x="727075" y="900113"/>
            <a:ext cx="7783513" cy="809625"/>
            <a:chOff x="1269" y="1296"/>
            <a:chExt cx="3193" cy="334"/>
          </a:xfrm>
        </p:grpSpPr>
        <p:sp>
          <p:nvSpPr>
            <p:cNvPr id="5" name="AutoShape 3"/>
            <p:cNvSpPr>
              <a:spLocks noChangeArrowheads="1"/>
            </p:cNvSpPr>
            <p:nvPr/>
          </p:nvSpPr>
          <p:spPr bwMode="gray">
            <a:xfrm>
              <a:off x="1422" y="1296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396" name="Text Box 4"/>
            <p:cNvSpPr txBox="1">
              <a:spLocks noChangeArrowheads="1"/>
            </p:cNvSpPr>
            <p:nvPr/>
          </p:nvSpPr>
          <p:spPr bwMode="gray">
            <a:xfrm>
              <a:off x="1525" y="1342"/>
              <a:ext cx="2876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>
                  <a:latin typeface="Calibri" pitchFamily="34" charset="0"/>
                </a:rPr>
                <a:t>Дефициты в области общепедагогической профессиональной компетенции</a:t>
              </a:r>
            </a:p>
          </p:txBody>
        </p:sp>
        <p:grpSp>
          <p:nvGrpSpPr>
            <p:cNvPr id="15397" name="Group 55"/>
            <p:cNvGrpSpPr>
              <a:grpSpLocks/>
            </p:cNvGrpSpPr>
            <p:nvPr/>
          </p:nvGrpSpPr>
          <p:grpSpPr bwMode="auto">
            <a:xfrm>
              <a:off x="1269" y="1324"/>
              <a:ext cx="266" cy="298"/>
              <a:chOff x="1415" y="1276"/>
              <a:chExt cx="266" cy="298"/>
            </a:xfrm>
          </p:grpSpPr>
          <p:grpSp>
            <p:nvGrpSpPr>
              <p:cNvPr id="15398" name="Group 56"/>
              <p:cNvGrpSpPr>
                <a:grpSpLocks/>
              </p:cNvGrpSpPr>
              <p:nvPr/>
            </p:nvGrpSpPr>
            <p:grpSpPr bwMode="auto">
              <a:xfrm>
                <a:off x="1415" y="1276"/>
                <a:ext cx="266" cy="298"/>
                <a:chOff x="1415" y="1276"/>
                <a:chExt cx="266" cy="298"/>
              </a:xfrm>
            </p:grpSpPr>
            <p:pic>
              <p:nvPicPr>
                <p:cNvPr id="15400" name="Picture 57" descr="Picture2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5401" name="Oval 5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/>
                    </a:gs>
                    <a:gs pos="100000">
                      <a:srgbClr val="925800"/>
                    </a:gs>
                  </a:gsLst>
                  <a:path path="rect">
                    <a:fillToRect t="100000" r="10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5402" name="Oval 5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A26100"/>
                    </a:gs>
                    <a:gs pos="100000">
                      <a:srgbClr val="FF9900">
                        <a:alpha val="85001"/>
                      </a:srgbClr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pic>
              <p:nvPicPr>
                <p:cNvPr id="15403" name="Picture 60" descr="Picture1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5399" name="Text Box 61"/>
              <p:cNvSpPr txBox="1">
                <a:spLocks noChangeArrowheads="1"/>
              </p:cNvSpPr>
              <p:nvPr/>
            </p:nvSpPr>
            <p:spPr bwMode="gray">
              <a:xfrm>
                <a:off x="1441" y="1292"/>
                <a:ext cx="123" cy="1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  <a:latin typeface="Calibri" pitchFamily="34" charset="0"/>
                  </a:rPr>
                  <a:t>1</a:t>
                </a:r>
              </a:p>
            </p:txBody>
          </p:sp>
        </p:grpSp>
      </p:grpSp>
      <p:grpSp>
        <p:nvGrpSpPr>
          <p:cNvPr id="15363" name="Group 93"/>
          <p:cNvGrpSpPr>
            <a:grpSpLocks/>
          </p:cNvGrpSpPr>
          <p:nvPr/>
        </p:nvGrpSpPr>
        <p:grpSpPr bwMode="auto">
          <a:xfrm>
            <a:off x="719138" y="1912938"/>
            <a:ext cx="7735887" cy="1060450"/>
            <a:chOff x="1268" y="1776"/>
            <a:chExt cx="3194" cy="450"/>
          </a:xfrm>
        </p:grpSpPr>
        <p:sp>
          <p:nvSpPr>
            <p:cNvPr id="15" name="AutoShape 13"/>
            <p:cNvSpPr>
              <a:spLocks noChangeArrowheads="1"/>
            </p:cNvSpPr>
            <p:nvPr/>
          </p:nvSpPr>
          <p:spPr bwMode="gray">
            <a:xfrm>
              <a:off x="1422" y="1776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387" name="Text Box 21"/>
            <p:cNvSpPr txBox="1">
              <a:spLocks noChangeArrowheads="1"/>
            </p:cNvSpPr>
            <p:nvPr/>
          </p:nvSpPr>
          <p:spPr bwMode="gray">
            <a:xfrm>
              <a:off x="1525" y="1824"/>
              <a:ext cx="2633" cy="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>
                  <a:latin typeface="Calibri" pitchFamily="34" charset="0"/>
                </a:rPr>
                <a:t>Дефициты в области педагогической деятельности при подготовке и проведении уроков</a:t>
              </a:r>
              <a:r>
                <a:rPr lang="ru-RU" sz="2000">
                  <a:latin typeface="Calibri" pitchFamily="34" charset="0"/>
                </a:rPr>
                <a:t> </a:t>
              </a:r>
            </a:p>
            <a:p>
              <a:endParaRPr lang="en-US" sz="200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grpSp>
          <p:nvGrpSpPr>
            <p:cNvPr id="15388" name="Group 62"/>
            <p:cNvGrpSpPr>
              <a:grpSpLocks/>
            </p:cNvGrpSpPr>
            <p:nvPr/>
          </p:nvGrpSpPr>
          <p:grpSpPr bwMode="auto">
            <a:xfrm>
              <a:off x="1268" y="1824"/>
              <a:ext cx="266" cy="326"/>
              <a:chOff x="1414" y="1776"/>
              <a:chExt cx="266" cy="326"/>
            </a:xfrm>
          </p:grpSpPr>
          <p:grpSp>
            <p:nvGrpSpPr>
              <p:cNvPr id="15389" name="Group 63"/>
              <p:cNvGrpSpPr>
                <a:grpSpLocks/>
              </p:cNvGrpSpPr>
              <p:nvPr/>
            </p:nvGrpSpPr>
            <p:grpSpPr bwMode="auto">
              <a:xfrm>
                <a:off x="1414" y="1776"/>
                <a:ext cx="266" cy="298"/>
                <a:chOff x="1415" y="1276"/>
                <a:chExt cx="266" cy="298"/>
              </a:xfrm>
            </p:grpSpPr>
            <p:pic>
              <p:nvPicPr>
                <p:cNvPr id="15391" name="Picture 64" descr="Picture2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5392" name="Oval 65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CF71A"/>
                    </a:gs>
                    <a:gs pos="100000">
                      <a:srgbClr val="908D0F"/>
                    </a:gs>
                  </a:gsLst>
                  <a:path path="rect">
                    <a:fillToRect t="100000" r="10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5393" name="Oval 66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A09D11"/>
                    </a:gs>
                    <a:gs pos="100000">
                      <a:srgbClr val="FCF71A">
                        <a:alpha val="85001"/>
                      </a:srgbClr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pic>
              <p:nvPicPr>
                <p:cNvPr id="15394" name="Picture 67" descr="Picture1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5390" name="Text Box 68"/>
              <p:cNvSpPr txBox="1">
                <a:spLocks noChangeArrowheads="1"/>
              </p:cNvSpPr>
              <p:nvPr/>
            </p:nvSpPr>
            <p:spPr bwMode="gray">
              <a:xfrm>
                <a:off x="1440" y="1792"/>
                <a:ext cx="190" cy="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  <a:latin typeface="Calibri" pitchFamily="34" charset="0"/>
                  </a:rPr>
                  <a:t>2</a:t>
                </a:r>
              </a:p>
            </p:txBody>
          </p:sp>
        </p:grpSp>
      </p:grpSp>
      <p:grpSp>
        <p:nvGrpSpPr>
          <p:cNvPr id="15364" name="Group 94"/>
          <p:cNvGrpSpPr>
            <a:grpSpLocks/>
          </p:cNvGrpSpPr>
          <p:nvPr/>
        </p:nvGrpSpPr>
        <p:grpSpPr bwMode="auto">
          <a:xfrm>
            <a:off x="719138" y="2960688"/>
            <a:ext cx="7689850" cy="862012"/>
            <a:chOff x="1270" y="2247"/>
            <a:chExt cx="3192" cy="378"/>
          </a:xfrm>
        </p:grpSpPr>
        <p:sp>
          <p:nvSpPr>
            <p:cNvPr id="25" name="AutoShape 23"/>
            <p:cNvSpPr>
              <a:spLocks noChangeArrowheads="1"/>
            </p:cNvSpPr>
            <p:nvPr/>
          </p:nvSpPr>
          <p:spPr bwMode="gray">
            <a:xfrm>
              <a:off x="1422" y="224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377" name="Text Box 31"/>
            <p:cNvSpPr txBox="1">
              <a:spLocks noChangeArrowheads="1"/>
            </p:cNvSpPr>
            <p:nvPr/>
          </p:nvSpPr>
          <p:spPr bwMode="gray">
            <a:xfrm>
              <a:off x="1525" y="2295"/>
              <a:ext cx="2633" cy="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>
                  <a:latin typeface="Calibri" pitchFamily="34" charset="0"/>
                </a:rPr>
                <a:t>Дефициты в области коммуникативных компетенций</a:t>
              </a:r>
            </a:p>
            <a:p>
              <a:endParaRPr lang="en-US" sz="200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grpSp>
          <p:nvGrpSpPr>
            <p:cNvPr id="15378" name="Group 69"/>
            <p:cNvGrpSpPr>
              <a:grpSpLocks/>
            </p:cNvGrpSpPr>
            <p:nvPr/>
          </p:nvGrpSpPr>
          <p:grpSpPr bwMode="auto">
            <a:xfrm>
              <a:off x="1270" y="2294"/>
              <a:ext cx="266" cy="331"/>
              <a:chOff x="1416" y="2246"/>
              <a:chExt cx="266" cy="331"/>
            </a:xfrm>
          </p:grpSpPr>
          <p:sp>
            <p:nvSpPr>
              <p:cNvPr id="15379" name="Text Box 70"/>
              <p:cNvSpPr txBox="1">
                <a:spLocks noChangeArrowheads="1"/>
              </p:cNvSpPr>
              <p:nvPr/>
            </p:nvSpPr>
            <p:spPr bwMode="gray">
              <a:xfrm>
                <a:off x="1435" y="2267"/>
                <a:ext cx="190" cy="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  <a:latin typeface="Calibri" pitchFamily="34" charset="0"/>
                  </a:rPr>
                  <a:t>3</a:t>
                </a:r>
              </a:p>
            </p:txBody>
          </p:sp>
          <p:grpSp>
            <p:nvGrpSpPr>
              <p:cNvPr id="15380" name="Group 71"/>
              <p:cNvGrpSpPr>
                <a:grpSpLocks/>
              </p:cNvGrpSpPr>
              <p:nvPr/>
            </p:nvGrpSpPr>
            <p:grpSpPr bwMode="auto">
              <a:xfrm>
                <a:off x="1416" y="2246"/>
                <a:ext cx="266" cy="298"/>
                <a:chOff x="1415" y="1276"/>
                <a:chExt cx="266" cy="298"/>
              </a:xfrm>
            </p:grpSpPr>
            <p:pic>
              <p:nvPicPr>
                <p:cNvPr id="15382" name="Picture 72" descr="Picture2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5383" name="Oval 73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10E470"/>
                    </a:gs>
                    <a:gs pos="100000">
                      <a:srgbClr val="098340"/>
                    </a:gs>
                  </a:gsLst>
                  <a:path path="rect">
                    <a:fillToRect t="100000" r="10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5384" name="Oval 74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A9147"/>
                    </a:gs>
                    <a:gs pos="100000">
                      <a:srgbClr val="10E470">
                        <a:alpha val="85001"/>
                      </a:srgbClr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pic>
              <p:nvPicPr>
                <p:cNvPr id="15385" name="Picture 75" descr="Picture1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5381" name="Text Box 76"/>
              <p:cNvSpPr txBox="1">
                <a:spLocks noChangeArrowheads="1"/>
              </p:cNvSpPr>
              <p:nvPr/>
            </p:nvSpPr>
            <p:spPr bwMode="gray">
              <a:xfrm>
                <a:off x="1442" y="2262"/>
                <a:ext cx="190" cy="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  <a:latin typeface="Calibri" pitchFamily="34" charset="0"/>
                  </a:rPr>
                  <a:t>3</a:t>
                </a:r>
              </a:p>
            </p:txBody>
          </p:sp>
        </p:grpSp>
      </p:grpSp>
      <p:grpSp>
        <p:nvGrpSpPr>
          <p:cNvPr id="15365" name="Group 95"/>
          <p:cNvGrpSpPr>
            <a:grpSpLocks/>
          </p:cNvGrpSpPr>
          <p:nvPr/>
        </p:nvGrpSpPr>
        <p:grpSpPr bwMode="auto">
          <a:xfrm>
            <a:off x="719138" y="3876675"/>
            <a:ext cx="7735887" cy="914400"/>
            <a:chOff x="1268" y="2727"/>
            <a:chExt cx="3194" cy="379"/>
          </a:xfrm>
        </p:grpSpPr>
        <p:sp>
          <p:nvSpPr>
            <p:cNvPr id="36" name="AutoShape 33"/>
            <p:cNvSpPr>
              <a:spLocks noChangeArrowheads="1"/>
            </p:cNvSpPr>
            <p:nvPr/>
          </p:nvSpPr>
          <p:spPr bwMode="gray">
            <a:xfrm>
              <a:off x="1422" y="272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367" name="Text Box 41"/>
            <p:cNvSpPr txBox="1">
              <a:spLocks noChangeArrowheads="1"/>
            </p:cNvSpPr>
            <p:nvPr/>
          </p:nvSpPr>
          <p:spPr bwMode="gray">
            <a:xfrm>
              <a:off x="1525" y="2775"/>
              <a:ext cx="2633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>
                  <a:latin typeface="Calibri" pitchFamily="34" charset="0"/>
                </a:rPr>
                <a:t>Дефициты в области воспитательной деятельности</a:t>
              </a:r>
            </a:p>
            <a:p>
              <a:endParaRPr lang="en-US" sz="200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grpSp>
          <p:nvGrpSpPr>
            <p:cNvPr id="15368" name="Group 77"/>
            <p:cNvGrpSpPr>
              <a:grpSpLocks/>
            </p:cNvGrpSpPr>
            <p:nvPr/>
          </p:nvGrpSpPr>
          <p:grpSpPr bwMode="auto">
            <a:xfrm>
              <a:off x="1268" y="2774"/>
              <a:ext cx="266" cy="332"/>
              <a:chOff x="1414" y="2726"/>
              <a:chExt cx="266" cy="332"/>
            </a:xfrm>
          </p:grpSpPr>
          <p:sp>
            <p:nvSpPr>
              <p:cNvPr id="15369" name="Text Box 78"/>
              <p:cNvSpPr txBox="1">
                <a:spLocks noChangeArrowheads="1"/>
              </p:cNvSpPr>
              <p:nvPr/>
            </p:nvSpPr>
            <p:spPr bwMode="gray">
              <a:xfrm>
                <a:off x="1435" y="2748"/>
                <a:ext cx="190" cy="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  <a:latin typeface="Calibri" pitchFamily="34" charset="0"/>
                  </a:rPr>
                  <a:t>4</a:t>
                </a:r>
              </a:p>
            </p:txBody>
          </p:sp>
          <p:grpSp>
            <p:nvGrpSpPr>
              <p:cNvPr id="15370" name="Group 79"/>
              <p:cNvGrpSpPr>
                <a:grpSpLocks/>
              </p:cNvGrpSpPr>
              <p:nvPr/>
            </p:nvGrpSpPr>
            <p:grpSpPr bwMode="auto">
              <a:xfrm>
                <a:off x="1414" y="2726"/>
                <a:ext cx="266" cy="298"/>
                <a:chOff x="1415" y="1276"/>
                <a:chExt cx="266" cy="298"/>
              </a:xfrm>
            </p:grpSpPr>
            <p:pic>
              <p:nvPicPr>
                <p:cNvPr id="15372" name="Picture 80" descr="Picture2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5373" name="Oval 81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A55F9"/>
                    </a:gs>
                    <a:gs pos="100000">
                      <a:srgbClr val="74318F"/>
                    </a:gs>
                  </a:gsLst>
                  <a:path path="rect">
                    <a:fillToRect t="100000" r="10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5374" name="Oval 82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80369E"/>
                    </a:gs>
                    <a:gs pos="100000">
                      <a:srgbClr val="CA55F9">
                        <a:alpha val="85001"/>
                      </a:srgbClr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pic>
              <p:nvPicPr>
                <p:cNvPr id="15375" name="Picture 83" descr="Picture1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5371" name="Text Box 84"/>
              <p:cNvSpPr txBox="1">
                <a:spLocks noChangeArrowheads="1"/>
              </p:cNvSpPr>
              <p:nvPr/>
            </p:nvSpPr>
            <p:spPr bwMode="gray">
              <a:xfrm>
                <a:off x="1440" y="2742"/>
                <a:ext cx="190" cy="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  <a:latin typeface="Calibri" pitchFamily="34" charset="0"/>
                  </a:rPr>
                  <a:t>4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750" y="-103188"/>
            <a:ext cx="8826500" cy="1003301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Профессиональные дефициты педагогов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</p:txBody>
      </p:sp>
      <p:grpSp>
        <p:nvGrpSpPr>
          <p:cNvPr id="16386" name="Group 92"/>
          <p:cNvGrpSpPr>
            <a:grpSpLocks/>
          </p:cNvGrpSpPr>
          <p:nvPr/>
        </p:nvGrpSpPr>
        <p:grpSpPr bwMode="auto">
          <a:xfrm>
            <a:off x="19050" y="1189038"/>
            <a:ext cx="4521200" cy="647700"/>
            <a:chOff x="1269" y="1296"/>
            <a:chExt cx="3193" cy="475"/>
          </a:xfrm>
        </p:grpSpPr>
        <p:sp>
          <p:nvSpPr>
            <p:cNvPr id="5" name="AutoShape 3"/>
            <p:cNvSpPr>
              <a:spLocks noChangeArrowheads="1"/>
            </p:cNvSpPr>
            <p:nvPr/>
          </p:nvSpPr>
          <p:spPr bwMode="gray">
            <a:xfrm>
              <a:off x="1421" y="1296"/>
              <a:ext cx="3041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481" name="Text Box 4"/>
            <p:cNvSpPr txBox="1">
              <a:spLocks noChangeArrowheads="1"/>
            </p:cNvSpPr>
            <p:nvPr/>
          </p:nvSpPr>
          <p:spPr bwMode="gray">
            <a:xfrm>
              <a:off x="1525" y="1297"/>
              <a:ext cx="2900" cy="4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200">
                  <a:latin typeface="Calibri" pitchFamily="34" charset="0"/>
                </a:rPr>
                <a:t>Реализация модуля «Школьный урок» рабочей программы воспитания  средствами предмета</a:t>
              </a:r>
            </a:p>
            <a:p>
              <a:endParaRPr lang="ru-RU" sz="1200">
                <a:latin typeface="Calibri" pitchFamily="34" charset="0"/>
              </a:endParaRPr>
            </a:p>
          </p:txBody>
        </p:sp>
        <p:grpSp>
          <p:nvGrpSpPr>
            <p:cNvPr id="16482" name="Group 55"/>
            <p:cNvGrpSpPr>
              <a:grpSpLocks/>
            </p:cNvGrpSpPr>
            <p:nvPr/>
          </p:nvGrpSpPr>
          <p:grpSpPr bwMode="auto">
            <a:xfrm>
              <a:off x="1269" y="1324"/>
              <a:ext cx="266" cy="326"/>
              <a:chOff x="1415" y="1276"/>
              <a:chExt cx="266" cy="326"/>
            </a:xfrm>
          </p:grpSpPr>
          <p:grpSp>
            <p:nvGrpSpPr>
              <p:cNvPr id="16483" name="Group 56"/>
              <p:cNvGrpSpPr>
                <a:grpSpLocks/>
              </p:cNvGrpSpPr>
              <p:nvPr/>
            </p:nvGrpSpPr>
            <p:grpSpPr bwMode="auto">
              <a:xfrm>
                <a:off x="1415" y="1276"/>
                <a:ext cx="266" cy="298"/>
                <a:chOff x="1415" y="1276"/>
                <a:chExt cx="266" cy="298"/>
              </a:xfrm>
            </p:grpSpPr>
            <p:pic>
              <p:nvPicPr>
                <p:cNvPr id="16485" name="Picture 57" descr="Picture2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6486" name="Oval 5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/>
                    </a:gs>
                    <a:gs pos="100000">
                      <a:srgbClr val="925800"/>
                    </a:gs>
                  </a:gsLst>
                  <a:path path="rect">
                    <a:fillToRect t="100000" r="10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6487" name="Oval 5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A26100"/>
                    </a:gs>
                    <a:gs pos="100000">
                      <a:srgbClr val="FF9900">
                        <a:alpha val="85001"/>
                      </a:srgbClr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pic>
              <p:nvPicPr>
                <p:cNvPr id="16488" name="Picture 60" descr="Picture1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6484" name="Text Box 61"/>
              <p:cNvSpPr txBox="1">
                <a:spLocks noChangeArrowheads="1"/>
              </p:cNvSpPr>
              <p:nvPr/>
            </p:nvSpPr>
            <p:spPr bwMode="gray">
              <a:xfrm>
                <a:off x="1441" y="1292"/>
                <a:ext cx="190" cy="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  <a:latin typeface="Calibri" pitchFamily="34" charset="0"/>
                  </a:rPr>
                  <a:t>1</a:t>
                </a:r>
              </a:p>
            </p:txBody>
          </p:sp>
        </p:grpSp>
      </p:grpSp>
      <p:grpSp>
        <p:nvGrpSpPr>
          <p:cNvPr id="16387" name="Group 93"/>
          <p:cNvGrpSpPr>
            <a:grpSpLocks/>
          </p:cNvGrpSpPr>
          <p:nvPr/>
        </p:nvGrpSpPr>
        <p:grpSpPr bwMode="auto">
          <a:xfrm>
            <a:off x="46038" y="1962150"/>
            <a:ext cx="4522787" cy="650875"/>
            <a:chOff x="1268" y="1776"/>
            <a:chExt cx="3194" cy="462"/>
          </a:xfrm>
        </p:grpSpPr>
        <p:sp>
          <p:nvSpPr>
            <p:cNvPr id="15" name="AutoShape 13"/>
            <p:cNvSpPr>
              <a:spLocks noChangeArrowheads="1"/>
            </p:cNvSpPr>
            <p:nvPr/>
          </p:nvSpPr>
          <p:spPr bwMode="gray">
            <a:xfrm>
              <a:off x="1422" y="1776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472" name="Text Box 21"/>
            <p:cNvSpPr txBox="1">
              <a:spLocks noChangeArrowheads="1"/>
            </p:cNvSpPr>
            <p:nvPr/>
          </p:nvSpPr>
          <p:spPr bwMode="gray">
            <a:xfrm>
              <a:off x="1525" y="1824"/>
              <a:ext cx="2633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200">
                  <a:latin typeface="Calibri" pitchFamily="34" charset="0"/>
                </a:rPr>
                <a:t>Разработка адаптированных рабочих программ</a:t>
              </a:r>
            </a:p>
            <a:p>
              <a:endParaRPr lang="en-US" sz="200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grpSp>
          <p:nvGrpSpPr>
            <p:cNvPr id="16473" name="Group 62"/>
            <p:cNvGrpSpPr>
              <a:grpSpLocks/>
            </p:cNvGrpSpPr>
            <p:nvPr/>
          </p:nvGrpSpPr>
          <p:grpSpPr bwMode="auto">
            <a:xfrm>
              <a:off x="1268" y="1824"/>
              <a:ext cx="266" cy="326"/>
              <a:chOff x="1414" y="1776"/>
              <a:chExt cx="266" cy="326"/>
            </a:xfrm>
          </p:grpSpPr>
          <p:grpSp>
            <p:nvGrpSpPr>
              <p:cNvPr id="16474" name="Group 63"/>
              <p:cNvGrpSpPr>
                <a:grpSpLocks/>
              </p:cNvGrpSpPr>
              <p:nvPr/>
            </p:nvGrpSpPr>
            <p:grpSpPr bwMode="auto">
              <a:xfrm>
                <a:off x="1414" y="1776"/>
                <a:ext cx="266" cy="298"/>
                <a:chOff x="1415" y="1276"/>
                <a:chExt cx="266" cy="298"/>
              </a:xfrm>
            </p:grpSpPr>
            <p:pic>
              <p:nvPicPr>
                <p:cNvPr id="16476" name="Picture 64" descr="Picture2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6477" name="Oval 65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CF71A"/>
                    </a:gs>
                    <a:gs pos="100000">
                      <a:srgbClr val="908D0F"/>
                    </a:gs>
                  </a:gsLst>
                  <a:path path="rect">
                    <a:fillToRect t="100000" r="10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6478" name="Oval 66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A09D11"/>
                    </a:gs>
                    <a:gs pos="100000">
                      <a:srgbClr val="FCF71A">
                        <a:alpha val="85001"/>
                      </a:srgbClr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pic>
              <p:nvPicPr>
                <p:cNvPr id="16479" name="Picture 67" descr="Picture1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6475" name="Text Box 68"/>
              <p:cNvSpPr txBox="1">
                <a:spLocks noChangeArrowheads="1"/>
              </p:cNvSpPr>
              <p:nvPr/>
            </p:nvSpPr>
            <p:spPr bwMode="gray">
              <a:xfrm>
                <a:off x="1440" y="1792"/>
                <a:ext cx="190" cy="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  <a:latin typeface="Calibri" pitchFamily="34" charset="0"/>
                  </a:rPr>
                  <a:t>2</a:t>
                </a:r>
              </a:p>
            </p:txBody>
          </p:sp>
        </p:grpSp>
      </p:grpSp>
      <p:grpSp>
        <p:nvGrpSpPr>
          <p:cNvPr id="16388" name="Group 94"/>
          <p:cNvGrpSpPr>
            <a:grpSpLocks/>
          </p:cNvGrpSpPr>
          <p:nvPr/>
        </p:nvGrpSpPr>
        <p:grpSpPr bwMode="auto">
          <a:xfrm>
            <a:off x="55563" y="2730500"/>
            <a:ext cx="4524375" cy="769938"/>
            <a:chOff x="1270" y="2233"/>
            <a:chExt cx="3192" cy="585"/>
          </a:xfrm>
        </p:grpSpPr>
        <p:sp>
          <p:nvSpPr>
            <p:cNvPr id="25" name="AutoShape 23"/>
            <p:cNvSpPr>
              <a:spLocks noChangeArrowheads="1"/>
            </p:cNvSpPr>
            <p:nvPr/>
          </p:nvSpPr>
          <p:spPr bwMode="gray">
            <a:xfrm>
              <a:off x="1422" y="224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462" name="Text Box 31"/>
            <p:cNvSpPr txBox="1">
              <a:spLocks noChangeArrowheads="1"/>
            </p:cNvSpPr>
            <p:nvPr/>
          </p:nvSpPr>
          <p:spPr bwMode="gray">
            <a:xfrm>
              <a:off x="1537" y="2233"/>
              <a:ext cx="2633" cy="5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200">
                  <a:latin typeface="Calibri" pitchFamily="34" charset="0"/>
                </a:rPr>
                <a:t>Планирование и реализация коррекционной работы с обучающимися с ОВЗ</a:t>
              </a:r>
            </a:p>
            <a:p>
              <a:endParaRPr lang="en-US" sz="200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grpSp>
          <p:nvGrpSpPr>
            <p:cNvPr id="16463" name="Group 69"/>
            <p:cNvGrpSpPr>
              <a:grpSpLocks/>
            </p:cNvGrpSpPr>
            <p:nvPr/>
          </p:nvGrpSpPr>
          <p:grpSpPr bwMode="auto">
            <a:xfrm>
              <a:off x="1270" y="2294"/>
              <a:ext cx="266" cy="331"/>
              <a:chOff x="1416" y="2246"/>
              <a:chExt cx="266" cy="331"/>
            </a:xfrm>
          </p:grpSpPr>
          <p:sp>
            <p:nvSpPr>
              <p:cNvPr id="16464" name="Text Box 70"/>
              <p:cNvSpPr txBox="1">
                <a:spLocks noChangeArrowheads="1"/>
              </p:cNvSpPr>
              <p:nvPr/>
            </p:nvSpPr>
            <p:spPr bwMode="gray">
              <a:xfrm>
                <a:off x="1435" y="2267"/>
                <a:ext cx="190" cy="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  <a:latin typeface="Calibri" pitchFamily="34" charset="0"/>
                  </a:rPr>
                  <a:t>3</a:t>
                </a:r>
              </a:p>
            </p:txBody>
          </p:sp>
          <p:grpSp>
            <p:nvGrpSpPr>
              <p:cNvPr id="16465" name="Group 71"/>
              <p:cNvGrpSpPr>
                <a:grpSpLocks/>
              </p:cNvGrpSpPr>
              <p:nvPr/>
            </p:nvGrpSpPr>
            <p:grpSpPr bwMode="auto">
              <a:xfrm>
                <a:off x="1416" y="2246"/>
                <a:ext cx="266" cy="298"/>
                <a:chOff x="1415" y="1276"/>
                <a:chExt cx="266" cy="298"/>
              </a:xfrm>
            </p:grpSpPr>
            <p:pic>
              <p:nvPicPr>
                <p:cNvPr id="16467" name="Picture 72" descr="Picture2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6468" name="Oval 73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10E470"/>
                    </a:gs>
                    <a:gs pos="100000">
                      <a:srgbClr val="098340"/>
                    </a:gs>
                  </a:gsLst>
                  <a:path path="rect">
                    <a:fillToRect t="100000" r="10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6469" name="Oval 74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A9147"/>
                    </a:gs>
                    <a:gs pos="100000">
                      <a:srgbClr val="10E470">
                        <a:alpha val="85001"/>
                      </a:srgbClr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pic>
              <p:nvPicPr>
                <p:cNvPr id="16470" name="Picture 75" descr="Picture1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6466" name="Text Box 76"/>
              <p:cNvSpPr txBox="1">
                <a:spLocks noChangeArrowheads="1"/>
              </p:cNvSpPr>
              <p:nvPr/>
            </p:nvSpPr>
            <p:spPr bwMode="gray">
              <a:xfrm>
                <a:off x="1442" y="2262"/>
                <a:ext cx="190" cy="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  <a:latin typeface="Calibri" pitchFamily="34" charset="0"/>
                  </a:rPr>
                  <a:t>3</a:t>
                </a:r>
              </a:p>
            </p:txBody>
          </p:sp>
        </p:grpSp>
      </p:grpSp>
      <p:grpSp>
        <p:nvGrpSpPr>
          <p:cNvPr id="16389" name="Group 95"/>
          <p:cNvGrpSpPr>
            <a:grpSpLocks/>
          </p:cNvGrpSpPr>
          <p:nvPr/>
        </p:nvGrpSpPr>
        <p:grpSpPr bwMode="auto">
          <a:xfrm>
            <a:off x="28575" y="3436938"/>
            <a:ext cx="4572000" cy="654050"/>
            <a:chOff x="1268" y="2727"/>
            <a:chExt cx="3194" cy="458"/>
          </a:xfrm>
        </p:grpSpPr>
        <p:sp>
          <p:nvSpPr>
            <p:cNvPr id="36" name="AutoShape 33"/>
            <p:cNvSpPr>
              <a:spLocks noChangeArrowheads="1"/>
            </p:cNvSpPr>
            <p:nvPr/>
          </p:nvSpPr>
          <p:spPr bwMode="gray">
            <a:xfrm>
              <a:off x="1422" y="2727"/>
              <a:ext cx="3040" cy="333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452" name="Text Box 41"/>
            <p:cNvSpPr txBox="1">
              <a:spLocks noChangeArrowheads="1"/>
            </p:cNvSpPr>
            <p:nvPr/>
          </p:nvSpPr>
          <p:spPr bwMode="gray">
            <a:xfrm>
              <a:off x="1525" y="2775"/>
              <a:ext cx="2633" cy="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200">
                  <a:latin typeface="Calibri" pitchFamily="34" charset="0"/>
                </a:rPr>
                <a:t>Проектирование урока в инклюзивном классе</a:t>
              </a:r>
            </a:p>
            <a:p>
              <a:endParaRPr lang="en-US" sz="200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grpSp>
          <p:nvGrpSpPr>
            <p:cNvPr id="16453" name="Group 77"/>
            <p:cNvGrpSpPr>
              <a:grpSpLocks/>
            </p:cNvGrpSpPr>
            <p:nvPr/>
          </p:nvGrpSpPr>
          <p:grpSpPr bwMode="auto">
            <a:xfrm>
              <a:off x="1268" y="2774"/>
              <a:ext cx="266" cy="332"/>
              <a:chOff x="1414" y="2726"/>
              <a:chExt cx="266" cy="332"/>
            </a:xfrm>
          </p:grpSpPr>
          <p:sp>
            <p:nvSpPr>
              <p:cNvPr id="16454" name="Text Box 78"/>
              <p:cNvSpPr txBox="1">
                <a:spLocks noChangeArrowheads="1"/>
              </p:cNvSpPr>
              <p:nvPr/>
            </p:nvSpPr>
            <p:spPr bwMode="gray">
              <a:xfrm>
                <a:off x="1435" y="2748"/>
                <a:ext cx="190" cy="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  <a:latin typeface="Calibri" pitchFamily="34" charset="0"/>
                  </a:rPr>
                  <a:t>4</a:t>
                </a:r>
              </a:p>
            </p:txBody>
          </p:sp>
          <p:grpSp>
            <p:nvGrpSpPr>
              <p:cNvPr id="16455" name="Group 79"/>
              <p:cNvGrpSpPr>
                <a:grpSpLocks/>
              </p:cNvGrpSpPr>
              <p:nvPr/>
            </p:nvGrpSpPr>
            <p:grpSpPr bwMode="auto">
              <a:xfrm>
                <a:off x="1414" y="2726"/>
                <a:ext cx="266" cy="298"/>
                <a:chOff x="1415" y="1276"/>
                <a:chExt cx="266" cy="298"/>
              </a:xfrm>
            </p:grpSpPr>
            <p:pic>
              <p:nvPicPr>
                <p:cNvPr id="16457" name="Picture 80" descr="Picture2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6458" name="Oval 81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A55F9"/>
                    </a:gs>
                    <a:gs pos="100000">
                      <a:srgbClr val="74318F"/>
                    </a:gs>
                  </a:gsLst>
                  <a:path path="rect">
                    <a:fillToRect t="100000" r="10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6459" name="Oval 82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80369E"/>
                    </a:gs>
                    <a:gs pos="100000">
                      <a:srgbClr val="CA55F9">
                        <a:alpha val="85001"/>
                      </a:srgbClr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pic>
              <p:nvPicPr>
                <p:cNvPr id="16460" name="Picture 83" descr="Picture1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6456" name="Text Box 84"/>
              <p:cNvSpPr txBox="1">
                <a:spLocks noChangeArrowheads="1"/>
              </p:cNvSpPr>
              <p:nvPr/>
            </p:nvSpPr>
            <p:spPr bwMode="gray">
              <a:xfrm>
                <a:off x="1440" y="2742"/>
                <a:ext cx="190" cy="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  <a:latin typeface="Calibri" pitchFamily="34" charset="0"/>
                  </a:rPr>
                  <a:t>4</a:t>
                </a:r>
              </a:p>
            </p:txBody>
          </p:sp>
        </p:grpSp>
      </p:grpSp>
      <p:grpSp>
        <p:nvGrpSpPr>
          <p:cNvPr id="16390" name="Group 95"/>
          <p:cNvGrpSpPr>
            <a:grpSpLocks/>
          </p:cNvGrpSpPr>
          <p:nvPr/>
        </p:nvGrpSpPr>
        <p:grpSpPr bwMode="auto">
          <a:xfrm>
            <a:off x="50800" y="4124325"/>
            <a:ext cx="4559300" cy="838200"/>
            <a:chOff x="1268" y="2727"/>
            <a:chExt cx="3194" cy="588"/>
          </a:xfrm>
        </p:grpSpPr>
        <p:sp>
          <p:nvSpPr>
            <p:cNvPr id="51" name="AutoShape 33"/>
            <p:cNvSpPr>
              <a:spLocks noChangeArrowheads="1"/>
            </p:cNvSpPr>
            <p:nvPr/>
          </p:nvSpPr>
          <p:spPr bwMode="gray">
            <a:xfrm>
              <a:off x="1421" y="2727"/>
              <a:ext cx="3041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442" name="Text Box 41"/>
            <p:cNvSpPr txBox="1">
              <a:spLocks noChangeArrowheads="1"/>
            </p:cNvSpPr>
            <p:nvPr/>
          </p:nvSpPr>
          <p:spPr bwMode="gray">
            <a:xfrm>
              <a:off x="1525" y="2775"/>
              <a:ext cx="2633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200">
                  <a:latin typeface="Calibri" pitchFamily="34" charset="0"/>
                </a:rPr>
                <a:t>Организация работы со слабо мотивированными  обучающимися</a:t>
              </a:r>
            </a:p>
            <a:p>
              <a:endParaRPr lang="en-US" sz="200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grpSp>
          <p:nvGrpSpPr>
            <p:cNvPr id="16443" name="Group 77"/>
            <p:cNvGrpSpPr>
              <a:grpSpLocks/>
            </p:cNvGrpSpPr>
            <p:nvPr/>
          </p:nvGrpSpPr>
          <p:grpSpPr bwMode="auto">
            <a:xfrm>
              <a:off x="1268" y="2774"/>
              <a:ext cx="266" cy="332"/>
              <a:chOff x="1414" y="2726"/>
              <a:chExt cx="266" cy="332"/>
            </a:xfrm>
          </p:grpSpPr>
          <p:sp>
            <p:nvSpPr>
              <p:cNvPr id="16444" name="Text Box 78"/>
              <p:cNvSpPr txBox="1">
                <a:spLocks noChangeArrowheads="1"/>
              </p:cNvSpPr>
              <p:nvPr/>
            </p:nvSpPr>
            <p:spPr bwMode="gray">
              <a:xfrm>
                <a:off x="1435" y="2748"/>
                <a:ext cx="190" cy="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  <a:latin typeface="Calibri" pitchFamily="34" charset="0"/>
                  </a:rPr>
                  <a:t>4</a:t>
                </a:r>
              </a:p>
            </p:txBody>
          </p:sp>
          <p:grpSp>
            <p:nvGrpSpPr>
              <p:cNvPr id="16445" name="Group 79"/>
              <p:cNvGrpSpPr>
                <a:grpSpLocks/>
              </p:cNvGrpSpPr>
              <p:nvPr/>
            </p:nvGrpSpPr>
            <p:grpSpPr bwMode="auto">
              <a:xfrm>
                <a:off x="1414" y="2726"/>
                <a:ext cx="266" cy="298"/>
                <a:chOff x="1415" y="1276"/>
                <a:chExt cx="266" cy="298"/>
              </a:xfrm>
            </p:grpSpPr>
            <p:pic>
              <p:nvPicPr>
                <p:cNvPr id="16447" name="Picture 80" descr="Picture2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6448" name="Oval 81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A55F9"/>
                    </a:gs>
                    <a:gs pos="100000">
                      <a:srgbClr val="74318F"/>
                    </a:gs>
                  </a:gsLst>
                  <a:path path="rect">
                    <a:fillToRect t="100000" r="10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59" name="Oval 82"/>
                <p:cNvSpPr>
                  <a:spLocks noChangeArrowheads="1"/>
                </p:cNvSpPr>
                <p:nvPr/>
              </p:nvSpPr>
              <p:spPr bwMode="gray">
                <a:xfrm flipH="1">
                  <a:off x="1422" y="1280"/>
                  <a:ext cx="255" cy="254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pic>
              <p:nvPicPr>
                <p:cNvPr id="16450" name="Picture 83" descr="Picture1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6446" name="Text Box 84"/>
              <p:cNvSpPr txBox="1">
                <a:spLocks noChangeArrowheads="1"/>
              </p:cNvSpPr>
              <p:nvPr/>
            </p:nvSpPr>
            <p:spPr bwMode="gray">
              <a:xfrm>
                <a:off x="1440" y="2742"/>
                <a:ext cx="209" cy="2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b="1">
                    <a:solidFill>
                      <a:srgbClr val="FFFFFF"/>
                    </a:solidFill>
                    <a:latin typeface="Calibri" pitchFamily="34" charset="0"/>
                  </a:rPr>
                  <a:t>5</a:t>
                </a:r>
                <a:endParaRPr lang="en-US" b="1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</p:grpSp>
      <p:grpSp>
        <p:nvGrpSpPr>
          <p:cNvPr id="16391" name="Group 92"/>
          <p:cNvGrpSpPr>
            <a:grpSpLocks/>
          </p:cNvGrpSpPr>
          <p:nvPr/>
        </p:nvGrpSpPr>
        <p:grpSpPr bwMode="auto">
          <a:xfrm>
            <a:off x="4683125" y="1182688"/>
            <a:ext cx="4352925" cy="555625"/>
            <a:chOff x="1269" y="1296"/>
            <a:chExt cx="3193" cy="407"/>
          </a:xfrm>
        </p:grpSpPr>
        <p:sp>
          <p:nvSpPr>
            <p:cNvPr id="74" name="AutoShape 3"/>
            <p:cNvSpPr>
              <a:spLocks noChangeArrowheads="1"/>
            </p:cNvSpPr>
            <p:nvPr/>
          </p:nvSpPr>
          <p:spPr bwMode="gray">
            <a:xfrm>
              <a:off x="1422" y="1296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433" name="Text Box 4"/>
            <p:cNvSpPr txBox="1">
              <a:spLocks noChangeArrowheads="1"/>
            </p:cNvSpPr>
            <p:nvPr/>
          </p:nvSpPr>
          <p:spPr bwMode="gray">
            <a:xfrm>
              <a:off x="1539" y="1365"/>
              <a:ext cx="2900" cy="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200">
                  <a:latin typeface="Calibri" pitchFamily="34" charset="0"/>
                </a:rPr>
                <a:t>Организация урока в дистанционном формате</a:t>
              </a:r>
            </a:p>
            <a:p>
              <a:endParaRPr lang="ru-RU" sz="1200">
                <a:latin typeface="Calibri" pitchFamily="34" charset="0"/>
              </a:endParaRPr>
            </a:p>
          </p:txBody>
        </p:sp>
        <p:grpSp>
          <p:nvGrpSpPr>
            <p:cNvPr id="16434" name="Group 55"/>
            <p:cNvGrpSpPr>
              <a:grpSpLocks/>
            </p:cNvGrpSpPr>
            <p:nvPr/>
          </p:nvGrpSpPr>
          <p:grpSpPr bwMode="auto">
            <a:xfrm>
              <a:off x="1269" y="1324"/>
              <a:ext cx="266" cy="298"/>
              <a:chOff x="1415" y="1276"/>
              <a:chExt cx="266" cy="298"/>
            </a:xfrm>
          </p:grpSpPr>
          <p:grpSp>
            <p:nvGrpSpPr>
              <p:cNvPr id="16435" name="Group 56"/>
              <p:cNvGrpSpPr>
                <a:grpSpLocks/>
              </p:cNvGrpSpPr>
              <p:nvPr/>
            </p:nvGrpSpPr>
            <p:grpSpPr bwMode="auto">
              <a:xfrm>
                <a:off x="1415" y="1276"/>
                <a:ext cx="266" cy="298"/>
                <a:chOff x="1415" y="1276"/>
                <a:chExt cx="266" cy="298"/>
              </a:xfrm>
            </p:grpSpPr>
            <p:pic>
              <p:nvPicPr>
                <p:cNvPr id="16437" name="Picture 57" descr="Picture2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6438" name="Oval 5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/>
                    </a:gs>
                    <a:gs pos="100000">
                      <a:srgbClr val="925800"/>
                    </a:gs>
                  </a:gsLst>
                  <a:path path="rect">
                    <a:fillToRect t="100000" r="10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6439" name="Oval 5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pic>
              <p:nvPicPr>
                <p:cNvPr id="16440" name="Picture 60" descr="Picture1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6436" name="Text Box 61"/>
              <p:cNvSpPr txBox="1">
                <a:spLocks noChangeArrowheads="1"/>
              </p:cNvSpPr>
              <p:nvPr/>
            </p:nvSpPr>
            <p:spPr bwMode="gray">
              <a:xfrm>
                <a:off x="1439" y="1282"/>
                <a:ext cx="213" cy="2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b="1">
                    <a:solidFill>
                      <a:srgbClr val="FFFFFF"/>
                    </a:solidFill>
                    <a:latin typeface="Calibri" pitchFamily="34" charset="0"/>
                  </a:rPr>
                  <a:t>6</a:t>
                </a:r>
                <a:endParaRPr lang="en-US" b="1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</p:grpSp>
      <p:grpSp>
        <p:nvGrpSpPr>
          <p:cNvPr id="16392" name="Group 92"/>
          <p:cNvGrpSpPr>
            <a:grpSpLocks/>
          </p:cNvGrpSpPr>
          <p:nvPr/>
        </p:nvGrpSpPr>
        <p:grpSpPr bwMode="auto">
          <a:xfrm>
            <a:off x="4691063" y="1938338"/>
            <a:ext cx="4376737" cy="679450"/>
            <a:chOff x="1269" y="1296"/>
            <a:chExt cx="3193" cy="498"/>
          </a:xfrm>
        </p:grpSpPr>
        <p:sp>
          <p:nvSpPr>
            <p:cNvPr id="84" name="AutoShape 3"/>
            <p:cNvSpPr>
              <a:spLocks noChangeArrowheads="1"/>
            </p:cNvSpPr>
            <p:nvPr/>
          </p:nvSpPr>
          <p:spPr bwMode="gray">
            <a:xfrm>
              <a:off x="1422" y="1296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424" name="Text Box 4"/>
            <p:cNvSpPr txBox="1">
              <a:spLocks noChangeArrowheads="1"/>
            </p:cNvSpPr>
            <p:nvPr/>
          </p:nvSpPr>
          <p:spPr bwMode="gray">
            <a:xfrm>
              <a:off x="1539" y="1320"/>
              <a:ext cx="2900" cy="4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200">
                  <a:latin typeface="Calibri" pitchFamily="34" charset="0"/>
                </a:rPr>
                <a:t>Освоение и применение в профессиональной деятельности современных цифровых образовательных средств</a:t>
              </a:r>
            </a:p>
            <a:p>
              <a:endParaRPr lang="ru-RU" sz="1200">
                <a:latin typeface="Calibri" pitchFamily="34" charset="0"/>
              </a:endParaRPr>
            </a:p>
          </p:txBody>
        </p:sp>
        <p:grpSp>
          <p:nvGrpSpPr>
            <p:cNvPr id="16425" name="Group 55"/>
            <p:cNvGrpSpPr>
              <a:grpSpLocks/>
            </p:cNvGrpSpPr>
            <p:nvPr/>
          </p:nvGrpSpPr>
          <p:grpSpPr bwMode="auto">
            <a:xfrm>
              <a:off x="1269" y="1324"/>
              <a:ext cx="266" cy="298"/>
              <a:chOff x="1415" y="1276"/>
              <a:chExt cx="266" cy="298"/>
            </a:xfrm>
          </p:grpSpPr>
          <p:grpSp>
            <p:nvGrpSpPr>
              <p:cNvPr id="16426" name="Group 56"/>
              <p:cNvGrpSpPr>
                <a:grpSpLocks/>
              </p:cNvGrpSpPr>
              <p:nvPr/>
            </p:nvGrpSpPr>
            <p:grpSpPr bwMode="auto">
              <a:xfrm>
                <a:off x="1415" y="1276"/>
                <a:ext cx="266" cy="298"/>
                <a:chOff x="1415" y="1276"/>
                <a:chExt cx="266" cy="298"/>
              </a:xfrm>
            </p:grpSpPr>
            <p:pic>
              <p:nvPicPr>
                <p:cNvPr id="16428" name="Picture 57" descr="Picture2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6429" name="Oval 5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/>
                    </a:gs>
                    <a:gs pos="100000">
                      <a:srgbClr val="925800"/>
                    </a:gs>
                  </a:gsLst>
                  <a:path path="rect">
                    <a:fillToRect t="100000" r="10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91" name="Oval 5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6" cy="25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pic>
              <p:nvPicPr>
                <p:cNvPr id="16431" name="Picture 60" descr="Picture1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6427" name="Text Box 61"/>
              <p:cNvSpPr txBox="1">
                <a:spLocks noChangeArrowheads="1"/>
              </p:cNvSpPr>
              <p:nvPr/>
            </p:nvSpPr>
            <p:spPr bwMode="gray">
              <a:xfrm>
                <a:off x="1462" y="1299"/>
                <a:ext cx="213" cy="2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b="1">
                    <a:solidFill>
                      <a:srgbClr val="FFFFFF"/>
                    </a:solidFill>
                    <a:latin typeface="Calibri" pitchFamily="34" charset="0"/>
                  </a:rPr>
                  <a:t>7</a:t>
                </a:r>
                <a:endParaRPr lang="en-US" b="1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</p:grpSp>
      <p:grpSp>
        <p:nvGrpSpPr>
          <p:cNvPr id="16393" name="Group 92"/>
          <p:cNvGrpSpPr>
            <a:grpSpLocks/>
          </p:cNvGrpSpPr>
          <p:nvPr/>
        </p:nvGrpSpPr>
        <p:grpSpPr bwMode="auto">
          <a:xfrm>
            <a:off x="4743450" y="2727325"/>
            <a:ext cx="4400550" cy="673100"/>
            <a:chOff x="1269" y="1296"/>
            <a:chExt cx="3193" cy="493"/>
          </a:xfrm>
        </p:grpSpPr>
        <p:sp>
          <p:nvSpPr>
            <p:cNvPr id="94" name="AutoShape 3"/>
            <p:cNvSpPr>
              <a:spLocks noChangeArrowheads="1"/>
            </p:cNvSpPr>
            <p:nvPr/>
          </p:nvSpPr>
          <p:spPr bwMode="gray">
            <a:xfrm>
              <a:off x="1422" y="1296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415" name="Text Box 4"/>
            <p:cNvSpPr txBox="1">
              <a:spLocks noChangeArrowheads="1"/>
            </p:cNvSpPr>
            <p:nvPr/>
          </p:nvSpPr>
          <p:spPr bwMode="gray">
            <a:xfrm>
              <a:off x="1539" y="1320"/>
              <a:ext cx="2900" cy="4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200">
                  <a:latin typeface="Calibri" pitchFamily="34" charset="0"/>
                </a:rPr>
                <a:t>Проектирование и оценка метапредметных результатов урока</a:t>
              </a:r>
            </a:p>
            <a:p>
              <a:endParaRPr lang="ru-RU" sz="1200">
                <a:latin typeface="Calibri" pitchFamily="34" charset="0"/>
              </a:endParaRPr>
            </a:p>
          </p:txBody>
        </p:sp>
        <p:grpSp>
          <p:nvGrpSpPr>
            <p:cNvPr id="16416" name="Group 55"/>
            <p:cNvGrpSpPr>
              <a:grpSpLocks/>
            </p:cNvGrpSpPr>
            <p:nvPr/>
          </p:nvGrpSpPr>
          <p:grpSpPr bwMode="auto">
            <a:xfrm>
              <a:off x="1269" y="1324"/>
              <a:ext cx="266" cy="298"/>
              <a:chOff x="1415" y="1276"/>
              <a:chExt cx="266" cy="298"/>
            </a:xfrm>
          </p:grpSpPr>
          <p:grpSp>
            <p:nvGrpSpPr>
              <p:cNvPr id="16417" name="Group 56"/>
              <p:cNvGrpSpPr>
                <a:grpSpLocks/>
              </p:cNvGrpSpPr>
              <p:nvPr/>
            </p:nvGrpSpPr>
            <p:grpSpPr bwMode="auto">
              <a:xfrm>
                <a:off x="1415" y="1276"/>
                <a:ext cx="266" cy="298"/>
                <a:chOff x="1415" y="1276"/>
                <a:chExt cx="266" cy="298"/>
              </a:xfrm>
            </p:grpSpPr>
            <p:pic>
              <p:nvPicPr>
                <p:cNvPr id="16419" name="Picture 57" descr="Picture2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6420" name="Oval 5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/>
                    </a:gs>
                    <a:gs pos="100000">
                      <a:srgbClr val="925800"/>
                    </a:gs>
                  </a:gsLst>
                  <a:path path="rect">
                    <a:fillToRect t="100000" r="10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01" name="Oval 5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6" cy="252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pic>
              <p:nvPicPr>
                <p:cNvPr id="16422" name="Picture 60" descr="Picture1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6418" name="Text Box 61"/>
              <p:cNvSpPr txBox="1">
                <a:spLocks noChangeArrowheads="1"/>
              </p:cNvSpPr>
              <p:nvPr/>
            </p:nvSpPr>
            <p:spPr bwMode="gray">
              <a:xfrm>
                <a:off x="1441" y="1281"/>
                <a:ext cx="218" cy="2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b="1">
                    <a:solidFill>
                      <a:srgbClr val="FFFFFF"/>
                    </a:solidFill>
                    <a:latin typeface="Calibri" pitchFamily="34" charset="0"/>
                  </a:rPr>
                  <a:t>8</a:t>
                </a:r>
                <a:endParaRPr lang="en-US" b="1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</p:grpSp>
      <p:grpSp>
        <p:nvGrpSpPr>
          <p:cNvPr id="16394" name="Group 92"/>
          <p:cNvGrpSpPr>
            <a:grpSpLocks/>
          </p:cNvGrpSpPr>
          <p:nvPr/>
        </p:nvGrpSpPr>
        <p:grpSpPr bwMode="auto">
          <a:xfrm>
            <a:off x="4681538" y="4151313"/>
            <a:ext cx="4471987" cy="847725"/>
            <a:chOff x="1250" y="1296"/>
            <a:chExt cx="3158" cy="621"/>
          </a:xfrm>
        </p:grpSpPr>
        <p:sp>
          <p:nvSpPr>
            <p:cNvPr id="104" name="AutoShape 3"/>
            <p:cNvSpPr>
              <a:spLocks noChangeArrowheads="1"/>
            </p:cNvSpPr>
            <p:nvPr/>
          </p:nvSpPr>
          <p:spPr bwMode="gray">
            <a:xfrm>
              <a:off x="1422" y="1296"/>
              <a:ext cx="2936" cy="520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406" name="Text Box 4"/>
            <p:cNvSpPr txBox="1">
              <a:spLocks noChangeArrowheads="1"/>
            </p:cNvSpPr>
            <p:nvPr/>
          </p:nvSpPr>
          <p:spPr bwMode="gray">
            <a:xfrm>
              <a:off x="1508" y="1308"/>
              <a:ext cx="2900" cy="6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200">
                  <a:latin typeface="Calibri" pitchFamily="34" charset="0"/>
                </a:rPr>
                <a:t>Организация работы по профильному и профессиональному самоопределению  обучающихся 8-9 классов </a:t>
              </a:r>
            </a:p>
            <a:p>
              <a:endParaRPr lang="ru-RU" sz="1200">
                <a:latin typeface="Calibri" pitchFamily="34" charset="0"/>
              </a:endParaRPr>
            </a:p>
          </p:txBody>
        </p:sp>
        <p:grpSp>
          <p:nvGrpSpPr>
            <p:cNvPr id="16407" name="Group 55"/>
            <p:cNvGrpSpPr>
              <a:grpSpLocks/>
            </p:cNvGrpSpPr>
            <p:nvPr/>
          </p:nvGrpSpPr>
          <p:grpSpPr bwMode="auto">
            <a:xfrm>
              <a:off x="1250" y="1320"/>
              <a:ext cx="296" cy="302"/>
              <a:chOff x="1396" y="1272"/>
              <a:chExt cx="296" cy="302"/>
            </a:xfrm>
          </p:grpSpPr>
          <p:grpSp>
            <p:nvGrpSpPr>
              <p:cNvPr id="16408" name="Group 56"/>
              <p:cNvGrpSpPr>
                <a:grpSpLocks/>
              </p:cNvGrpSpPr>
              <p:nvPr/>
            </p:nvGrpSpPr>
            <p:grpSpPr bwMode="auto">
              <a:xfrm>
                <a:off x="1415" y="1276"/>
                <a:ext cx="266" cy="298"/>
                <a:chOff x="1415" y="1276"/>
                <a:chExt cx="266" cy="298"/>
              </a:xfrm>
            </p:grpSpPr>
            <p:pic>
              <p:nvPicPr>
                <p:cNvPr id="16410" name="Picture 57" descr="Picture2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6411" name="Oval 5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/>
                    </a:gs>
                    <a:gs pos="100000">
                      <a:srgbClr val="925800"/>
                    </a:gs>
                  </a:gsLst>
                  <a:path path="rect">
                    <a:fillToRect t="100000" r="10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11" name="Oval 5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pic>
              <p:nvPicPr>
                <p:cNvPr id="16413" name="Picture 60" descr="Picture1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6409" name="Text Box 61"/>
              <p:cNvSpPr txBox="1">
                <a:spLocks noChangeArrowheads="1"/>
              </p:cNvSpPr>
              <p:nvPr/>
            </p:nvSpPr>
            <p:spPr bwMode="gray">
              <a:xfrm>
                <a:off x="1396" y="1272"/>
                <a:ext cx="296" cy="2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b="1">
                    <a:solidFill>
                      <a:srgbClr val="FFFFFF"/>
                    </a:solidFill>
                    <a:latin typeface="Calibri" pitchFamily="34" charset="0"/>
                  </a:rPr>
                  <a:t>10</a:t>
                </a:r>
                <a:endParaRPr lang="en-US" b="1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</p:grpSp>
      <p:grpSp>
        <p:nvGrpSpPr>
          <p:cNvPr id="16395" name="Group 92"/>
          <p:cNvGrpSpPr>
            <a:grpSpLocks/>
          </p:cNvGrpSpPr>
          <p:nvPr/>
        </p:nvGrpSpPr>
        <p:grpSpPr bwMode="auto">
          <a:xfrm>
            <a:off x="4683125" y="3419475"/>
            <a:ext cx="4432300" cy="679450"/>
            <a:chOff x="1269" y="1296"/>
            <a:chExt cx="3193" cy="498"/>
          </a:xfrm>
        </p:grpSpPr>
        <p:sp>
          <p:nvSpPr>
            <p:cNvPr id="114" name="AutoShape 3"/>
            <p:cNvSpPr>
              <a:spLocks noChangeArrowheads="1"/>
            </p:cNvSpPr>
            <p:nvPr/>
          </p:nvSpPr>
          <p:spPr bwMode="gray">
            <a:xfrm>
              <a:off x="1422" y="1296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397" name="Text Box 4"/>
            <p:cNvSpPr txBox="1">
              <a:spLocks noChangeArrowheads="1"/>
            </p:cNvSpPr>
            <p:nvPr/>
          </p:nvSpPr>
          <p:spPr bwMode="gray">
            <a:xfrm>
              <a:off x="1539" y="1320"/>
              <a:ext cx="2900" cy="4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200">
                  <a:latin typeface="Calibri" pitchFamily="34" charset="0"/>
                </a:rPr>
                <a:t>Планирование работы с детьми группы риска, СОП с учетом индивидуальной ситуации</a:t>
              </a:r>
            </a:p>
            <a:p>
              <a:endParaRPr lang="ru-RU" sz="1200">
                <a:latin typeface="Calibri" pitchFamily="34" charset="0"/>
              </a:endParaRPr>
            </a:p>
          </p:txBody>
        </p:sp>
        <p:grpSp>
          <p:nvGrpSpPr>
            <p:cNvPr id="16398" name="Group 55"/>
            <p:cNvGrpSpPr>
              <a:grpSpLocks/>
            </p:cNvGrpSpPr>
            <p:nvPr/>
          </p:nvGrpSpPr>
          <p:grpSpPr bwMode="auto">
            <a:xfrm>
              <a:off x="1269" y="1313"/>
              <a:ext cx="269" cy="309"/>
              <a:chOff x="1415" y="1265"/>
              <a:chExt cx="269" cy="309"/>
            </a:xfrm>
          </p:grpSpPr>
          <p:grpSp>
            <p:nvGrpSpPr>
              <p:cNvPr id="16399" name="Group 56"/>
              <p:cNvGrpSpPr>
                <a:grpSpLocks/>
              </p:cNvGrpSpPr>
              <p:nvPr/>
            </p:nvGrpSpPr>
            <p:grpSpPr bwMode="auto">
              <a:xfrm>
                <a:off x="1415" y="1276"/>
                <a:ext cx="266" cy="298"/>
                <a:chOff x="1415" y="1276"/>
                <a:chExt cx="266" cy="298"/>
              </a:xfrm>
            </p:grpSpPr>
            <p:pic>
              <p:nvPicPr>
                <p:cNvPr id="16401" name="Picture 57" descr="Picture2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6402" name="Oval 5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/>
                    </a:gs>
                    <a:gs pos="100000">
                      <a:srgbClr val="925800"/>
                    </a:gs>
                  </a:gsLst>
                  <a:path path="rect">
                    <a:fillToRect t="100000" r="10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21" name="Oval 5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pic>
              <p:nvPicPr>
                <p:cNvPr id="16404" name="Picture 60" descr="Picture1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6400" name="Text Box 61"/>
              <p:cNvSpPr txBox="1">
                <a:spLocks noChangeArrowheads="1"/>
              </p:cNvSpPr>
              <p:nvPr/>
            </p:nvSpPr>
            <p:spPr bwMode="gray">
              <a:xfrm>
                <a:off x="1445" y="1265"/>
                <a:ext cx="239" cy="2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b="1">
                    <a:solidFill>
                      <a:srgbClr val="FFFFFF"/>
                    </a:solidFill>
                    <a:latin typeface="Calibri" pitchFamily="34" charset="0"/>
                  </a:rPr>
                  <a:t>9</a:t>
                </a:r>
                <a:endParaRPr lang="en-US" b="1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627063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Индивидуальный образовательный маршрут педагога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17424" name="Group 16"/>
          <p:cNvGraphicFramePr>
            <a:graphicFrameLocks noGrp="1"/>
          </p:cNvGraphicFramePr>
          <p:nvPr>
            <p:ph idx="1"/>
          </p:nvPr>
        </p:nvGraphicFramePr>
        <p:xfrm>
          <a:off x="254000" y="1216025"/>
          <a:ext cx="8636000" cy="2709863"/>
        </p:xfrm>
        <a:graphic>
          <a:graphicData uri="http://schemas.openxmlformats.org/drawingml/2006/table">
            <a:tbl>
              <a:tblPr/>
              <a:tblGrid>
                <a:gridCol w="3203575"/>
                <a:gridCol w="5432425"/>
              </a:tblGrid>
              <a:tr h="889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Цель разработки ИОМ 	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Освоение игровых технологий для повышения мотивации обучающихся на уроках в начальной школе			</a:t>
                      </a:r>
                    </a:p>
                  </a:txBody>
                  <a:tcPr horzOverflow="overflow">
                    <a:lnL>
                      <a:noFill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Срок реализации ИОМ				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2021-2022 учебный год			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		</a:t>
                      </a:r>
                    </a:p>
                  </a:txBody>
                  <a:tcPr horzOverflow="overflow">
                    <a:lnL>
                      <a:noFill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46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		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Ожидаемые результаты				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Изучены теоретические основы геймификации.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Освоены цифровые инструменты для геймификации и цифровизации урока.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Разработаны сценарии уроков.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Повышена учебная мотивация обучающихся.			</a:t>
                      </a:r>
                    </a:p>
                  </a:txBody>
                  <a:tcPr horzOverflow="overflow">
                    <a:lnL>
                      <a:noFill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627063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Индивидуальный образовательный маршрут педагога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</p:txBody>
      </p:sp>
      <p:graphicFrame>
        <p:nvGraphicFramePr>
          <p:cNvPr id="18462" name="Group 30"/>
          <p:cNvGraphicFramePr>
            <a:graphicFrameLocks noGrp="1"/>
          </p:cNvGraphicFramePr>
          <p:nvPr/>
        </p:nvGraphicFramePr>
        <p:xfrm>
          <a:off x="192088" y="511175"/>
          <a:ext cx="8770937" cy="3723006"/>
        </p:xfrm>
        <a:graphic>
          <a:graphicData uri="http://schemas.openxmlformats.org/drawingml/2006/table">
            <a:tbl>
              <a:tblPr/>
              <a:tblGrid>
                <a:gridCol w="1901825"/>
                <a:gridCol w="3275012"/>
                <a:gridCol w="1851025"/>
                <a:gridCol w="1743075"/>
              </a:tblGrid>
              <a:tr h="520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Организационные формы ИОМ	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Содержание деятельности 	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Планируемый результат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Продукты деятельности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1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Консультации тьютора (наставника)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Консультация педагогов, использующих на практике  геймификационную платформу Learnis.ru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Освоена технология использования ресурса Learnis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Образовательные квесты для организации игровых ситуаций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6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Участие в деятельности сетевых сообществ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Участие в работе сетевых сообществ (Инфоурок и др.)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Знакомство с опытом педагогов, участников сетевого сообщества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Материалы по теме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1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Саморазвитие, самообразование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Изучение литературы по изучаемому вопросу: 1. Джесси Шелл "Гейм дизайн. Как создать игру, в которую бкдут играть все" ; 2. Яковлева А. А. «Геймификация: как превратить урок в игру и не перестараться».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Освоение цифровых инструментов для проведения игр. Изучение интернет-источников.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Повышен уровень теоретических знаний и практических умений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Игровые сюжеты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627063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Индивидуальный образовательный маршрут педагога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</p:txBody>
      </p:sp>
      <p:graphicFrame>
        <p:nvGraphicFramePr>
          <p:cNvPr id="19486" name="Group 30"/>
          <p:cNvGraphicFramePr>
            <a:graphicFrameLocks noGrp="1"/>
          </p:cNvGraphicFramePr>
          <p:nvPr/>
        </p:nvGraphicFramePr>
        <p:xfrm>
          <a:off x="192088" y="766763"/>
          <a:ext cx="8770937" cy="3721100"/>
        </p:xfrm>
        <a:graphic>
          <a:graphicData uri="http://schemas.openxmlformats.org/drawingml/2006/table">
            <a:tbl>
              <a:tblPr/>
              <a:tblGrid>
                <a:gridCol w="1901825"/>
                <a:gridCol w="3275012"/>
                <a:gridCol w="1851025"/>
                <a:gridCol w="1743075"/>
              </a:tblGrid>
              <a:tr h="520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Организационные формы ИОМ	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Содержание деятельности 	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Планируемый результат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Продукты деятельности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1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Организационная, научно-методическая работа в образовательной организации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Семинар "Организация работы на уроке с обучающимися с разной мотивацией"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Получены знания о работе с детьми с разной мотивацией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Банк приемов работы с детьми с разной мотивацией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6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Представление своей профессиональной деятельности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Разработка сценариев уроков с использованием игрофикации и геймификации. Проведение открытых уроков. Представление опыта на семинарах и конференциях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Обобщен опыт по теме ИОМ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Разработки уроков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1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Курсы повышения квалификации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1. "Игры в школе: как провести интересный урок", Яндекс-учебник . 2. Геймификация на уроках в начальной школе в условиях цифровой среды обучения, Учи.ру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Изучены теоретические основы геймификации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Материалы, разработанные в соответствии с программами КПК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>
          <a:xfrm>
            <a:off x="598488" y="0"/>
            <a:ext cx="7886700" cy="1003300"/>
          </a:xfrm>
        </p:spPr>
        <p:txBody>
          <a:bodyPr/>
          <a:lstStyle/>
          <a:p>
            <a:r>
              <a:rPr lang="ru-RU" sz="2800" smtClean="0">
                <a:solidFill>
                  <a:srgbClr val="324057"/>
                </a:solidFill>
                <a:latin typeface="Arial" charset="0"/>
              </a:rPr>
              <a:t>Курсы повышения квалификации</a:t>
            </a:r>
          </a:p>
        </p:txBody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 smtClean="0">
                <a:latin typeface="Arial" charset="0"/>
              </a:rPr>
              <a:t>Управление профессиональным ростом педагога в образовательной организации</a:t>
            </a:r>
          </a:p>
          <a:p>
            <a:endParaRPr lang="ru-RU" sz="2000" smtClean="0">
              <a:latin typeface="Arial" charset="0"/>
            </a:endParaRPr>
          </a:p>
          <a:p>
            <a:r>
              <a:rPr lang="ru-RU" sz="2000" smtClean="0">
                <a:latin typeface="Arial" charset="0"/>
              </a:rPr>
              <a:t>Проектирование индивидуального образовательного маршрута педагога в условиях информационно-образовательного пространства края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7315200" y="141288"/>
            <a:ext cx="1828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ЦНППМПР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58750" y="-103188"/>
            <a:ext cx="8826500" cy="1003301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2400" b="1" smtClean="0">
                <a:solidFill>
                  <a:srgbClr val="203864"/>
                </a:solidFill>
                <a:latin typeface="Arial" charset="0"/>
              </a:rPr>
              <a:t>Сопровождение молодых педагогов</a:t>
            </a:r>
          </a:p>
        </p:txBody>
      </p:sp>
      <p:grpSp>
        <p:nvGrpSpPr>
          <p:cNvPr id="23555" name="Group 92"/>
          <p:cNvGrpSpPr>
            <a:grpSpLocks/>
          </p:cNvGrpSpPr>
          <p:nvPr/>
        </p:nvGrpSpPr>
        <p:grpSpPr bwMode="auto">
          <a:xfrm>
            <a:off x="727075" y="900113"/>
            <a:ext cx="6918325" cy="809625"/>
            <a:chOff x="1269" y="1296"/>
            <a:chExt cx="3193" cy="334"/>
          </a:xfrm>
        </p:grpSpPr>
        <p:sp>
          <p:nvSpPr>
            <p:cNvPr id="5" name="AutoShape 3"/>
            <p:cNvSpPr>
              <a:spLocks noChangeArrowheads="1"/>
            </p:cNvSpPr>
            <p:nvPr/>
          </p:nvSpPr>
          <p:spPr bwMode="gray">
            <a:xfrm>
              <a:off x="1422" y="1296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557" name="Text Box 4"/>
            <p:cNvSpPr txBox="1">
              <a:spLocks noChangeArrowheads="1"/>
            </p:cNvSpPr>
            <p:nvPr/>
          </p:nvSpPr>
          <p:spPr bwMode="gray">
            <a:xfrm>
              <a:off x="1525" y="1342"/>
              <a:ext cx="2876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/>
                <a:t>Реализация программ наставничества</a:t>
              </a:r>
            </a:p>
          </p:txBody>
        </p:sp>
        <p:grpSp>
          <p:nvGrpSpPr>
            <p:cNvPr id="23558" name="Group 55"/>
            <p:cNvGrpSpPr>
              <a:grpSpLocks/>
            </p:cNvGrpSpPr>
            <p:nvPr/>
          </p:nvGrpSpPr>
          <p:grpSpPr bwMode="auto">
            <a:xfrm>
              <a:off x="1269" y="1324"/>
              <a:ext cx="266" cy="298"/>
              <a:chOff x="1415" y="1276"/>
              <a:chExt cx="266" cy="298"/>
            </a:xfrm>
          </p:grpSpPr>
          <p:grpSp>
            <p:nvGrpSpPr>
              <p:cNvPr id="23559" name="Group 56"/>
              <p:cNvGrpSpPr>
                <a:grpSpLocks/>
              </p:cNvGrpSpPr>
              <p:nvPr/>
            </p:nvGrpSpPr>
            <p:grpSpPr bwMode="auto">
              <a:xfrm>
                <a:off x="1415" y="1276"/>
                <a:ext cx="266" cy="298"/>
                <a:chOff x="1415" y="1276"/>
                <a:chExt cx="266" cy="298"/>
              </a:xfrm>
            </p:grpSpPr>
            <p:pic>
              <p:nvPicPr>
                <p:cNvPr id="23560" name="Picture 57" descr="Picture2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3561" name="Oval 5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/>
                    </a:gs>
                    <a:gs pos="100000">
                      <a:srgbClr val="925800"/>
                    </a:gs>
                  </a:gsLst>
                  <a:path path="rect">
                    <a:fillToRect t="100000" r="10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23562" name="Oval 5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A26100"/>
                    </a:gs>
                    <a:gs pos="100000">
                      <a:srgbClr val="FF9900">
                        <a:alpha val="85001"/>
                      </a:srgbClr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pic>
              <p:nvPicPr>
                <p:cNvPr id="23563" name="Picture 60" descr="Picture1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23564" name="Text Box 61"/>
              <p:cNvSpPr txBox="1">
                <a:spLocks noChangeArrowheads="1"/>
              </p:cNvSpPr>
              <p:nvPr/>
            </p:nvSpPr>
            <p:spPr bwMode="gray">
              <a:xfrm>
                <a:off x="1441" y="1292"/>
                <a:ext cx="76" cy="1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ru-RU" b="1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</p:grpSp>
      <p:grpSp>
        <p:nvGrpSpPr>
          <p:cNvPr id="23565" name="Group 93"/>
          <p:cNvGrpSpPr>
            <a:grpSpLocks/>
          </p:cNvGrpSpPr>
          <p:nvPr/>
        </p:nvGrpSpPr>
        <p:grpSpPr bwMode="auto">
          <a:xfrm>
            <a:off x="719138" y="1912938"/>
            <a:ext cx="6951662" cy="814387"/>
            <a:chOff x="1268" y="1776"/>
            <a:chExt cx="3194" cy="346"/>
          </a:xfrm>
        </p:grpSpPr>
        <p:sp>
          <p:nvSpPr>
            <p:cNvPr id="15" name="AutoShape 13"/>
            <p:cNvSpPr>
              <a:spLocks noChangeArrowheads="1"/>
            </p:cNvSpPr>
            <p:nvPr/>
          </p:nvSpPr>
          <p:spPr bwMode="gray">
            <a:xfrm>
              <a:off x="1422" y="1776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567" name="Text Box 21"/>
            <p:cNvSpPr txBox="1">
              <a:spLocks noChangeArrowheads="1"/>
            </p:cNvSpPr>
            <p:nvPr/>
          </p:nvSpPr>
          <p:spPr bwMode="gray">
            <a:xfrm>
              <a:off x="1525" y="1824"/>
              <a:ext cx="2633" cy="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/>
                <a:t>Муниципальные стажировочные площадки</a:t>
              </a:r>
              <a:r>
                <a:rPr lang="ru-RU" sz="2000">
                  <a:latin typeface="Calibri" pitchFamily="34" charset="0"/>
                </a:rPr>
                <a:t> </a:t>
              </a:r>
            </a:p>
            <a:p>
              <a:endParaRPr lang="en-US" sz="200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grpSp>
          <p:nvGrpSpPr>
            <p:cNvPr id="23568" name="Group 62"/>
            <p:cNvGrpSpPr>
              <a:grpSpLocks/>
            </p:cNvGrpSpPr>
            <p:nvPr/>
          </p:nvGrpSpPr>
          <p:grpSpPr bwMode="auto">
            <a:xfrm>
              <a:off x="1268" y="1824"/>
              <a:ext cx="266" cy="298"/>
              <a:chOff x="1414" y="1776"/>
              <a:chExt cx="266" cy="298"/>
            </a:xfrm>
          </p:grpSpPr>
          <p:grpSp>
            <p:nvGrpSpPr>
              <p:cNvPr id="23569" name="Group 63"/>
              <p:cNvGrpSpPr>
                <a:grpSpLocks/>
              </p:cNvGrpSpPr>
              <p:nvPr/>
            </p:nvGrpSpPr>
            <p:grpSpPr bwMode="auto">
              <a:xfrm>
                <a:off x="1414" y="1776"/>
                <a:ext cx="266" cy="298"/>
                <a:chOff x="1415" y="1276"/>
                <a:chExt cx="266" cy="298"/>
              </a:xfrm>
            </p:grpSpPr>
            <p:pic>
              <p:nvPicPr>
                <p:cNvPr id="23570" name="Picture 64" descr="Picture2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3571" name="Oval 65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CF71A"/>
                    </a:gs>
                    <a:gs pos="100000">
                      <a:srgbClr val="908D0F"/>
                    </a:gs>
                  </a:gsLst>
                  <a:path path="rect">
                    <a:fillToRect t="100000" r="10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23572" name="Oval 66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A09D11"/>
                    </a:gs>
                    <a:gs pos="100000">
                      <a:srgbClr val="FCF71A">
                        <a:alpha val="85001"/>
                      </a:srgbClr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pic>
              <p:nvPicPr>
                <p:cNvPr id="23573" name="Picture 67" descr="Picture1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23574" name="Text Box 68"/>
              <p:cNvSpPr txBox="1">
                <a:spLocks noChangeArrowheads="1"/>
              </p:cNvSpPr>
              <p:nvPr/>
            </p:nvSpPr>
            <p:spPr bwMode="gray">
              <a:xfrm>
                <a:off x="1440" y="1792"/>
                <a:ext cx="76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ru-RU" b="1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</p:grpSp>
      <p:grpSp>
        <p:nvGrpSpPr>
          <p:cNvPr id="23575" name="Group 94"/>
          <p:cNvGrpSpPr>
            <a:grpSpLocks/>
          </p:cNvGrpSpPr>
          <p:nvPr/>
        </p:nvGrpSpPr>
        <p:grpSpPr bwMode="auto">
          <a:xfrm>
            <a:off x="719138" y="2970213"/>
            <a:ext cx="6973887" cy="787400"/>
            <a:chOff x="1270" y="2247"/>
            <a:chExt cx="3192" cy="345"/>
          </a:xfrm>
        </p:grpSpPr>
        <p:sp>
          <p:nvSpPr>
            <p:cNvPr id="25" name="AutoShape 23"/>
            <p:cNvSpPr>
              <a:spLocks noChangeArrowheads="1"/>
            </p:cNvSpPr>
            <p:nvPr/>
          </p:nvSpPr>
          <p:spPr bwMode="gray">
            <a:xfrm>
              <a:off x="1422" y="224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577" name="Text Box 31"/>
            <p:cNvSpPr txBox="1">
              <a:spLocks noChangeArrowheads="1"/>
            </p:cNvSpPr>
            <p:nvPr/>
          </p:nvSpPr>
          <p:spPr bwMode="gray">
            <a:xfrm>
              <a:off x="1525" y="2295"/>
              <a:ext cx="2633" cy="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/>
                <a:t>Конкурсы профессионального мастерства</a:t>
              </a:r>
            </a:p>
            <a:p>
              <a:endParaRPr lang="en-US" sz="200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grpSp>
          <p:nvGrpSpPr>
            <p:cNvPr id="23578" name="Group 69"/>
            <p:cNvGrpSpPr>
              <a:grpSpLocks/>
            </p:cNvGrpSpPr>
            <p:nvPr/>
          </p:nvGrpSpPr>
          <p:grpSpPr bwMode="auto">
            <a:xfrm>
              <a:off x="1270" y="2294"/>
              <a:ext cx="266" cy="298"/>
              <a:chOff x="1416" y="2246"/>
              <a:chExt cx="266" cy="298"/>
            </a:xfrm>
          </p:grpSpPr>
          <p:sp>
            <p:nvSpPr>
              <p:cNvPr id="23579" name="Text Box 70"/>
              <p:cNvSpPr txBox="1">
                <a:spLocks noChangeArrowheads="1"/>
              </p:cNvSpPr>
              <p:nvPr/>
            </p:nvSpPr>
            <p:spPr bwMode="gray">
              <a:xfrm>
                <a:off x="1435" y="2267"/>
                <a:ext cx="137" cy="1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  <a:latin typeface="Calibri" pitchFamily="34" charset="0"/>
                  </a:rPr>
                  <a:t>3</a:t>
                </a:r>
              </a:p>
            </p:txBody>
          </p:sp>
          <p:grpSp>
            <p:nvGrpSpPr>
              <p:cNvPr id="23580" name="Group 71"/>
              <p:cNvGrpSpPr>
                <a:grpSpLocks/>
              </p:cNvGrpSpPr>
              <p:nvPr/>
            </p:nvGrpSpPr>
            <p:grpSpPr bwMode="auto">
              <a:xfrm>
                <a:off x="1416" y="2246"/>
                <a:ext cx="266" cy="298"/>
                <a:chOff x="1415" y="1276"/>
                <a:chExt cx="266" cy="298"/>
              </a:xfrm>
            </p:grpSpPr>
            <p:pic>
              <p:nvPicPr>
                <p:cNvPr id="23581" name="Picture 72" descr="Picture2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3582" name="Oval 73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10E470"/>
                    </a:gs>
                    <a:gs pos="100000">
                      <a:srgbClr val="098340"/>
                    </a:gs>
                  </a:gsLst>
                  <a:path path="rect">
                    <a:fillToRect t="100000" r="10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23583" name="Oval 74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A9147"/>
                    </a:gs>
                    <a:gs pos="100000">
                      <a:srgbClr val="10E470">
                        <a:alpha val="85001"/>
                      </a:srgbClr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pic>
              <p:nvPicPr>
                <p:cNvPr id="23584" name="Picture 75" descr="Picture1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23585" name="Text Box 76"/>
              <p:cNvSpPr txBox="1">
                <a:spLocks noChangeArrowheads="1"/>
              </p:cNvSpPr>
              <p:nvPr/>
            </p:nvSpPr>
            <p:spPr bwMode="gray">
              <a:xfrm>
                <a:off x="1442" y="2262"/>
                <a:ext cx="76" cy="1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ru-RU" b="1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690</TotalTime>
  <Words>488</Words>
  <Application>Microsoft Office PowerPoint</Application>
  <PresentationFormat>Экран (16:9)</PresentationFormat>
  <Paragraphs>95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Подходы к организации непрерывного профессионального развития сельского учителя  на муниципальном уровне</vt:lpstr>
      <vt:lpstr>Диагностика профессиональных дефицитов педагогов</vt:lpstr>
      <vt:lpstr>Профессиональные дефициты педагогов</vt:lpstr>
      <vt:lpstr>Индивидуальный образовательный маршрут педагога</vt:lpstr>
      <vt:lpstr>Индивидуальный образовательный маршрут педагога</vt:lpstr>
      <vt:lpstr>Индивидуальный образовательный маршрут педагога</vt:lpstr>
      <vt:lpstr>Курсы повышения квалификации</vt:lpstr>
      <vt:lpstr>Сопровождение молодых педагогов</vt:lpstr>
    </vt:vector>
  </TitlesOfParts>
  <Company>PJSC "New Engineering Technologies"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андрей</cp:lastModifiedBy>
  <cp:revision>99</cp:revision>
  <dcterms:created xsi:type="dcterms:W3CDTF">2016-11-18T14:12:19Z</dcterms:created>
  <dcterms:modified xsi:type="dcterms:W3CDTF">2021-12-11T07:45:39Z</dcterms:modified>
</cp:coreProperties>
</file>