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66" r:id="rId4"/>
    <p:sldId id="257" r:id="rId5"/>
    <p:sldId id="258" r:id="rId6"/>
    <p:sldId id="275" r:id="rId7"/>
    <p:sldId id="274" r:id="rId8"/>
    <p:sldId id="276" r:id="rId9"/>
    <p:sldId id="260" r:id="rId10"/>
    <p:sldId id="277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D3F96FDF-BAB7-4236-A160-9129A8D654F6}">
          <p14:sldIdLst>
            <p14:sldId id="256"/>
            <p14:sldId id="257"/>
            <p14:sldId id="258"/>
            <p14:sldId id="260"/>
            <p14:sldId id="264"/>
            <p14:sldId id="261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0032"/>
    <a:srgbClr val="0000FF"/>
    <a:srgbClr val="FFFF99"/>
    <a:srgbClr val="FFDB43"/>
    <a:srgbClr val="FFFF66"/>
    <a:srgbClr val="480048"/>
    <a:srgbClr val="240F33"/>
    <a:srgbClr val="FFCF47"/>
    <a:srgbClr val="CC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061" autoAdjust="0"/>
    <p:restoredTop sz="94660"/>
  </p:normalViewPr>
  <p:slideViewPr>
    <p:cSldViewPr>
      <p:cViewPr>
        <p:scale>
          <a:sx n="89" d="100"/>
          <a:sy n="89" d="100"/>
        </p:scale>
        <p:origin x="-252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AAA3F9-A657-4DCD-A2A8-F5314A1F092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792DD-DC2B-4BBE-91FA-7E73030D85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50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071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071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563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48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84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84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84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76840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792DD-DC2B-4BBE-91FA-7E73030D853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9961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96944" cy="309634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Управление профессиональным 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развитием 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педагогов на 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основе результатов оценочных 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процедур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136904" cy="6480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200" dirty="0" smtClean="0">
                <a:solidFill>
                  <a:srgbClr val="480048"/>
                </a:solidFill>
                <a:latin typeface="Bookman Old Style" pitchFamily="18" charset="0"/>
              </a:rPr>
              <a:t>АНО ДПО «Открытый институт профессионального образования»</a:t>
            </a:r>
          </a:p>
          <a:p>
            <a:pPr>
              <a:spcBef>
                <a:spcPts val="0"/>
              </a:spcBef>
            </a:pPr>
            <a:r>
              <a:rPr lang="ru-RU" sz="1200" dirty="0" smtClean="0">
                <a:solidFill>
                  <a:srgbClr val="480048"/>
                </a:solidFill>
                <a:latin typeface="Bookman Old Style" pitchFamily="18" charset="0"/>
              </a:rPr>
              <a:t>Заседание Лиги «Ассоциация образовательных организаций сел и малых городов </a:t>
            </a:r>
            <a:r>
              <a:rPr lang="ru-RU" sz="1200" dirty="0" err="1" smtClean="0">
                <a:solidFill>
                  <a:srgbClr val="480048"/>
                </a:solidFill>
                <a:latin typeface="Bookman Old Style" pitchFamily="18" charset="0"/>
              </a:rPr>
              <a:t>Прикамья</a:t>
            </a:r>
            <a:r>
              <a:rPr lang="ru-RU" sz="1200" dirty="0" smtClean="0">
                <a:solidFill>
                  <a:srgbClr val="480048"/>
                </a:solidFill>
                <a:latin typeface="Bookman Old Style" pitchFamily="18" charset="0"/>
              </a:rPr>
              <a:t>»</a:t>
            </a:r>
          </a:p>
          <a:p>
            <a:pPr>
              <a:spcBef>
                <a:spcPts val="0"/>
              </a:spcBef>
            </a:pPr>
            <a:r>
              <a:rPr lang="ru-RU" sz="1200" dirty="0" smtClean="0">
                <a:solidFill>
                  <a:srgbClr val="480048"/>
                </a:solidFill>
                <a:latin typeface="Bookman Old Style" pitchFamily="18" charset="0"/>
              </a:rPr>
              <a:t> по теме «Управление качеством образования на институциональном и персонифицированном уровнях как условие повышения качества образования»»</a:t>
            </a:r>
          </a:p>
          <a:p>
            <a:pPr>
              <a:spcBef>
                <a:spcPts val="0"/>
              </a:spcBef>
            </a:pPr>
            <a:r>
              <a:rPr lang="ru-RU" sz="1200" dirty="0" smtClean="0">
                <a:solidFill>
                  <a:srgbClr val="480048"/>
                </a:solidFill>
                <a:latin typeface="Bookman Old Style" pitchFamily="18" charset="0"/>
                <a:cs typeface="Arial" pitchFamily="34" charset="0"/>
              </a:rPr>
              <a:t>7 апреля 2022 г.</a:t>
            </a:r>
            <a:endParaRPr lang="ru-RU" sz="1200" dirty="0">
              <a:solidFill>
                <a:srgbClr val="480048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6215082"/>
            <a:ext cx="824786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© Соловьева Наталья Николаевна – директор МБОУ «Спешковская ООШ»</a:t>
            </a:r>
            <a:endParaRPr lang="ru-RU" sz="1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13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Рисунок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285720" y="500042"/>
            <a:ext cx="5000660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Модель управления профессиональным развитием педагогов на основе результатов оценочных  процедур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57158" y="5929330"/>
            <a:ext cx="2357454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Оценочные процедуры </a:t>
            </a:r>
          </a:p>
          <a:p>
            <a:pPr algn="ctr"/>
            <a:r>
              <a:rPr lang="ru-RU" sz="1400" b="1" dirty="0" smtClean="0"/>
              <a:t>(ВПР, ОГЭ, КПР,  МУ)</a:t>
            </a:r>
            <a:endParaRPr lang="ru-RU" sz="14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143372" y="3643314"/>
            <a:ext cx="3286148" cy="64294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300" b="1" dirty="0" smtClean="0"/>
              <a:t> План мероприятий методического сопровождения педагогов по развитию педагогических компетенций</a:t>
            </a:r>
            <a:endParaRPr lang="ru-RU" sz="13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000364" y="4500570"/>
            <a:ext cx="2643206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 Выявление  дефицитов компетенций педагогов</a:t>
            </a:r>
            <a:endParaRPr lang="ru-RU" sz="14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714480" y="5214950"/>
            <a:ext cx="2928958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Анализ результатов оценочные процедур </a:t>
            </a:r>
            <a:endParaRPr lang="ru-RU" sz="14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429256" y="2786058"/>
            <a:ext cx="3214710" cy="64294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300" b="1" dirty="0" smtClean="0"/>
              <a:t> ИОМ педагога, мониторинг развития </a:t>
            </a:r>
          </a:p>
          <a:p>
            <a:pPr algn="ctr"/>
            <a:r>
              <a:rPr lang="ru-RU" sz="1300" b="1" dirty="0" smtClean="0"/>
              <a:t>профессиональных компетенций педагогов в </a:t>
            </a:r>
            <a:r>
              <a:rPr lang="ru-RU" sz="1300" b="1" dirty="0" err="1" smtClean="0"/>
              <a:t>посткурсовой</a:t>
            </a:r>
            <a:r>
              <a:rPr lang="ru-RU" sz="1300" b="1" dirty="0" smtClean="0"/>
              <a:t> период</a:t>
            </a:r>
            <a:endParaRPr lang="ru-RU" sz="1300" b="1" dirty="0"/>
          </a:p>
        </p:txBody>
      </p:sp>
      <p:pic>
        <p:nvPicPr>
          <p:cNvPr id="67" name="Рисунок 66" descr="результат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500042"/>
            <a:ext cx="2277871" cy="1415760"/>
          </a:xfrm>
          <a:prstGeom prst="rect">
            <a:avLst/>
          </a:prstGeom>
        </p:spPr>
      </p:pic>
      <p:sp>
        <p:nvSpPr>
          <p:cNvPr id="69" name="Прямоугольник 68"/>
          <p:cNvSpPr/>
          <p:nvPr/>
        </p:nvSpPr>
        <p:spPr>
          <a:xfrm>
            <a:off x="6858016" y="2143116"/>
            <a:ext cx="2143140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00FF"/>
                </a:solidFill>
              </a:rPr>
              <a:t>Повышение качества образования</a:t>
            </a:r>
            <a:endParaRPr lang="ru-RU" sz="1500" b="1" dirty="0">
              <a:solidFill>
                <a:srgbClr val="0000FF"/>
              </a:solidFill>
            </a:endParaRPr>
          </a:p>
        </p:txBody>
      </p:sp>
      <p:grpSp>
        <p:nvGrpSpPr>
          <p:cNvPr id="2" name="Группа 86"/>
          <p:cNvGrpSpPr/>
          <p:nvPr/>
        </p:nvGrpSpPr>
        <p:grpSpPr>
          <a:xfrm>
            <a:off x="357158" y="2000240"/>
            <a:ext cx="8643998" cy="3787802"/>
            <a:chOff x="357158" y="2000240"/>
            <a:chExt cx="8643998" cy="3787802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rot="5400000" flipH="1" flipV="1">
              <a:off x="3572662" y="3928272"/>
              <a:ext cx="85725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715140" y="2000240"/>
              <a:ext cx="228601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1215208" y="5428470"/>
              <a:ext cx="713586" cy="794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571604" y="5072074"/>
              <a:ext cx="1285884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857488" y="4357694"/>
              <a:ext cx="1143008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57158" y="5786454"/>
              <a:ext cx="121444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2501092" y="4714090"/>
              <a:ext cx="714380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5286380" y="2643182"/>
              <a:ext cx="1428760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000496" y="3500438"/>
              <a:ext cx="1285884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6394463" y="2320917"/>
              <a:ext cx="642942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 flipH="1" flipV="1">
              <a:off x="4858546" y="3071016"/>
              <a:ext cx="85725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Рисунок 76" descr="много вопросо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3143248"/>
            <a:ext cx="1000132" cy="114300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" name="Рисунок 77" descr="34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71604" y="4143380"/>
            <a:ext cx="1214446" cy="857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571744"/>
            <a:ext cx="1200319" cy="85725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4" name="Рисунок 83" descr="педагог и дети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57818" y="1714488"/>
            <a:ext cx="1285885" cy="857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4857760"/>
            <a:ext cx="1091521" cy="8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3" name="Рисунок 92" descr="стрлка 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153795" flipH="1" flipV="1">
            <a:off x="244057" y="1481782"/>
            <a:ext cx="3907005" cy="29803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12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Планируемые результаты проекта</a:t>
            </a:r>
            <a:endParaRPr lang="ru-RU" sz="4000" b="1" dirty="0">
              <a:solidFill>
                <a:srgbClr val="C0000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71612"/>
            <a:ext cx="8640960" cy="4727167"/>
          </a:xfrm>
        </p:spPr>
        <p:txBody>
          <a:bodyPr>
            <a:normAutofit fontScale="62500" lnSpcReduction="20000"/>
          </a:bodyPr>
          <a:lstStyle/>
          <a:p>
            <a:pPr lvl="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Модель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управления профессиональным развитием педагогов на основе результатов оценочных процедур (в форме описания и схемы).</a:t>
            </a:r>
          </a:p>
          <a:p>
            <a:pPr lvl="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Диагностические карты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сравнительного анализа результатов оценочных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процедур (текстовое описание с приложением).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Диагностические материалы для проведения мониторинга развития профессиональных компетенций педагога в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посткурсовой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период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(текстовое описание с приложением).</a:t>
            </a:r>
            <a:endParaRPr lang="ru-RU" b="1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Проекты локальных нормативных актов для образовательных организаций (текстовое описание с приложением).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Методические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рекомендации по внедрению модели управления профессиональным развитием педагогов на основе результатов оценочных процедур. </a:t>
            </a:r>
          </a:p>
        </p:txBody>
      </p:sp>
    </p:spTree>
    <p:extLst>
      <p:ext uri="{BB962C8B-B14F-4D97-AF65-F5344CB8AC3E}">
        <p14:creationId xmlns="" xmlns:p14="http://schemas.microsoft.com/office/powerpoint/2010/main" val="302327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ергей\Desktop\org_ghes5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214554"/>
            <a:ext cx="8496944" cy="30963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ИННОВАЦИОННЫЙ  ПРОЕКТ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«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Управление профессиональным 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развитием 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педагогов на 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основе результатов </a:t>
            </a:r>
            <a:r>
              <a:rPr lang="ru-RU" sz="4000" b="1" i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внешних оценочных </a:t>
            </a:r>
            <a: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процедур»</a:t>
            </a:r>
            <a:br>
              <a:rPr lang="ru-RU" sz="4000" b="1" i="1" dirty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</a:br>
            <a:endParaRPr lang="ru-RU" sz="4000" b="1" i="1" dirty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136904" cy="64807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МБОУ «Спешковская </a:t>
            </a:r>
            <a:r>
              <a:rPr lang="ru-RU" sz="1600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основная общеобразовательная школа</a:t>
            </a: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»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Очерского городского округа Пермского края</a:t>
            </a:r>
            <a:endParaRPr lang="ru-RU" sz="1600" dirty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86454"/>
            <a:ext cx="32454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Проектная линия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«Быть на высоте»</a:t>
            </a:r>
            <a:endParaRPr lang="ru-RU" sz="2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313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 проекта:</a:t>
            </a:r>
            <a:endParaRPr lang="ru-RU" sz="5000" b="1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Разработка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модели управления профессиональным </a:t>
            </a:r>
            <a:r>
              <a:rPr lang="ru-RU" sz="4400" b="1" i="1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развитием педагогов </a:t>
            </a:r>
            <a:endParaRPr lang="ru-RU" sz="4400" b="1" i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на </a:t>
            </a:r>
            <a:r>
              <a:rPr lang="ru-RU" sz="4400" b="1" i="1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основе результатов </a:t>
            </a:r>
            <a:r>
              <a:rPr lang="ru-RU" sz="4400" b="1" i="1" dirty="0" smtClean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внешних оценочных </a:t>
            </a:r>
            <a:r>
              <a:rPr lang="ru-RU" sz="4400" b="1" i="1" dirty="0">
                <a:solidFill>
                  <a:srgbClr val="002060"/>
                </a:solidFill>
                <a:latin typeface="Bookman Old Style" pitchFamily="18" charset="0"/>
                <a:cs typeface="Arial" pitchFamily="34" charset="0"/>
              </a:rPr>
              <a:t>процедур. </a:t>
            </a:r>
          </a:p>
        </p:txBody>
      </p:sp>
    </p:spTree>
    <p:extLst>
      <p:ext uri="{BB962C8B-B14F-4D97-AF65-F5344CB8AC3E}">
        <p14:creationId xmlns="" xmlns:p14="http://schemas.microsoft.com/office/powerpoint/2010/main" val="51669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428736"/>
            <a:ext cx="8363272" cy="5256584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r>
              <a:rPr lang="ru-RU" sz="2600" b="1" dirty="0" smtClean="0"/>
              <a:t>Выявить основные тенденции в развитии </a:t>
            </a:r>
            <a:r>
              <a:rPr lang="ru-RU" sz="2600" b="1" dirty="0" err="1" smtClean="0"/>
              <a:t>профес-сиональной</a:t>
            </a:r>
            <a:r>
              <a:rPr lang="ru-RU" sz="2600" b="1" dirty="0" smtClean="0"/>
              <a:t> компетентности педагога с учетом результатов внешних оценочных процедур  (ВПР, КПР, ОГЭ, МПЗУ). </a:t>
            </a:r>
          </a:p>
          <a:p>
            <a:pPr algn="just">
              <a:spcBef>
                <a:spcPts val="1200"/>
              </a:spcBef>
            </a:pPr>
            <a:r>
              <a:rPr lang="ru-RU" sz="2600" b="1" dirty="0" smtClean="0"/>
              <a:t>Разработать и внедрить в практику модель управления профессиональным развитием педагогов на основе результатов оценочных процедур. </a:t>
            </a:r>
          </a:p>
          <a:p>
            <a:pPr algn="just">
              <a:spcBef>
                <a:spcPts val="1200"/>
              </a:spcBef>
            </a:pPr>
            <a:r>
              <a:rPr lang="ru-RU" sz="2600" b="1" dirty="0" smtClean="0">
                <a:cs typeface="Arial" pitchFamily="34" charset="0"/>
              </a:rPr>
              <a:t>Разработать </a:t>
            </a:r>
            <a:r>
              <a:rPr lang="ru-RU" sz="2600" b="1" dirty="0">
                <a:cs typeface="Arial" pitchFamily="34" charset="0"/>
              </a:rPr>
              <a:t>и внедрить в практику пакет документов, регламентирующих внедрение модели управления профессиональным развитием педагогов на основе результатов оценочных </a:t>
            </a:r>
            <a:r>
              <a:rPr lang="ru-RU" sz="2600" b="1" dirty="0" smtClean="0">
                <a:cs typeface="Arial" pitchFamily="34" charset="0"/>
              </a:rPr>
              <a:t>процедур. </a:t>
            </a:r>
            <a:endParaRPr lang="ru-RU" sz="26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54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85918" y="1785926"/>
            <a:ext cx="4429156" cy="85725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Всероссийский проверочные работы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85918" y="4071942"/>
            <a:ext cx="4429156" cy="864666"/>
          </a:xfrm>
          <a:prstGeom prst="round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Основной государственный экзамен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85918" y="2928934"/>
            <a:ext cx="4429156" cy="85725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Краевые проверочные работы (мониторинги)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785918" y="5214950"/>
            <a:ext cx="4429156" cy="1150418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Районный мониторинг предметных знаний учителей-предметников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 КИМ ВПР и ОГЭ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1472" y="500042"/>
            <a:ext cx="8001056" cy="78581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  <a:cs typeface="Arial" pitchFamily="34" charset="0"/>
              </a:rPr>
              <a:t>Оценочные процедуры</a:t>
            </a:r>
            <a:endParaRPr lang="ru-RU" sz="3600" b="1" dirty="0">
              <a:solidFill>
                <a:srgbClr val="C00000"/>
              </a:solidFill>
              <a:latin typeface="Bookman Old Style" pitchFamily="18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-1356560" y="3571082"/>
            <a:ext cx="457203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28662" y="2214554"/>
            <a:ext cx="857256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928662" y="3357562"/>
            <a:ext cx="857256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928662" y="4500570"/>
            <a:ext cx="857256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928662" y="5857892"/>
            <a:ext cx="857256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Рисунок 46" descr="девочка В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1571612"/>
            <a:ext cx="1785950" cy="10715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786058"/>
            <a:ext cx="1785950" cy="107473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071942"/>
            <a:ext cx="1785950" cy="1000132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Рисунок 49" descr="тест учитель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00826" y="5214950"/>
            <a:ext cx="1780762" cy="114300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6124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Рисунок 8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9" name="Скругленный прямоугольник 18"/>
          <p:cNvSpPr/>
          <p:nvPr/>
        </p:nvSpPr>
        <p:spPr>
          <a:xfrm>
            <a:off x="285720" y="500042"/>
            <a:ext cx="5000660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Модель управления профессиональным развитием педагогов на основе результатов оценочных  процедур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57158" y="5929330"/>
            <a:ext cx="2357454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Оценочные процедуры </a:t>
            </a:r>
          </a:p>
          <a:p>
            <a:pPr algn="ctr"/>
            <a:r>
              <a:rPr lang="ru-RU" sz="1400" b="1" dirty="0" smtClean="0"/>
              <a:t>(ВПР, ОГЭ, КПР,  МУ)</a:t>
            </a:r>
            <a:endParaRPr lang="ru-RU" sz="1400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143372" y="3643314"/>
            <a:ext cx="3286148" cy="64294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300" b="1" dirty="0" smtClean="0"/>
              <a:t> План мероприятий методического сопровождения педагогов по развитию педагогических компетенций</a:t>
            </a:r>
            <a:endParaRPr lang="ru-RU" sz="13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000364" y="4500570"/>
            <a:ext cx="2643206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 Выявление  дефицитов компетенций педагогов</a:t>
            </a:r>
            <a:endParaRPr lang="ru-RU" sz="1400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1714480" y="5214950"/>
            <a:ext cx="2928958" cy="500066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400" b="1" dirty="0" smtClean="0"/>
              <a:t>Анализ результатов оценочные процедур </a:t>
            </a:r>
            <a:endParaRPr lang="ru-RU" sz="1400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5429256" y="2786058"/>
            <a:ext cx="3214710" cy="642942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ru-RU" sz="1300" b="1" dirty="0" smtClean="0"/>
              <a:t> ИОМ педагога, мониторинг развития </a:t>
            </a:r>
          </a:p>
          <a:p>
            <a:pPr algn="ctr"/>
            <a:r>
              <a:rPr lang="ru-RU" sz="1300" b="1" dirty="0" smtClean="0"/>
              <a:t>профессиональных компетенций педагогов в </a:t>
            </a:r>
            <a:r>
              <a:rPr lang="ru-RU" sz="1300" b="1" dirty="0" err="1" smtClean="0"/>
              <a:t>посткурсовой</a:t>
            </a:r>
            <a:r>
              <a:rPr lang="ru-RU" sz="1300" b="1" dirty="0" smtClean="0"/>
              <a:t> период</a:t>
            </a:r>
            <a:endParaRPr lang="ru-RU" sz="1300" b="1" dirty="0"/>
          </a:p>
        </p:txBody>
      </p:sp>
      <p:pic>
        <p:nvPicPr>
          <p:cNvPr id="67" name="Рисунок 66" descr="результат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500042"/>
            <a:ext cx="2277871" cy="1415760"/>
          </a:xfrm>
          <a:prstGeom prst="rect">
            <a:avLst/>
          </a:prstGeom>
        </p:spPr>
      </p:pic>
      <p:sp>
        <p:nvSpPr>
          <p:cNvPr id="69" name="Прямоугольник 68"/>
          <p:cNvSpPr/>
          <p:nvPr/>
        </p:nvSpPr>
        <p:spPr>
          <a:xfrm>
            <a:off x="6858016" y="2143116"/>
            <a:ext cx="2143140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0000FF"/>
                </a:solidFill>
              </a:rPr>
              <a:t>Повышение качества образования</a:t>
            </a:r>
            <a:endParaRPr lang="ru-RU" sz="1500" b="1" dirty="0">
              <a:solidFill>
                <a:srgbClr val="0000FF"/>
              </a:solidFill>
            </a:endParaRPr>
          </a:p>
        </p:txBody>
      </p:sp>
      <p:grpSp>
        <p:nvGrpSpPr>
          <p:cNvPr id="87" name="Группа 86"/>
          <p:cNvGrpSpPr/>
          <p:nvPr/>
        </p:nvGrpSpPr>
        <p:grpSpPr>
          <a:xfrm>
            <a:off x="357158" y="2000240"/>
            <a:ext cx="8643998" cy="3787802"/>
            <a:chOff x="357158" y="2000240"/>
            <a:chExt cx="8643998" cy="3787802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rot="5400000" flipH="1" flipV="1">
              <a:off x="3572662" y="3928272"/>
              <a:ext cx="85725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715140" y="2000240"/>
              <a:ext cx="228601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 flipH="1" flipV="1">
              <a:off x="1215208" y="5428470"/>
              <a:ext cx="713586" cy="794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571604" y="5072074"/>
              <a:ext cx="1285884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857488" y="4357694"/>
              <a:ext cx="1143008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57158" y="5786454"/>
              <a:ext cx="121444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 flipH="1" flipV="1">
              <a:off x="2501092" y="4714090"/>
              <a:ext cx="714380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5286380" y="2643182"/>
              <a:ext cx="1428760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000496" y="3500438"/>
              <a:ext cx="1285884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6394463" y="2320917"/>
              <a:ext cx="642942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 flipH="1" flipV="1">
              <a:off x="4858546" y="3071016"/>
              <a:ext cx="857256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Рисунок 76" descr="много вопросо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3143248"/>
            <a:ext cx="1000132" cy="1143008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8" name="Рисунок 77" descr="34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71604" y="4143380"/>
            <a:ext cx="1214446" cy="857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571744"/>
            <a:ext cx="1200319" cy="85725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4" name="Рисунок 83" descr="педагог и дети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57818" y="1714488"/>
            <a:ext cx="1285885" cy="8572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4857760"/>
            <a:ext cx="1091521" cy="838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3" name="Рисунок 92" descr="стрлка 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153795" flipH="1" flipV="1">
            <a:off x="244057" y="1481782"/>
            <a:ext cx="3907005" cy="29803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12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Выявление профессиональных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дефицитов педагогов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1714488"/>
            <a:ext cx="3286148" cy="1500198"/>
          </a:xfrm>
          <a:prstGeom prst="roundRect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Диагностическая карта сравнительного анализа ВПР по русскому языку и математике в 4-7 классах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5143512"/>
            <a:ext cx="3286148" cy="1214446"/>
          </a:xfrm>
          <a:prstGeom prst="roundRect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Диагностическая карта сравнительного анализа мониторинга предметных знаний педагога</a:t>
            </a:r>
            <a:endParaRPr lang="ru-RU" sz="16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9256" y="1714488"/>
            <a:ext cx="3286148" cy="1500198"/>
          </a:xfrm>
          <a:prstGeom prst="roundRect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Диагностическая карта сравнительного анализа ОГЭ по русскому языку и математике в 9 классе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4000504"/>
            <a:ext cx="3000396" cy="1285884"/>
          </a:xfrm>
          <a:prstGeom prst="roundRect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Диагностическая карта сравнительного анализа ВПР по предметам естественно-научного и гуманитарного циклов в 5-7 классах</a:t>
            </a:r>
            <a:endParaRPr lang="ru-RU" sz="16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86446" y="4071942"/>
            <a:ext cx="3143272" cy="1214446"/>
          </a:xfrm>
          <a:prstGeom prst="roundRect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Диагностическая карта сравнительного анализа ОГЭ </a:t>
            </a:r>
          </a:p>
          <a:p>
            <a:pPr algn="ctr"/>
            <a:r>
              <a:rPr lang="ru-RU" sz="1600" b="1" dirty="0" smtClean="0"/>
              <a:t>в 9 классе (предметы по выбору обучающихся)</a:t>
            </a:r>
            <a:endParaRPr lang="ru-RU" sz="1600" b="1" dirty="0"/>
          </a:p>
        </p:txBody>
      </p:sp>
      <p:sp>
        <p:nvSpPr>
          <p:cNvPr id="10" name="Овал 9"/>
          <p:cNvSpPr/>
          <p:nvPr/>
        </p:nvSpPr>
        <p:spPr>
          <a:xfrm>
            <a:off x="2714612" y="2857496"/>
            <a:ext cx="3786214" cy="1714512"/>
          </a:xfrm>
          <a:prstGeom prst="ellips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320032"/>
                </a:solidFill>
              </a:rPr>
              <a:t>Анализ результатов ВПР, КПР, ОГЭ, МПЗУ </a:t>
            </a:r>
            <a:endParaRPr lang="ru-RU" sz="2600" b="1" dirty="0">
              <a:solidFill>
                <a:srgbClr val="32003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Autofit/>
          </a:bodyPr>
          <a:lstStyle/>
          <a:p>
            <a:r>
              <a:rPr lang="ru-RU" sz="2600" b="1" kern="0" dirty="0" smtClean="0">
                <a:solidFill>
                  <a:srgbClr val="C00000"/>
                </a:solidFill>
              </a:rPr>
              <a:t>МЕТОДИЧЕСКОЕ СОПРОВОЖДЕНИЕ ПЕДАГОГОВ </a:t>
            </a:r>
            <a:br>
              <a:rPr lang="ru-RU" sz="2600" b="1" kern="0" dirty="0" smtClean="0">
                <a:solidFill>
                  <a:srgbClr val="C00000"/>
                </a:solidFill>
              </a:rPr>
            </a:br>
            <a:r>
              <a:rPr lang="ru-RU" sz="2600" b="1" kern="0" dirty="0" smtClean="0">
                <a:solidFill>
                  <a:srgbClr val="C00000"/>
                </a:solidFill>
              </a:rPr>
              <a:t>ПО РАЗВИТИЮ ПРОФЕССИОНАЛЬНЫХ  КОМПЕТЕНЦИЙ</a:t>
            </a:r>
            <a:endParaRPr lang="ru-RU" sz="2600" dirty="0">
              <a:solidFill>
                <a:srgbClr val="C00000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571472" y="1571612"/>
            <a:ext cx="8072494" cy="4602003"/>
            <a:chOff x="571472" y="1571612"/>
            <a:chExt cx="8072494" cy="4602003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571472" y="4000504"/>
              <a:ext cx="2500330" cy="114300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Обучающие и практические семинары, мастер-классы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6143636" y="4000504"/>
              <a:ext cx="2500330" cy="1143008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latin typeface="Arial" pitchFamily="34" charset="0"/>
                  <a:cs typeface="Arial" pitchFamily="34" charset="0"/>
                </a:rPr>
                <a:t>Курсы повышения квалификации педагогов</a:t>
              </a:r>
              <a:endParaRPr lang="ru-RU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Выноска со стрелкой вниз 22"/>
            <p:cNvSpPr/>
            <p:nvPr/>
          </p:nvSpPr>
          <p:spPr>
            <a:xfrm>
              <a:off x="928662" y="1571612"/>
              <a:ext cx="7358114" cy="1428760"/>
            </a:xfrm>
            <a:prstGeom prst="downArrowCallou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План мероприятий индивидуального и группового сопровождения учителей при проектировании профессиональной деятельности с учетом выявленных профессиональных затруднений</a:t>
              </a: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928662" y="3000372"/>
              <a:ext cx="7358114" cy="1000132"/>
              <a:chOff x="928662" y="3000372"/>
              <a:chExt cx="7358114" cy="1000132"/>
            </a:xfrm>
          </p:grpSpPr>
          <p:sp>
            <p:nvSpPr>
              <p:cNvPr id="24" name="Стрелка вниз 23"/>
              <p:cNvSpPr/>
              <p:nvPr/>
            </p:nvSpPr>
            <p:spPr>
              <a:xfrm>
                <a:off x="1500166" y="3643314"/>
                <a:ext cx="571504" cy="357190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Стрелка вниз 24"/>
              <p:cNvSpPr/>
              <p:nvPr/>
            </p:nvSpPr>
            <p:spPr>
              <a:xfrm>
                <a:off x="7143768" y="3643314"/>
                <a:ext cx="571504" cy="357190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Стрелка вниз 25"/>
              <p:cNvSpPr/>
              <p:nvPr/>
            </p:nvSpPr>
            <p:spPr>
              <a:xfrm>
                <a:off x="4286248" y="3643314"/>
                <a:ext cx="571504" cy="357190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928662" y="3000372"/>
                <a:ext cx="7358114" cy="672913"/>
              </a:xfrm>
              <a:prstGeom prst="round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latin typeface="Arial" pitchFamily="34" charset="0"/>
                    <a:cs typeface="Arial" pitchFamily="34" charset="0"/>
                  </a:rPr>
                  <a:t>Индивидуальный образовательный маршрут  педагога с учетом выявленных профессиональных дефицитов</a:t>
                </a:r>
                <a:endParaRPr lang="ru-RU" sz="1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3286116" y="4000504"/>
              <a:ext cx="2643206" cy="1500198"/>
              <a:chOff x="3286116" y="4000504"/>
              <a:chExt cx="2714644" cy="1500198"/>
            </a:xfrm>
          </p:grpSpPr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3286116" y="4000504"/>
                <a:ext cx="2714644" cy="1143008"/>
              </a:xfrm>
              <a:prstGeom prst="round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b="1" dirty="0" smtClean="0">
                    <a:latin typeface="Arial" pitchFamily="34" charset="0"/>
                    <a:cs typeface="Arial" pitchFamily="34" charset="0"/>
                  </a:rPr>
                  <a:t>Мониторинг развития профессиональных компетенций педагогов</a:t>
                </a:r>
                <a:endParaRPr lang="ru-RU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Стрелка вниз 28"/>
              <p:cNvSpPr/>
              <p:nvPr/>
            </p:nvSpPr>
            <p:spPr>
              <a:xfrm>
                <a:off x="4286248" y="5143512"/>
                <a:ext cx="571504" cy="357190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" name="Скругленный прямоугольник 9"/>
            <p:cNvSpPr/>
            <p:nvPr/>
          </p:nvSpPr>
          <p:spPr>
            <a:xfrm>
              <a:off x="928662" y="5500702"/>
              <a:ext cx="7286676" cy="672913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500" b="1" dirty="0" smtClean="0">
                  <a:latin typeface="Arial" pitchFamily="34" charset="0"/>
                  <a:cs typeface="Arial" pitchFamily="34" charset="0"/>
                </a:rPr>
                <a:t>Диагностические материалы для проведения мониторинга развития профессиональных компетенций педагога в </a:t>
              </a:r>
              <a:r>
                <a:rPr lang="ru-RU" sz="1500" b="1" dirty="0" err="1" smtClean="0">
                  <a:latin typeface="Arial" pitchFamily="34" charset="0"/>
                  <a:cs typeface="Arial" pitchFamily="34" charset="0"/>
                </a:rPr>
                <a:t>посткурсовой</a:t>
              </a:r>
              <a:r>
                <a:rPr lang="ru-RU" sz="1500" b="1" dirty="0" smtClean="0">
                  <a:latin typeface="Arial" pitchFamily="34" charset="0"/>
                  <a:cs typeface="Arial" pitchFamily="34" charset="0"/>
                </a:rPr>
                <a:t> период</a:t>
              </a:r>
              <a:endParaRPr lang="ru-RU" sz="15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1330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493</Words>
  <Application>Microsoft Office PowerPoint</Application>
  <PresentationFormat>Экран (4:3)</PresentationFormat>
  <Paragraphs>73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Управление профессиональным развитием педагогов на основе результатов оценочных процедур </vt:lpstr>
      <vt:lpstr>Слайд 2</vt:lpstr>
      <vt:lpstr>ИННОВАЦИОННЫЙ  ПРОЕКТ  «Управление профессиональным развитием педагогов на основе результатов внешних оценочных процедур» </vt:lpstr>
      <vt:lpstr>Цель проекта:</vt:lpstr>
      <vt:lpstr>Задачи проекта:</vt:lpstr>
      <vt:lpstr>Слайд 6</vt:lpstr>
      <vt:lpstr>Слайд 7</vt:lpstr>
      <vt:lpstr>Выявление профессиональных  дефицитов педагогов</vt:lpstr>
      <vt:lpstr>МЕТОДИЧЕСКОЕ СОПРОВОЖДЕНИЕ ПЕДАГОГОВ  ПО РАЗВИТИЮ ПРОФЕССИОНАЛЬНЫХ  КОМПЕТЕНЦИЙ</vt:lpstr>
      <vt:lpstr>Слайд 10</vt:lpstr>
      <vt:lpstr>Планируемые результаты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ИННОВАЦИОННЫЙ  ПРОЕКТ  «Управление профессиональным развитием педагогов на основе результатов оценочных процедур»</dc:title>
  <dc:creator>сергей</dc:creator>
  <cp:lastModifiedBy>Сергей</cp:lastModifiedBy>
  <cp:revision>135</cp:revision>
  <dcterms:created xsi:type="dcterms:W3CDTF">2018-10-11T02:33:27Z</dcterms:created>
  <dcterms:modified xsi:type="dcterms:W3CDTF">2022-04-05T05:56:39Z</dcterms:modified>
</cp:coreProperties>
</file>