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9" r:id="rId4"/>
    <p:sldId id="278" r:id="rId5"/>
    <p:sldId id="263" r:id="rId6"/>
    <p:sldId id="266" r:id="rId7"/>
    <p:sldId id="268" r:id="rId8"/>
    <p:sldId id="271" r:id="rId9"/>
    <p:sldId id="275" r:id="rId10"/>
    <p:sldId id="280" r:id="rId11"/>
    <p:sldId id="281" r:id="rId12"/>
    <p:sldId id="282" r:id="rId13"/>
    <p:sldId id="283" r:id="rId14"/>
    <p:sldId id="284" r:id="rId15"/>
    <p:sldId id="262" r:id="rId16"/>
    <p:sldId id="285" r:id="rId17"/>
    <p:sldId id="274" r:id="rId18"/>
    <p:sldId id="269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8" d="100"/>
          <a:sy n="68" d="100"/>
        </p:scale>
        <p:origin x="-1380" y="-4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889B-E3FE-4654-8564-9873DC15E094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B3A7E-46BE-414C-8E70-C2BB4A59A8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1292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889B-E3FE-4654-8564-9873DC15E094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B3A7E-46BE-414C-8E70-C2BB4A59A8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4966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889B-E3FE-4654-8564-9873DC15E094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B3A7E-46BE-414C-8E70-C2BB4A59A8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6859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889B-E3FE-4654-8564-9873DC15E094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B3A7E-46BE-414C-8E70-C2BB4A59A8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8266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889B-E3FE-4654-8564-9873DC15E094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B3A7E-46BE-414C-8E70-C2BB4A59A8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7372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889B-E3FE-4654-8564-9873DC15E094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B3A7E-46BE-414C-8E70-C2BB4A59A8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90951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889B-E3FE-4654-8564-9873DC15E094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B3A7E-46BE-414C-8E70-C2BB4A59A8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710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889B-E3FE-4654-8564-9873DC15E094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B3A7E-46BE-414C-8E70-C2BB4A59A8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7769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889B-E3FE-4654-8564-9873DC15E094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B3A7E-46BE-414C-8E70-C2BB4A59A8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138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889B-E3FE-4654-8564-9873DC15E094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B3A7E-46BE-414C-8E70-C2BB4A59A8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1583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7889B-E3FE-4654-8564-9873DC15E094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B3A7E-46BE-414C-8E70-C2BB4A59A8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4704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7889B-E3FE-4654-8564-9873DC15E094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B3A7E-46BE-414C-8E70-C2BB4A59A8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87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4573" y="439318"/>
            <a:ext cx="11512627" cy="238760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Мастер-класс: </a:t>
            </a:r>
            <a:r>
              <a:rPr lang="ru-RU" sz="6600" b="1" dirty="0" err="1" smtClean="0">
                <a:solidFill>
                  <a:srgbClr val="FF0000"/>
                </a:solidFill>
              </a:rPr>
              <a:t>Целеполагание</a:t>
            </a:r>
            <a:r>
              <a:rPr lang="ru-RU" sz="6600" b="1" dirty="0" smtClean="0">
                <a:solidFill>
                  <a:srgbClr val="FF0000"/>
                </a:solidFill>
              </a:rPr>
              <a:t>  в старшей школе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3999" y="3535935"/>
            <a:ext cx="9144000" cy="1994531"/>
          </a:xfrm>
        </p:spPr>
        <p:txBody>
          <a:bodyPr>
            <a:normAutofit lnSpcReduction="10000"/>
          </a:bodyPr>
          <a:lstStyle/>
          <a:p>
            <a:r>
              <a:rPr lang="ru-RU" sz="3600" b="1" i="1" dirty="0" smtClean="0"/>
              <a:t>Великие умы ставят перед собой цели; остальные люди следуют своим желаниям.</a:t>
            </a:r>
          </a:p>
          <a:p>
            <a:pPr algn="r"/>
            <a:r>
              <a:rPr lang="ru-RU" i="1" dirty="0" smtClean="0"/>
              <a:t> И. Вашингтон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24432" y="5575416"/>
            <a:ext cx="641246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Автор: классный </a:t>
            </a:r>
            <a:r>
              <a:rPr lang="ru-RU" sz="20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руководитель МБОУ «ОСОШ № 1»</a:t>
            </a:r>
            <a:endParaRPr lang="ru-RU" sz="2000" b="1" cap="all" spc="0" dirty="0" smtClean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20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Лихачева Людмила Александровна</a:t>
            </a:r>
            <a:r>
              <a:rPr lang="ru-RU" sz="20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20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28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1 этап: знакомство с правилами ведения книжки: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апа\Desktop\зач кн 2.jpg"/>
          <p:cNvPicPr>
            <a:picLocks noChangeAspect="1" noChangeArrowheads="1"/>
          </p:cNvPicPr>
          <p:nvPr/>
        </p:nvPicPr>
        <p:blipFill>
          <a:blip r:embed="rId2" cstate="print"/>
          <a:srcRect l="1994" t="13468" r="416" b="14970"/>
          <a:stretch>
            <a:fillRect/>
          </a:stretch>
        </p:blipFill>
        <p:spPr bwMode="auto">
          <a:xfrm>
            <a:off x="3024552" y="985658"/>
            <a:ext cx="7315201" cy="58641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0403" y="0"/>
            <a:ext cx="10515600" cy="1325563"/>
          </a:xfrm>
        </p:spPr>
        <p:txBody>
          <a:bodyPr/>
          <a:lstStyle/>
          <a:p>
            <a:r>
              <a:rPr lang="ru-RU" b="1" dirty="0" smtClean="0"/>
              <a:t>2 этап: постановка цели на старшую школу: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3767" y="1252025"/>
            <a:ext cx="6971402" cy="5176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олилиния 4"/>
          <p:cNvSpPr/>
          <p:nvPr/>
        </p:nvSpPr>
        <p:spPr>
          <a:xfrm>
            <a:off x="4309403" y="2227385"/>
            <a:ext cx="2185181" cy="1331741"/>
          </a:xfrm>
          <a:custGeom>
            <a:avLst/>
            <a:gdLst>
              <a:gd name="connsiteX0" fmla="*/ 248529 w 2185181"/>
              <a:gd name="connsiteY0" fmla="*/ 164123 h 1331741"/>
              <a:gd name="connsiteX1" fmla="*/ 290732 w 2185181"/>
              <a:gd name="connsiteY1" fmla="*/ 1176997 h 1331741"/>
              <a:gd name="connsiteX2" fmla="*/ 1936652 w 2185181"/>
              <a:gd name="connsiteY2" fmla="*/ 1092590 h 1331741"/>
              <a:gd name="connsiteX3" fmla="*/ 1781908 w 2185181"/>
              <a:gd name="connsiteY3" fmla="*/ 192258 h 1331741"/>
              <a:gd name="connsiteX4" fmla="*/ 248529 w 2185181"/>
              <a:gd name="connsiteY4" fmla="*/ 164123 h 1331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5181" h="1331741">
                <a:moveTo>
                  <a:pt x="248529" y="164123"/>
                </a:moveTo>
                <a:cubicBezTo>
                  <a:pt x="0" y="328246"/>
                  <a:pt x="9378" y="1022253"/>
                  <a:pt x="290732" y="1176997"/>
                </a:cubicBezTo>
                <a:cubicBezTo>
                  <a:pt x="572086" y="1331741"/>
                  <a:pt x="1688123" y="1256713"/>
                  <a:pt x="1936652" y="1092590"/>
                </a:cubicBezTo>
                <a:cubicBezTo>
                  <a:pt x="2185181" y="928467"/>
                  <a:pt x="2060917" y="342313"/>
                  <a:pt x="1781908" y="192258"/>
                </a:cubicBezTo>
                <a:cubicBezTo>
                  <a:pt x="1502899" y="42203"/>
                  <a:pt x="497058" y="0"/>
                  <a:pt x="248529" y="164123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овина рамки 7"/>
          <p:cNvSpPr/>
          <p:nvPr/>
        </p:nvSpPr>
        <p:spPr>
          <a:xfrm rot="13451130">
            <a:off x="4905200" y="3473938"/>
            <a:ext cx="429004" cy="565171"/>
          </a:xfrm>
          <a:prstGeom prst="half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166" y="1096645"/>
            <a:ext cx="11957538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Для постановки цели проводится </a:t>
            </a:r>
            <a:r>
              <a:rPr lang="ru-RU" dirty="0" err="1" smtClean="0"/>
              <a:t>профориентационная</a:t>
            </a:r>
            <a:r>
              <a:rPr lang="ru-RU" dirty="0" smtClean="0"/>
              <a:t> работа с использованием сайта </a:t>
            </a:r>
            <a:r>
              <a:rPr lang="ru-RU" b="1" u="sng" dirty="0" smtClean="0">
                <a:solidFill>
                  <a:srgbClr val="C00000"/>
                </a:solidFill>
              </a:rPr>
              <a:t>«</a:t>
            </a:r>
            <a:r>
              <a:rPr lang="ru-RU" b="1" u="sng" dirty="0" err="1" smtClean="0">
                <a:solidFill>
                  <a:srgbClr val="C00000"/>
                </a:solidFill>
              </a:rPr>
              <a:t>Профиктория</a:t>
            </a:r>
            <a:r>
              <a:rPr lang="ru-RU" b="1" u="sng" dirty="0" smtClean="0">
                <a:solidFill>
                  <a:srgbClr val="C00000"/>
                </a:solidFill>
              </a:rPr>
              <a:t>» </a:t>
            </a:r>
            <a:r>
              <a:rPr lang="ru-RU" dirty="0" smtClean="0"/>
              <a:t>Учащимся предлагается выполнить задание «Примерочная </a:t>
            </a:r>
            <a:r>
              <a:rPr lang="ru-RU" dirty="0" err="1" smtClean="0"/>
              <a:t>професиий</a:t>
            </a:r>
            <a:r>
              <a:rPr lang="ru-RU" dirty="0" smtClean="0"/>
              <a:t>» и на основе полученных результатов заполнить информационную карту выбора профессий ( их должно быть несколько).</a:t>
            </a:r>
            <a:endParaRPr lang="ru-RU" dirty="0"/>
          </a:p>
        </p:txBody>
      </p:sp>
      <p:pic>
        <p:nvPicPr>
          <p:cNvPr id="4" name="Picture 1" descr="C:\Users\Папа\Desktop\проек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680" y="3798099"/>
            <a:ext cx="9856485" cy="2251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7523" y="0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Интеллектуальная карта выбора профессии: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963" y="1825625"/>
            <a:ext cx="3151163" cy="435133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Характеристики</a:t>
            </a:r>
          </a:p>
          <a:p>
            <a:pPr>
              <a:buNone/>
            </a:pPr>
            <a:r>
              <a:rPr lang="ru-RU" dirty="0" smtClean="0"/>
              <a:t>(ветви)  профессии можно корректировать.</a:t>
            </a:r>
          </a:p>
          <a:p>
            <a:pPr>
              <a:buNone/>
            </a:pPr>
            <a:r>
              <a:rPr lang="ru-RU" dirty="0" smtClean="0"/>
              <a:t>    Используя полученные данные, заполняем цели зачётной книжки.</a:t>
            </a:r>
            <a:endParaRPr lang="ru-RU" dirty="0"/>
          </a:p>
        </p:txBody>
      </p:sp>
      <p:pic>
        <p:nvPicPr>
          <p:cNvPr id="4" name="Picture 1" descr="C:\Users\Папа\Desktop\Учитель года 2022\карта для 10 класс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0817" y="996059"/>
            <a:ext cx="8098520" cy="5636855"/>
          </a:xfrm>
          <a:prstGeom prst="rect">
            <a:avLst/>
          </a:prstGeom>
          <a:noFill/>
        </p:spPr>
      </p:pic>
      <p:sp>
        <p:nvSpPr>
          <p:cNvPr id="5" name="Полилиния 4"/>
          <p:cNvSpPr/>
          <p:nvPr/>
        </p:nvSpPr>
        <p:spPr>
          <a:xfrm>
            <a:off x="4021015" y="2025748"/>
            <a:ext cx="2368062" cy="3397347"/>
          </a:xfrm>
          <a:custGeom>
            <a:avLst/>
            <a:gdLst>
              <a:gd name="connsiteX0" fmla="*/ 410308 w 2368062"/>
              <a:gd name="connsiteY0" fmla="*/ 168812 h 3397347"/>
              <a:gd name="connsiteX1" fmla="*/ 2345 w 2368062"/>
              <a:gd name="connsiteY1" fmla="*/ 1294227 h 3397347"/>
              <a:gd name="connsiteX2" fmla="*/ 396240 w 2368062"/>
              <a:gd name="connsiteY2" fmla="*/ 2560320 h 3397347"/>
              <a:gd name="connsiteX3" fmla="*/ 1380979 w 2368062"/>
              <a:gd name="connsiteY3" fmla="*/ 3348110 h 3397347"/>
              <a:gd name="connsiteX4" fmla="*/ 2253176 w 2368062"/>
              <a:gd name="connsiteY4" fmla="*/ 2264898 h 3397347"/>
              <a:gd name="connsiteX5" fmla="*/ 2070296 w 2368062"/>
              <a:gd name="connsiteY5" fmla="*/ 844061 h 3397347"/>
              <a:gd name="connsiteX6" fmla="*/ 1310640 w 2368062"/>
              <a:gd name="connsiteY6" fmla="*/ 281354 h 3397347"/>
              <a:gd name="connsiteX7" fmla="*/ 410308 w 2368062"/>
              <a:gd name="connsiteY7" fmla="*/ 168812 h 3397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68062" h="3397347">
                <a:moveTo>
                  <a:pt x="410308" y="168812"/>
                </a:moveTo>
                <a:cubicBezTo>
                  <a:pt x="192259" y="337624"/>
                  <a:pt x="4690" y="895642"/>
                  <a:pt x="2345" y="1294227"/>
                </a:cubicBezTo>
                <a:cubicBezTo>
                  <a:pt x="0" y="1692812"/>
                  <a:pt x="166468" y="2218006"/>
                  <a:pt x="396240" y="2560320"/>
                </a:cubicBezTo>
                <a:cubicBezTo>
                  <a:pt x="626012" y="2902634"/>
                  <a:pt x="1071490" y="3397347"/>
                  <a:pt x="1380979" y="3348110"/>
                </a:cubicBezTo>
                <a:cubicBezTo>
                  <a:pt x="1690468" y="3298873"/>
                  <a:pt x="2138290" y="2682240"/>
                  <a:pt x="2253176" y="2264898"/>
                </a:cubicBezTo>
                <a:cubicBezTo>
                  <a:pt x="2368062" y="1847556"/>
                  <a:pt x="2227385" y="1174652"/>
                  <a:pt x="2070296" y="844061"/>
                </a:cubicBezTo>
                <a:cubicBezTo>
                  <a:pt x="1913207" y="513470"/>
                  <a:pt x="1584960" y="391551"/>
                  <a:pt x="1310640" y="281354"/>
                </a:cubicBezTo>
                <a:cubicBezTo>
                  <a:pt x="1036320" y="171157"/>
                  <a:pt x="628357" y="0"/>
                  <a:pt x="410308" y="168812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 rot="16594635">
            <a:off x="5692726" y="3788518"/>
            <a:ext cx="2368062" cy="3397347"/>
          </a:xfrm>
          <a:custGeom>
            <a:avLst/>
            <a:gdLst>
              <a:gd name="connsiteX0" fmla="*/ 410308 w 2368062"/>
              <a:gd name="connsiteY0" fmla="*/ 168812 h 3397347"/>
              <a:gd name="connsiteX1" fmla="*/ 2345 w 2368062"/>
              <a:gd name="connsiteY1" fmla="*/ 1294227 h 3397347"/>
              <a:gd name="connsiteX2" fmla="*/ 396240 w 2368062"/>
              <a:gd name="connsiteY2" fmla="*/ 2560320 h 3397347"/>
              <a:gd name="connsiteX3" fmla="*/ 1380979 w 2368062"/>
              <a:gd name="connsiteY3" fmla="*/ 3348110 h 3397347"/>
              <a:gd name="connsiteX4" fmla="*/ 2253176 w 2368062"/>
              <a:gd name="connsiteY4" fmla="*/ 2264898 h 3397347"/>
              <a:gd name="connsiteX5" fmla="*/ 2070296 w 2368062"/>
              <a:gd name="connsiteY5" fmla="*/ 844061 h 3397347"/>
              <a:gd name="connsiteX6" fmla="*/ 1310640 w 2368062"/>
              <a:gd name="connsiteY6" fmla="*/ 281354 h 3397347"/>
              <a:gd name="connsiteX7" fmla="*/ 410308 w 2368062"/>
              <a:gd name="connsiteY7" fmla="*/ 168812 h 3397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68062" h="3397347">
                <a:moveTo>
                  <a:pt x="410308" y="168812"/>
                </a:moveTo>
                <a:cubicBezTo>
                  <a:pt x="192259" y="337624"/>
                  <a:pt x="4690" y="895642"/>
                  <a:pt x="2345" y="1294227"/>
                </a:cubicBezTo>
                <a:cubicBezTo>
                  <a:pt x="0" y="1692812"/>
                  <a:pt x="166468" y="2218006"/>
                  <a:pt x="396240" y="2560320"/>
                </a:cubicBezTo>
                <a:cubicBezTo>
                  <a:pt x="626012" y="2902634"/>
                  <a:pt x="1071490" y="3397347"/>
                  <a:pt x="1380979" y="3348110"/>
                </a:cubicBezTo>
                <a:cubicBezTo>
                  <a:pt x="1690468" y="3298873"/>
                  <a:pt x="2138290" y="2682240"/>
                  <a:pt x="2253176" y="2264898"/>
                </a:cubicBezTo>
                <a:cubicBezTo>
                  <a:pt x="2368062" y="1847556"/>
                  <a:pt x="2227385" y="1174652"/>
                  <a:pt x="2070296" y="844061"/>
                </a:cubicBezTo>
                <a:cubicBezTo>
                  <a:pt x="1913207" y="513470"/>
                  <a:pt x="1584960" y="391551"/>
                  <a:pt x="1310640" y="281354"/>
                </a:cubicBezTo>
                <a:cubicBezTo>
                  <a:pt x="1036320" y="171157"/>
                  <a:pt x="628357" y="0"/>
                  <a:pt x="410308" y="168812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218" y="365125"/>
            <a:ext cx="11465170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Самоконтроль за достижением цели, происходит при заполнении зачётной книжки каждые пол года: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8691" y="1720044"/>
            <a:ext cx="9021400" cy="4793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8135" y="315479"/>
            <a:ext cx="83515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Самоконтроль за достижением цели</a:t>
            </a:r>
            <a:endParaRPr lang="ru-RU" sz="4000" b="1" dirty="0"/>
          </a:p>
        </p:txBody>
      </p:sp>
      <p:pic>
        <p:nvPicPr>
          <p:cNvPr id="2050" name="Picture 2" descr="https://klike.net/uploads/posts/2019-01/1548746162_15.jpg"/>
          <p:cNvPicPr>
            <a:picLocks noChangeAspect="1" noChangeArrowheads="1"/>
          </p:cNvPicPr>
          <p:nvPr/>
        </p:nvPicPr>
        <p:blipFill>
          <a:blip r:embed="rId2" cstate="print"/>
          <a:srcRect l="27547" t="6351" r="32016"/>
          <a:stretch>
            <a:fillRect/>
          </a:stretch>
        </p:blipFill>
        <p:spPr bwMode="auto">
          <a:xfrm>
            <a:off x="572877" y="1311008"/>
            <a:ext cx="3944038" cy="513799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7337" y="5798670"/>
            <a:ext cx="45624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Чувство стыда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2" name="Picture 4" descr="https://avatars.mds.yandex.net/get-zen_doc/3514290/pub_5fd4e23f33ed420c3f142d13_5fd4e2860b82510af5595b08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5509" y="1237696"/>
            <a:ext cx="3161920" cy="461226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926357" y="5934670"/>
            <a:ext cx="72656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Чувство самоуважения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601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12358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Последний этап: зачётная книжка анализируется на родительском собрании. Родители то же должны понимать, что такое цель в старшей школе, как к ней движется ребёнок и есть ли у него успехи. Сравнив цель и промежуточный результат можно говорить о коррекции учебного пути </a:t>
            </a:r>
            <a:r>
              <a:rPr lang="ru-RU" b="1" dirty="0" err="1" smtClean="0"/>
              <a:t>страшеклассника</a:t>
            </a:r>
            <a:r>
              <a:rPr lang="ru-RU" b="1" dirty="0" smtClean="0"/>
              <a:t>. </a:t>
            </a:r>
            <a:endParaRPr lang="ru-RU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35168" y="1671079"/>
            <a:ext cx="11152031" cy="435133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1.Получили ли Вы для себя новую информацию на нашей встрече?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2.Будите ли Вы использовать что-то в своей практике?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7030A0"/>
                </a:solidFill>
              </a:rPr>
              <a:t>3.Что можно мне посоветовать, что бы улучшить эффективность данной работы?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34029" y="391560"/>
            <a:ext cx="37618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РЕФЛЕКСИЯ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https://ds03.infourok.ru/uploads/ex/0d12/0001ce49-403ca446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55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61002" y="6433851"/>
            <a:ext cx="881350" cy="18728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28641" y="6670713"/>
            <a:ext cx="881350" cy="187287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594033" y="6422834"/>
            <a:ext cx="2027103" cy="23135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89773" y="5552501"/>
            <a:ext cx="473726" cy="19830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8031" y="122444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Актуальная проблема</a:t>
            </a:r>
            <a:r>
              <a:rPr lang="ru-RU" sz="6000" b="1" dirty="0" smtClean="0">
                <a:solidFill>
                  <a:srgbClr val="FF0000"/>
                </a:solidFill>
              </a:rPr>
              <a:t>: </a:t>
            </a:r>
            <a:r>
              <a:rPr lang="ru-RU" sz="6000" b="1" dirty="0" smtClean="0">
                <a:solidFill>
                  <a:srgbClr val="FF0000"/>
                </a:solidFill>
              </a:rPr>
              <a:t>низкая учебная  </a:t>
            </a:r>
            <a:r>
              <a:rPr lang="ru-RU" sz="6000" b="1" dirty="0" smtClean="0">
                <a:solidFill>
                  <a:srgbClr val="FF0000"/>
                </a:solidFill>
              </a:rPr>
              <a:t>мотивация учащихся в старшей школе</a:t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002060"/>
                </a:solidFill>
              </a:rPr>
              <a:t>Одна из причин : </a:t>
            </a:r>
            <a:r>
              <a:rPr lang="ru-RU" sz="6000" b="1" dirty="0" smtClean="0">
                <a:solidFill>
                  <a:srgbClr val="002060"/>
                </a:solidFill>
              </a:rPr>
              <a:t>не умение ставить и достигать цели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1930" y="3758955"/>
            <a:ext cx="10515600" cy="27837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0070C0"/>
                </a:solidFill>
              </a:rPr>
              <a:t>ЦЕЛЕПОЛАГАНИЕ –это умение отбирать и ставить реальные цели в своей жизни</a:t>
            </a:r>
            <a:endParaRPr lang="ru-RU" sz="6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315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065" y="259053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Данный мастер-класс- это результат многолетней работы в старшей школе как классного руководителя, так и учителя-предметника (история, обществознание). Много лет вижу, что если классный руководитель ведёт </a:t>
            </a:r>
            <a:r>
              <a:rPr lang="ru-RU" b="1" dirty="0" err="1" smtClean="0"/>
              <a:t>профориентационную</a:t>
            </a:r>
            <a:r>
              <a:rPr lang="ru-RU" b="1" dirty="0" smtClean="0"/>
              <a:t> работу , учит детей ставить цели и их координировать, то и у учителя-предметника меньше проблем и результаты в классе (ЕГЭ) значительно выше. 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4132" y="50834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Цель мастер-класса </a:t>
            </a:r>
            <a:r>
              <a:rPr lang="ru-RU" b="1" dirty="0" smtClean="0">
                <a:solidFill>
                  <a:srgbClr val="FF0000"/>
                </a:solidFill>
              </a:rPr>
              <a:t>–</a:t>
            </a:r>
            <a:r>
              <a:rPr lang="ru-RU" b="1" dirty="0" smtClean="0"/>
              <a:t>демонстрация  </a:t>
            </a:r>
            <a:r>
              <a:rPr lang="ru-RU" b="1" dirty="0" smtClean="0"/>
              <a:t>приёмов и способов </a:t>
            </a:r>
            <a:r>
              <a:rPr lang="ru-RU" b="1" dirty="0" err="1" smtClean="0"/>
              <a:t>целеполагания</a:t>
            </a:r>
            <a:r>
              <a:rPr lang="ru-RU" b="1" dirty="0" smtClean="0"/>
              <a:t> классного руководителя в старшей школе с элементами </a:t>
            </a:r>
            <a:r>
              <a:rPr lang="ru-RU" b="1" dirty="0" err="1" smtClean="0"/>
              <a:t>профориентационной</a:t>
            </a:r>
            <a:r>
              <a:rPr lang="ru-RU" b="1" dirty="0" smtClean="0"/>
              <a:t> работы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5422" y="2478796"/>
            <a:ext cx="11732964" cy="437920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u="sng" dirty="0" smtClean="0"/>
              <a:t>Задачи классного руководителя (</a:t>
            </a:r>
            <a:r>
              <a:rPr lang="ru-RU" b="1" u="sng" dirty="0" err="1" smtClean="0"/>
              <a:t>тьютора</a:t>
            </a:r>
            <a:r>
              <a:rPr lang="ru-RU" b="1" u="sng" dirty="0" smtClean="0"/>
              <a:t>)  в работе со старшеклассниками : </a:t>
            </a:r>
          </a:p>
          <a:p>
            <a:r>
              <a:rPr lang="ru-RU" dirty="0" smtClean="0"/>
              <a:t>1. Помочь ребятам дать оценку собственных мотивов выбора профессии;</a:t>
            </a:r>
          </a:p>
          <a:p>
            <a:r>
              <a:rPr lang="ru-RU" dirty="0" smtClean="0"/>
              <a:t>2.Показать возможности  </a:t>
            </a:r>
            <a:r>
              <a:rPr lang="ru-RU" dirty="0" err="1" smtClean="0"/>
              <a:t>профориентационных</a:t>
            </a:r>
            <a:r>
              <a:rPr lang="ru-RU" dirty="0" smtClean="0"/>
              <a:t> сайтов «</a:t>
            </a:r>
            <a:r>
              <a:rPr lang="ru-RU" dirty="0" err="1" smtClean="0"/>
              <a:t>Проектория</a:t>
            </a:r>
            <a:r>
              <a:rPr lang="ru-RU" dirty="0" smtClean="0"/>
              <a:t>» и «</a:t>
            </a:r>
            <a:r>
              <a:rPr lang="ru-RU" dirty="0" err="1" smtClean="0"/>
              <a:t>Профиктория</a:t>
            </a:r>
            <a:r>
              <a:rPr lang="ru-RU" dirty="0" smtClean="0"/>
              <a:t>», для выбора профессии; </a:t>
            </a:r>
          </a:p>
          <a:p>
            <a:r>
              <a:rPr lang="ru-RU" dirty="0" smtClean="0"/>
              <a:t>3.Научить ставить конкретные, чёткие цели в старшей школе для поступления в УЗ; </a:t>
            </a:r>
          </a:p>
          <a:p>
            <a:r>
              <a:rPr lang="ru-RU" dirty="0" smtClean="0"/>
              <a:t>4. Научить старшеклассников анализировать свои результаты и соотносить их с целью поступления в УЗ и жизненными целями;</a:t>
            </a:r>
          </a:p>
          <a:p>
            <a:r>
              <a:rPr lang="ru-RU" dirty="0" smtClean="0"/>
              <a:t>5.Помочь в коррекции своего учебного пути в соответствии с поставленными целями и  результатами в обучении.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ЦЕЛЬ- это конкретный образ конечного результата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1) Осознанная;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2) Конкретная;</a:t>
            </a:r>
          </a:p>
          <a:p>
            <a:r>
              <a:rPr lang="ru-RU" sz="3200" b="1" dirty="0" smtClean="0"/>
              <a:t>3) Позитивная;</a:t>
            </a:r>
          </a:p>
          <a:p>
            <a:r>
              <a:rPr lang="ru-RU" sz="3200" b="1" dirty="0" smtClean="0"/>
              <a:t>4) Вариативная.</a:t>
            </a:r>
            <a:endParaRPr lang="ru-RU" sz="3200" b="1" dirty="0"/>
          </a:p>
        </p:txBody>
      </p:sp>
      <p:pic>
        <p:nvPicPr>
          <p:cNvPr id="1026" name="Picture 2" descr="https://cf.ppt-online.org/files/slide/p/PcFOsnYLMNp3vyxtq7o1RaSfVAWl9ZJdh5br8k/slide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3017" y="1325697"/>
            <a:ext cx="7178100" cy="53835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676222" y="5883007"/>
            <a:ext cx="3051672" cy="15423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096" y="904951"/>
            <a:ext cx="11210581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Постановка краткосрочных целей: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Определение вектора движения в процессе обучения (прогресс или регресс)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56578" y="1898471"/>
          <a:ext cx="8632328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8082"/>
                <a:gridCol w="2158082"/>
                <a:gridCol w="2581899"/>
                <a:gridCol w="173426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Предметы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Отметки за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 полугодия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Отметки за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II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 полугодия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Результат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Русский язык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  0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Алгебра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-1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История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-1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Обществознание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-1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Физика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+1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577818" y="5934670"/>
            <a:ext cx="3377015" cy="923330"/>
          </a:xfrm>
          <a:prstGeom prst="rect">
            <a:avLst/>
          </a:prstGeom>
          <a:solidFill>
            <a:schemeClr val="tx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-2 -регресс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724998">
            <a:off x="10173750" y="6198978"/>
            <a:ext cx="1476260" cy="495759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 descr="https://3mu.ru/wp-content/uploads/2016/01/grustnyi-smaylik-na-prozrachnom-fo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4655" y="3977090"/>
            <a:ext cx="2033640" cy="2038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Постановка краткосрочных целей и планирование движения к ним (больше использую в среднем звене, но можно и в старшем):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Папа\Desktop\№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4597" y="1641512"/>
            <a:ext cx="3770081" cy="4942291"/>
          </a:xfrm>
          <a:prstGeom prst="rect">
            <a:avLst/>
          </a:prstGeom>
          <a:noFill/>
        </p:spPr>
      </p:pic>
      <p:pic>
        <p:nvPicPr>
          <p:cNvPr id="22532" name="Picture 4" descr="https://w7.pngwing.com/pngs/295/893/png-transparent-emoticon-smiley-graphics-emoji-smiley-miscellaneous-food-computer-wallpap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97199"/>
            <a:ext cx="4691840" cy="26519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8" y="165100"/>
            <a:ext cx="11353800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Приём </a:t>
            </a:r>
            <a:r>
              <a:rPr lang="ru-RU" b="1" dirty="0">
                <a:solidFill>
                  <a:srgbClr val="FF0000"/>
                </a:solidFill>
              </a:rPr>
              <a:t>для </a:t>
            </a:r>
            <a:r>
              <a:rPr lang="ru-RU" b="1" dirty="0" smtClean="0">
                <a:solidFill>
                  <a:srgbClr val="FF0000"/>
                </a:solidFill>
              </a:rPr>
              <a:t>постановки долгосрочных  </a:t>
            </a:r>
            <a:r>
              <a:rPr lang="ru-RU" b="1" dirty="0">
                <a:solidFill>
                  <a:srgbClr val="FF0000"/>
                </a:solidFill>
              </a:rPr>
              <a:t>целей «Представь своё будущее»: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8136" y="1338646"/>
            <a:ext cx="12087225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u="sng" dirty="0"/>
              <a:t>Долгосрочная цель. Задание для учащихся среднего и старшего звена</a:t>
            </a:r>
            <a:r>
              <a:rPr lang="ru-RU" sz="2400" b="1" u="sng" dirty="0" smtClean="0"/>
              <a:t>. </a:t>
            </a:r>
          </a:p>
          <a:p>
            <a:pPr marL="0" indent="0">
              <a:buNone/>
            </a:pPr>
            <a:r>
              <a:rPr lang="ru-RU" sz="2400" b="1" u="sng" dirty="0" smtClean="0"/>
              <a:t> </a:t>
            </a:r>
            <a:r>
              <a:rPr lang="ru-RU" sz="2400" b="1" u="sng" dirty="0"/>
              <a:t>«Я 20 лет спустя»</a:t>
            </a:r>
            <a:endParaRPr lang="ru-RU" sz="2400" dirty="0"/>
          </a:p>
          <a:p>
            <a:pPr marL="0" indent="0">
              <a:buNone/>
            </a:pPr>
            <a:r>
              <a:rPr lang="ru-RU" sz="2000" dirty="0" smtClean="0"/>
              <a:t>Представьте </a:t>
            </a:r>
            <a:r>
              <a:rPr lang="ru-RU" sz="2000" dirty="0"/>
              <a:t>себе, что прошло 20 лет с сегодняшнего дня.  Закончите предложения.</a:t>
            </a:r>
          </a:p>
          <a:p>
            <a:pPr marL="0" lvl="0" indent="0">
              <a:buNone/>
            </a:pPr>
            <a:r>
              <a:rPr lang="ru-RU" sz="2000" i="1" dirty="0" smtClean="0"/>
              <a:t>1.Я </a:t>
            </a:r>
            <a:r>
              <a:rPr lang="ru-RU" sz="2000" i="1" dirty="0"/>
              <a:t>живу в  (город, село, деревня)__________________________________________</a:t>
            </a:r>
            <a:endParaRPr lang="ru-RU" sz="2000" dirty="0"/>
          </a:p>
          <a:p>
            <a:pPr marL="0" lvl="0" indent="0">
              <a:buNone/>
            </a:pPr>
            <a:r>
              <a:rPr lang="ru-RU" sz="2000" i="1" dirty="0" smtClean="0"/>
              <a:t>2.Я </a:t>
            </a:r>
            <a:r>
              <a:rPr lang="ru-RU" sz="2000" i="1" dirty="0"/>
              <a:t>просыпаюсь в (доме, квартире, сколько комнат)_________________________</a:t>
            </a:r>
            <a:endParaRPr lang="ru-RU" sz="2000" dirty="0"/>
          </a:p>
          <a:p>
            <a:pPr marL="0" lvl="0" indent="0">
              <a:buNone/>
            </a:pPr>
            <a:r>
              <a:rPr lang="ru-RU" sz="2000" i="1" dirty="0" smtClean="0"/>
              <a:t>3.Вместе </a:t>
            </a:r>
            <a:r>
              <a:rPr lang="ru-RU" sz="2000" i="1" dirty="0"/>
              <a:t>со мной живут (семья есть или нет)_________________________________________________________________ </a:t>
            </a:r>
            <a:endParaRPr lang="ru-RU" sz="2000" i="1" dirty="0" smtClean="0"/>
          </a:p>
          <a:p>
            <a:pPr marL="0" lvl="0" indent="0">
              <a:buNone/>
            </a:pPr>
            <a:r>
              <a:rPr lang="ru-RU" sz="2000" i="1" dirty="0" smtClean="0"/>
              <a:t>4.Я </a:t>
            </a:r>
            <a:r>
              <a:rPr lang="ru-RU" sz="2000" i="1" dirty="0"/>
              <a:t>добираюсь на работу на (транспорт</a:t>
            </a:r>
            <a:r>
              <a:rPr lang="ru-RU" sz="2000" i="1" dirty="0" smtClean="0"/>
              <a:t>)__________________________________________________________       </a:t>
            </a:r>
            <a:endParaRPr lang="ru-RU" sz="2000" dirty="0"/>
          </a:p>
          <a:p>
            <a:pPr marL="0" indent="0">
              <a:buNone/>
            </a:pPr>
            <a:r>
              <a:rPr lang="ru-RU" sz="2000" i="1" dirty="0" smtClean="0"/>
              <a:t>5.Я </a:t>
            </a:r>
            <a:r>
              <a:rPr lang="ru-RU" sz="2000" i="1" dirty="0"/>
              <a:t>работаю  (место и кем) </a:t>
            </a:r>
            <a:r>
              <a:rPr lang="ru-RU" sz="2000" i="1" dirty="0" smtClean="0"/>
              <a:t>_____________________________________________</a:t>
            </a:r>
            <a:endParaRPr lang="ru-RU" sz="2000" dirty="0"/>
          </a:p>
          <a:p>
            <a:pPr marL="0" indent="0">
              <a:buNone/>
            </a:pPr>
            <a:r>
              <a:rPr lang="ru-RU" sz="2000" i="1" dirty="0" smtClean="0"/>
              <a:t>6</a:t>
            </a:r>
            <a:r>
              <a:rPr lang="ru-RU" sz="2000" i="1" dirty="0"/>
              <a:t>. Целый день я занимаюсь </a:t>
            </a:r>
            <a:r>
              <a:rPr lang="ru-RU" sz="2000" i="1" dirty="0" smtClean="0"/>
              <a:t>_______________________________________________</a:t>
            </a:r>
            <a:endParaRPr lang="ru-RU" sz="2000" dirty="0"/>
          </a:p>
          <a:p>
            <a:pPr marL="0" indent="0">
              <a:buNone/>
            </a:pPr>
            <a:r>
              <a:rPr lang="ru-RU" sz="2000" i="1" dirty="0" smtClean="0"/>
              <a:t>7</a:t>
            </a:r>
            <a:r>
              <a:rPr lang="ru-RU" sz="2000" i="1" dirty="0"/>
              <a:t>. Сегодня день зарплаты. Мне на карточку пришла сумма_____________________</a:t>
            </a:r>
            <a:endParaRPr lang="ru-RU" sz="2000" dirty="0"/>
          </a:p>
          <a:p>
            <a:pPr marL="0" indent="0">
              <a:buNone/>
            </a:pPr>
            <a:r>
              <a:rPr lang="ru-RU" sz="2000" i="1" dirty="0" smtClean="0"/>
              <a:t>8.Через </a:t>
            </a:r>
            <a:r>
              <a:rPr lang="ru-RU" sz="2000" i="1" dirty="0"/>
              <a:t>неделю я ухожу в отпуск и буду отдыхать__________________________</a:t>
            </a:r>
            <a:endParaRPr lang="ru-RU" sz="2000" dirty="0"/>
          </a:p>
          <a:p>
            <a:pPr marL="0" indent="0">
              <a:buNone/>
            </a:pPr>
            <a:r>
              <a:rPr lang="ru-RU" sz="2000" i="1" dirty="0" smtClean="0"/>
              <a:t>9.Я </a:t>
            </a:r>
            <a:r>
              <a:rPr lang="ru-RU" sz="2000" i="1" dirty="0"/>
              <a:t>своей жизнью________________________________________________________</a:t>
            </a:r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099886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Постановка среднесрочных целей на 10-11 класс: зачётная книжка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Папа\Desktop\зач кн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5060" y="1654078"/>
            <a:ext cx="5299113" cy="49839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617</Words>
  <Application>Microsoft Office PowerPoint</Application>
  <PresentationFormat>Произвольный</PresentationFormat>
  <Paragraphs>77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Мастер-класс: Целеполагание  в старшей школе</vt:lpstr>
      <vt:lpstr>Актуальная проблема: низкая учебная  мотивация учащихся в старшей школе Одна из причин : не умение ставить и достигать цели</vt:lpstr>
      <vt:lpstr>Данный мастер-класс- это результат многолетней работы в старшей школе как классного руководителя, так и учителя-предметника (история, обществознание). Много лет вижу, что если классный руководитель ведёт профориентационную работу , учит детей ставить цели и их координировать, то и у учителя-предметника меньше проблем и результаты в классе (ЕГЭ) значительно выше. </vt:lpstr>
      <vt:lpstr>Цель мастер-класса –демонстрация  приёмов и способов целеполагания классного руководителя в старшей школе с элементами профориентационной работы</vt:lpstr>
      <vt:lpstr>ЦЕЛЬ- это конкретный образ конечного результата</vt:lpstr>
      <vt:lpstr>Постановка краткосрочных целей: Определение вектора движения в процессе обучения (прогресс или регресс)  </vt:lpstr>
      <vt:lpstr>Постановка краткосрочных целей и планирование движения к ним (больше использую в среднем звене, но можно и в старшем): </vt:lpstr>
      <vt:lpstr>Приём для постановки долгосрочных  целей «Представь своё будущее»:</vt:lpstr>
      <vt:lpstr>Постановка среднесрочных целей на 10-11 класс: зачётная книжка</vt:lpstr>
      <vt:lpstr>1 этап: знакомство с правилами ведения книжки:</vt:lpstr>
      <vt:lpstr>2 этап: постановка цели на старшую школу:</vt:lpstr>
      <vt:lpstr>Для постановки цели проводится профориентационная работа с использованием сайта «Профиктория» Учащимся предлагается выполнить задание «Примерочная професиий» и на основе полученных результатов заполнить информационную карту выбора профессий ( их должно быть несколько).</vt:lpstr>
      <vt:lpstr>Интеллектуальная карта выбора профессии:</vt:lpstr>
      <vt:lpstr>Самоконтроль за достижением цели, происходит при заполнении зачётной книжки каждые пол года:</vt:lpstr>
      <vt:lpstr>Слайд 15</vt:lpstr>
      <vt:lpstr>Последний этап: зачётная книжка анализируется на родительском собрании. Родители то же должны понимать, что такое цель в старшей школе, как к ней движется ребёнок и есть ли у него успехи. Сравнив цель и промежуточный результат можно говорить о коррекции учебного пути страшеклассника. </vt:lpstr>
      <vt:lpstr>Слайд 17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Сегодня- это фундамент нашего завтра!</dc:title>
  <dc:creator>User</dc:creator>
  <cp:lastModifiedBy>Папа</cp:lastModifiedBy>
  <cp:revision>26</cp:revision>
  <dcterms:created xsi:type="dcterms:W3CDTF">2020-12-11T11:20:16Z</dcterms:created>
  <dcterms:modified xsi:type="dcterms:W3CDTF">2022-03-24T09:37:38Z</dcterms:modified>
</cp:coreProperties>
</file>