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2" r:id="rId3"/>
    <p:sldId id="279" r:id="rId4"/>
    <p:sldId id="271" r:id="rId5"/>
    <p:sldId id="272" r:id="rId6"/>
    <p:sldId id="273" r:id="rId7"/>
    <p:sldId id="275" r:id="rId8"/>
    <p:sldId id="274" r:id="rId9"/>
    <p:sldId id="277" r:id="rId10"/>
    <p:sldId id="278" r:id="rId11"/>
    <p:sldId id="276" r:id="rId12"/>
    <p:sldId id="280" r:id="rId13"/>
    <p:sldId id="281" r:id="rId14"/>
    <p:sldId id="268" r:id="rId15"/>
    <p:sldId id="264" r:id="rId16"/>
    <p:sldId id="269" r:id="rId17"/>
    <p:sldId id="270" r:id="rId18"/>
    <p:sldId id="26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 опрошенных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Получить знания, узнать что-то интересное</c:v>
                </c:pt>
                <c:pt idx="1">
                  <c:v>Пообщаться с друзьями, одноклассниками</c:v>
                </c:pt>
                <c:pt idx="2">
                  <c:v>Поиграть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0.38000000000000017</c:v>
                </c:pt>
                <c:pt idx="1">
                  <c:v>0.62000000000000033</c:v>
                </c:pt>
                <c:pt idx="2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65-4C0C-8B0C-08514F63F05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123431168"/>
        <c:axId val="123449344"/>
      </c:barChart>
      <c:catAx>
        <c:axId val="123431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3449344"/>
        <c:crosses val="autoZero"/>
        <c:auto val="1"/>
        <c:lblAlgn val="ctr"/>
        <c:lblOffset val="100"/>
        <c:noMultiLvlLbl val="0"/>
      </c:catAx>
      <c:valAx>
        <c:axId val="12344934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23431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 опрошенных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9FE9-4BDB-ADEA-7396BC0E5D8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Да, иногда бывает</c:v>
                </c:pt>
                <c:pt idx="1">
                  <c:v>Да, часто</c:v>
                </c:pt>
                <c:pt idx="2">
                  <c:v>Да, всегда</c:v>
                </c:pt>
                <c:pt idx="3">
                  <c:v>Нет, никогда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0.75000000000000033</c:v>
                </c:pt>
                <c:pt idx="1">
                  <c:v>0.13</c:v>
                </c:pt>
                <c:pt idx="2">
                  <c:v>6.0000000000000026E-2</c:v>
                </c:pt>
                <c:pt idx="3">
                  <c:v>6.0000000000000026E-2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E8-48CB-A32B-AAA7C5B475F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135971968"/>
        <c:axId val="135973504"/>
      </c:barChart>
      <c:catAx>
        <c:axId val="135971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5973504"/>
        <c:crosses val="autoZero"/>
        <c:auto val="1"/>
        <c:lblAlgn val="ctr"/>
        <c:lblOffset val="100"/>
        <c:noMultiLvlLbl val="0"/>
      </c:catAx>
      <c:valAx>
        <c:axId val="13597350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35971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Да, иногда читаю</c:v>
                </c:pt>
                <c:pt idx="1">
                  <c:v>Да, читаю каждый день</c:v>
                </c:pt>
                <c:pt idx="2">
                  <c:v>Нет, не люблю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0.47000000000000008</c:v>
                </c:pt>
                <c:pt idx="1">
                  <c:v>0.24000000000000007</c:v>
                </c:pt>
                <c:pt idx="2">
                  <c:v>0.29000000000000015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64-4235-973B-F6CCB36B30C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141859840"/>
        <c:axId val="141869824"/>
      </c:barChart>
      <c:catAx>
        <c:axId val="141859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1869824"/>
        <c:crosses val="autoZero"/>
        <c:auto val="1"/>
        <c:lblAlgn val="ctr"/>
        <c:lblOffset val="100"/>
        <c:noMultiLvlLbl val="0"/>
      </c:catAx>
      <c:valAx>
        <c:axId val="14186982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41859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Физкультура</c:v>
                </c:pt>
                <c:pt idx="1">
                  <c:v>Музыка</c:v>
                </c:pt>
                <c:pt idx="2">
                  <c:v>Тенология</c:v>
                </c:pt>
                <c:pt idx="3">
                  <c:v>Алгебра, физика, биология</c:v>
                </c:pt>
                <c:pt idx="4">
                  <c:v>Английский язык, история, ИЗО, обществознание, русский язык, информатика</c:v>
                </c:pt>
                <c:pt idx="5">
                  <c:v>География, литература, ОБЖ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0.56000000000000005</c:v>
                </c:pt>
                <c:pt idx="1">
                  <c:v>0.5</c:v>
                </c:pt>
                <c:pt idx="2">
                  <c:v>0.44</c:v>
                </c:pt>
                <c:pt idx="3">
                  <c:v>0.31000000000000016</c:v>
                </c:pt>
                <c:pt idx="4">
                  <c:v>0.19</c:v>
                </c:pt>
                <c:pt idx="5">
                  <c:v>0.12000000000000002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DB-4AB4-A3AE-4470DBB926F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145232640"/>
        <c:axId val="145234176"/>
      </c:barChart>
      <c:catAx>
        <c:axId val="145232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5234176"/>
        <c:crosses val="autoZero"/>
        <c:auto val="1"/>
        <c:lblAlgn val="ctr"/>
        <c:lblOffset val="100"/>
        <c:noMultiLvlLbl val="0"/>
      </c:catAx>
      <c:valAx>
        <c:axId val="14523417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45232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150" baseline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</a:rPr>
              <a:t>Способы</a:t>
            </a:r>
            <a:r>
              <a:rPr lang="ru-RU" sz="1800" baseline="0" dirty="0" smtClean="0">
                <a:solidFill>
                  <a:schemeClr val="accent4">
                    <a:lumMod val="50000"/>
                  </a:schemeClr>
                </a:solidFill>
              </a:rPr>
              <a:t> и методы решения проблем</a:t>
            </a:r>
            <a:endParaRPr lang="ru-RU" sz="1800" dirty="0">
              <a:solidFill>
                <a:schemeClr val="accent4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140524650636125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150" baseline="0">
              <a:solidFill>
                <a:schemeClr val="accent4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 опрошенных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1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Разнообразить уроки</c:v>
                </c:pt>
                <c:pt idx="1">
                  <c:v>Обновить компьютерную технику в школе</c:v>
                </c:pt>
                <c:pt idx="2">
                  <c:v>Уменьшить количество уроков и отменить домашнее задание</c:v>
                </c:pt>
                <c:pt idx="3">
                  <c:v>Другое (изменить столовую)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0.44</c:v>
                </c:pt>
                <c:pt idx="1">
                  <c:v>6.0000000000000026E-2</c:v>
                </c:pt>
                <c:pt idx="2">
                  <c:v>0.5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C5-49A3-B8B5-F33A5C8674B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145287040"/>
        <c:axId val="145288576"/>
      </c:barChart>
      <c:catAx>
        <c:axId val="145287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5288576"/>
        <c:crosses val="autoZero"/>
        <c:auto val="1"/>
        <c:lblAlgn val="ctr"/>
        <c:lblOffset val="100"/>
        <c:noMultiLvlLbl val="0"/>
      </c:catAx>
      <c:valAx>
        <c:axId val="14528857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45287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62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84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504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711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26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51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530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624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50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35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692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23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471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16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50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180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7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72D578A-6CD2-48D5-8364-35FAC74EE5CE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1ACF20F-A497-4077-89B1-4743CE676D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737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75933" y="1378394"/>
            <a:ext cx="7857068" cy="2626339"/>
          </a:xfrm>
        </p:spPr>
        <p:txBody>
          <a:bodyPr anchor="ctr"/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ПРАКТИКИ</a:t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</a:t>
            </a:r>
            <a:r>
              <a:rPr lang="ru-RU" sz="2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</a:t>
            </a:r>
            <a:r>
              <a:rPr lang="ru-RU" sz="2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</a:t>
            </a:r>
            <a:r>
              <a:rPr lang="ru-RU" sz="2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br>
              <a:rPr lang="ru-RU" sz="2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обучающихся</a:t>
            </a:r>
            <a:endParaRPr lang="ru-RU" sz="26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1933" y="176064"/>
            <a:ext cx="10591799" cy="64807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3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АНО ДПО «Открытый институт профессионального образования»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Заседание Лиги «Ассоциация образовательных организаций сел и малых городов Прикамья»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по теме </a:t>
            </a:r>
            <a:r>
              <a:rPr lang="ru-RU" sz="13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«Управление качеством образования на институциональном и персонифицированном уровнях как условие повышения качества образования»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  <a:cs typeface="Arial" pitchFamily="34" charset="0"/>
              </a:rPr>
              <a:t>7 апреля 2022 г.</a:t>
            </a:r>
            <a:endParaRPr lang="ru-RU" sz="13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795867" y="6062132"/>
            <a:ext cx="10591799" cy="5278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kumimoji="0" lang="ru-RU" sz="13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© Шафранова Диана Викторовна – учитель английского языка СП «Кипринская школа – детский сад»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ru-RU" sz="13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МБОУ «Спешковская ООШ»</a:t>
            </a:r>
            <a:endParaRPr kumimoji="0" lang="ru-RU" sz="130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Bookman Old Style" pitchFamily="18" charset="0"/>
              <a:ea typeface="+mn-ea"/>
              <a:cs typeface="Arial" pitchFamily="34" charset="0"/>
            </a:endParaRPr>
          </a:p>
        </p:txBody>
      </p:sp>
      <p:pic>
        <p:nvPicPr>
          <p:cNvPr id="16386" name="Picture 2" descr="https://thumbs.dreamstime.com/b/%D0%BA%D0%BE%D0%BD%D1%86%D0%B5%D0%BF%D1%86%D0%B8%D1%8F-%D1%80%D0%B0%D0%B1%D0%BE%D1%82%D1%8B-%D0%BE%D0%BD%D0%BB%D0%B0%D0%B9%D0%BD-%D0%B2-%D0%BA%D0%BE%D0%BC%D0%B0%D0%BD%D0%B4%D0%B5-%D1%81-%D0%BF%D0%BE%D0%BC%D0%BE%D1%89%D1%8C%D1%8E-%D1%81%D0%BE%D0%B2%D1%80%D0%B5%D0%BC%D0%B5%D0%BD%D0%BD%D1%8B%D0%BC-%D1%82%D0%B5%D1%85%D0%BD%D0%BE%D0%BB%D0%BE%D0%B3%D0%B8%D1%8F%D0%BC-1380544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6099" y="3662097"/>
            <a:ext cx="2121958" cy="1591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8" name="Picture 4" descr="https://auditoriya.vogu35.ru/wp-content/uploads/2020/06/%D0%94%D0%B8%D1%81%D1%82%D0%B0%D0%BD%D1%86%D0%B8%D0%BE%D0%BD%D0%BA%D0%B0-%D0%B2-%D0%9C%D0%A0%D0%A6%D0%9F%D0%9A-2048x113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6913" y="3689498"/>
            <a:ext cx="2706279" cy="1572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9741" y="3672900"/>
            <a:ext cx="1521180" cy="1579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462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00FF"/>
                </a:solidFill>
              </a:rPr>
              <a:t>Какие </a:t>
            </a:r>
            <a:r>
              <a:rPr lang="ru-RU" b="1" dirty="0">
                <a:solidFill>
                  <a:srgbClr val="0000FF"/>
                </a:solidFill>
              </a:rPr>
              <a:t>предметы наиболее интересны </a:t>
            </a:r>
            <a:r>
              <a:rPr lang="ru-RU" b="1" dirty="0" smtClean="0">
                <a:solidFill>
                  <a:srgbClr val="0000FF"/>
                </a:solidFill>
              </a:rPr>
              <a:t/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и </a:t>
            </a:r>
            <a:r>
              <a:rPr lang="ru-RU" b="1" dirty="0">
                <a:solidFill>
                  <a:srgbClr val="0000FF"/>
                </a:solidFill>
              </a:rPr>
              <a:t>почему?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49894919"/>
              </p:ext>
            </p:extLst>
          </p:nvPr>
        </p:nvGraphicFramePr>
        <p:xfrm>
          <a:off x="821267" y="2738438"/>
          <a:ext cx="6489700" cy="3309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408332" y="2636520"/>
            <a:ext cx="3615267" cy="331012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u="sng" dirty="0" smtClean="0"/>
              <a:t>Вывод: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Наиболее популярными являются те предметы, по которым домашнее задание не задают или задают, но редко; начиная с 31% опрошенных предмет интересен из-за того, что уроки разнообразные и можно применять знания на практике.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75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Что </a:t>
            </a:r>
            <a:r>
              <a:rPr lang="ru-RU" b="1" dirty="0">
                <a:solidFill>
                  <a:srgbClr val="0000FF"/>
                </a:solidFill>
              </a:rPr>
              <a:t>бы вам хотелось изменить в школе, чтоб учиться стало интереснее</a:t>
            </a:r>
            <a:r>
              <a:rPr lang="ru-RU" b="1" dirty="0" smtClean="0">
                <a:solidFill>
                  <a:srgbClr val="0000FF"/>
                </a:solidFill>
              </a:rPr>
              <a:t>? </a:t>
            </a:r>
            <a:endParaRPr lang="ru-RU" b="1" dirty="0">
              <a:solidFill>
                <a:srgbClr val="0000FF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29499069"/>
              </p:ext>
            </p:extLst>
          </p:nvPr>
        </p:nvGraphicFramePr>
        <p:xfrm>
          <a:off x="1298575" y="2560638"/>
          <a:ext cx="6415088" cy="3415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Объект 8"/>
          <p:cNvSpPr>
            <a:spLocks noGrp="1"/>
          </p:cNvSpPr>
          <p:nvPr>
            <p:ph sz="half" idx="2"/>
          </p:nvPr>
        </p:nvSpPr>
        <p:spPr>
          <a:xfrm>
            <a:off x="7849130" y="2794000"/>
            <a:ext cx="3379787" cy="3169709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Выявленные причины: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</a:rPr>
              <a:t>о</a:t>
            </a:r>
            <a:r>
              <a:rPr lang="ru-RU" b="1" dirty="0" smtClean="0">
                <a:solidFill>
                  <a:srgbClr val="002060"/>
                </a:solidFill>
              </a:rPr>
              <a:t>днообразные, монотонные уроки;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недостаток учителей (несколько предметов ведёт один и тот же учитель);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большая учебная нагрузка, много домашнего задания;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недостаток современного оборудования.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just"/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69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Заглянем к себе!!!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2576068"/>
            <a:ext cx="5086096" cy="35483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900" b="1" u="sng" dirty="0" smtClean="0">
                <a:solidFill>
                  <a:schemeClr val="accent2">
                    <a:lumMod val="75000"/>
                  </a:schemeClr>
                </a:solidFill>
              </a:rPr>
              <a:t>Проблемы педагога:</a:t>
            </a:r>
          </a:p>
          <a:p>
            <a:pPr marL="457200" indent="-457200">
              <a:buAutoNum type="arabicPeriod"/>
            </a:pPr>
            <a:r>
              <a:rPr lang="ru-RU" sz="2900" b="1" dirty="0" smtClean="0"/>
              <a:t>Недостаток опыта, знаний;</a:t>
            </a:r>
          </a:p>
          <a:p>
            <a:pPr marL="457200" indent="-457200">
              <a:buAutoNum type="arabicPeriod"/>
            </a:pPr>
            <a:r>
              <a:rPr lang="ru-RU" sz="2900" b="1" dirty="0" smtClean="0"/>
              <a:t>Отсутствие наставничества;</a:t>
            </a:r>
          </a:p>
          <a:p>
            <a:pPr marL="457200" indent="-457200">
              <a:buAutoNum type="arabicPeriod"/>
            </a:pPr>
            <a:r>
              <a:rPr lang="ru-RU" sz="2600" b="1" dirty="0" smtClean="0"/>
              <a:t>Эмоциональное или профессиональное «выгорание»;</a:t>
            </a:r>
          </a:p>
          <a:p>
            <a:pPr marL="457200" indent="-457200">
              <a:buAutoNum type="arabicPeriod"/>
            </a:pPr>
            <a:r>
              <a:rPr lang="ru-RU" sz="2600" b="1" dirty="0" smtClean="0"/>
              <a:t>Пассивность педагога (не участвует в конкурсах как сам педагог, так и его ученики);</a:t>
            </a:r>
          </a:p>
          <a:p>
            <a:pPr marL="457200" indent="-457200">
              <a:buAutoNum type="arabicPeriod"/>
            </a:pPr>
            <a:r>
              <a:rPr lang="ru-RU" sz="2600" b="1" dirty="0" smtClean="0"/>
              <a:t>Отрицание современных методов работы, восприятие учеников не как равного себе партнёра, а как своего «подчинённого».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5299456" cy="33101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900" b="1" u="sng" dirty="0">
                <a:solidFill>
                  <a:schemeClr val="accent2">
                    <a:lumMod val="75000"/>
                  </a:schemeClr>
                </a:solidFill>
              </a:rPr>
              <a:t>Причины проблем: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b="1" dirty="0" smtClean="0"/>
              <a:t>ВУЗы не дают достаточных профессиональных практических и теоретических знаний;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b="1" dirty="0"/>
              <a:t>Большая нагрузка </a:t>
            </a:r>
            <a:r>
              <a:rPr lang="ru-RU" sz="2600" b="1" dirty="0" smtClean="0"/>
              <a:t>педагогов;</a:t>
            </a:r>
            <a:endParaRPr lang="ru-RU" sz="2600" b="1" dirty="0"/>
          </a:p>
          <a:p>
            <a:pPr marL="457200" indent="-457200">
              <a:buFont typeface="+mj-lt"/>
              <a:buAutoNum type="arabicPeriod"/>
            </a:pPr>
            <a:r>
              <a:rPr lang="ru-RU" sz="2600" b="1" dirty="0" smtClean="0"/>
              <a:t>Отсутствие мотивации к какой-либо деятельности;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b="1" dirty="0" smtClean="0"/>
              <a:t>Неуверенность в себе;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b="1" dirty="0" smtClean="0"/>
              <a:t>Возрастные особенности, невосприятие критики.</a:t>
            </a:r>
          </a:p>
        </p:txBody>
      </p:sp>
    </p:spTree>
    <p:extLst>
      <p:ext uri="{BB962C8B-B14F-4D97-AF65-F5344CB8AC3E}">
        <p14:creationId xmlns:p14="http://schemas.microsoft.com/office/powerpoint/2010/main" val="356563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FF"/>
                </a:solidFill>
              </a:rPr>
              <a:t>Проблемы в качестве образования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hlinkClick r:id="rId2" action="ppaction://hlinksldjump"/>
              </a:rPr>
              <a:t>«Внешние»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hlinkClick r:id="rId2" action="ppaction://hlinksldjump"/>
              </a:rPr>
              <a:t>проблемы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271463" indent="-271463" algn="just">
              <a:lnSpc>
                <a:spcPct val="120000"/>
              </a:lnSpc>
              <a:buAutoNum type="arabicPeriod"/>
            </a:pPr>
            <a:r>
              <a:rPr lang="ru-RU" b="1" dirty="0"/>
              <a:t>Низкая мотивация к обучению и познавательному процессу.</a:t>
            </a:r>
          </a:p>
          <a:p>
            <a:pPr marL="271463" indent="-271463" algn="just">
              <a:lnSpc>
                <a:spcPct val="120000"/>
              </a:lnSpc>
              <a:buAutoNum type="arabicPeriod"/>
            </a:pPr>
            <a:r>
              <a:rPr lang="ru-RU" b="1" dirty="0"/>
              <a:t>Низкий уровень читательской грамотности.</a:t>
            </a:r>
          </a:p>
          <a:p>
            <a:pPr marL="271463" indent="-271463" algn="just">
              <a:lnSpc>
                <a:spcPct val="120000"/>
              </a:lnSpc>
              <a:buAutoNum type="arabicPeriod"/>
            </a:pPr>
            <a:r>
              <a:rPr lang="ru-RU" b="1" dirty="0"/>
              <a:t>Отсутствие контроля со стороны родителей.</a:t>
            </a:r>
          </a:p>
          <a:p>
            <a:pPr marL="0" indent="0">
              <a:buNone/>
            </a:pP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024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3869" y="812799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00FF"/>
                </a:solidFill>
              </a:rPr>
              <a:t>Причины «внешних» проблем </a:t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в качестве образования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318935"/>
          </a:xfrm>
        </p:spPr>
        <p:txBody>
          <a:bodyPr>
            <a:normAutofit lnSpcReduction="10000"/>
          </a:bodyPr>
          <a:lstStyle/>
          <a:p>
            <a:pPr marL="355600" indent="-355600" algn="just">
              <a:spcAft>
                <a:spcPts val="0"/>
              </a:spcAft>
              <a:buAutoNum type="arabicPeriod"/>
            </a:pPr>
            <a:r>
              <a:rPr lang="ru-RU" b="1" dirty="0" smtClean="0"/>
              <a:t>Использование современных гаджетов не для обучения, а для развлечения (зависимость от игр, много времени уходит впустую).</a:t>
            </a:r>
          </a:p>
          <a:p>
            <a:pPr marL="355600" indent="-355600" algn="just">
              <a:spcAft>
                <a:spcPts val="0"/>
              </a:spcAft>
              <a:buAutoNum type="arabicPeriod"/>
            </a:pPr>
            <a:r>
              <a:rPr lang="ru-RU" b="1" dirty="0" smtClean="0"/>
              <a:t>Неопределённость своего будущего.</a:t>
            </a:r>
          </a:p>
          <a:p>
            <a:pPr marL="355600" indent="-355600" algn="just">
              <a:spcAft>
                <a:spcPts val="0"/>
              </a:spcAft>
              <a:buAutoNum type="arabicPeriod"/>
            </a:pPr>
            <a:r>
              <a:rPr lang="ru-RU" b="1" dirty="0" smtClean="0"/>
              <a:t>Отсутствие «примера для подражания» (многие родители не имеют профессионального образования и работы).</a:t>
            </a:r>
          </a:p>
          <a:p>
            <a:pPr marL="355600" indent="-355600" algn="just">
              <a:spcAft>
                <a:spcPts val="0"/>
              </a:spcAft>
              <a:buAutoNum type="arabicPeriod"/>
            </a:pPr>
            <a:r>
              <a:rPr lang="ru-RU" b="1" dirty="0" smtClean="0"/>
              <a:t>Знание своих прав и несоблюдение своих обязанностей, как со стороны обучающихся, так и со стороны родителей.</a:t>
            </a:r>
            <a:r>
              <a:rPr lang="ru-RU" dirty="0" smtClean="0"/>
              <a:t>			</a:t>
            </a:r>
            <a:r>
              <a:rPr lang="ru-RU" dirty="0"/>
              <a:t>	</a:t>
            </a:r>
            <a:r>
              <a:rPr lang="ru-RU" dirty="0" smtClean="0"/>
              <a:t>														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380134" y="5892800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6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267" y="982132"/>
            <a:ext cx="10109200" cy="13038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Инновационные способы и методы</a:t>
            </a:r>
            <a:r>
              <a:rPr lang="ru-RU" b="1" dirty="0">
                <a:solidFill>
                  <a:srgbClr val="0000FF"/>
                </a:solidFill>
              </a:rPr>
              <a:t> </a:t>
            </a:r>
            <a:r>
              <a:rPr lang="ru-RU" b="1" dirty="0" smtClean="0">
                <a:solidFill>
                  <a:srgbClr val="0000FF"/>
                </a:solidFill>
              </a:rPr>
              <a:t>для решения проблем в качестве образования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0000" y="2514599"/>
            <a:ext cx="9575799" cy="3539068"/>
          </a:xfrm>
        </p:spPr>
        <p:txBody>
          <a:bodyPr>
            <a:normAutofit/>
          </a:bodyPr>
          <a:lstStyle/>
          <a:p>
            <a:pPr marL="271463" indent="-271463">
              <a:lnSpc>
                <a:spcPct val="150000"/>
              </a:lnSpc>
              <a:buSzPct val="100000"/>
              <a:buAutoNum type="arabicPeriod"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Низкая мотивация к обучению и познавательному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процессу:</a:t>
            </a:r>
          </a:p>
          <a:p>
            <a:pPr marL="457200" lvl="1" indent="0">
              <a:lnSpc>
                <a:spcPct val="150000"/>
              </a:lnSpc>
              <a:buSzPct val="100000"/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0" y="3217862"/>
            <a:ext cx="2628900" cy="1743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824" y="3217862"/>
            <a:ext cx="2466975" cy="18478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267" y="5189537"/>
            <a:ext cx="299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ИКТ-технологии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166100" y="54102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Сбор информации по вопросам, интересующие детей</a:t>
            </a:r>
            <a:endParaRPr lang="ru-RU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652" y="3315642"/>
            <a:ext cx="1959505" cy="19595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524" y="3306233"/>
            <a:ext cx="1955800" cy="1955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67200" y="5490633"/>
            <a:ext cx="36702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Проектная деятельность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02882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2. Низкий уровень читательской грамотности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018" y="2565400"/>
            <a:ext cx="3972863" cy="23622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747" y="4174152"/>
            <a:ext cx="2068909" cy="18604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4348" y="2809113"/>
            <a:ext cx="2724148" cy="15255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573" y="2438399"/>
            <a:ext cx="2009775" cy="22669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95402" y="4927600"/>
            <a:ext cx="29590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Составление схем, таблиц по прочитанному тексту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48066" y="5975547"/>
            <a:ext cx="4373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Портрет персонажа по прочитанному тексту</a:t>
            </a:r>
            <a:endParaRPr lang="ru-RU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797800" y="4857749"/>
            <a:ext cx="3670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Читаем книгу, смотрим фильм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3335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3. Отсутствие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контроля со стороны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родителей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2" y="2497138"/>
            <a:ext cx="2273300" cy="22733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400" y="4370911"/>
            <a:ext cx="2628900" cy="1743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574" y="2491311"/>
            <a:ext cx="2855225" cy="17080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144" y="2491311"/>
            <a:ext cx="3354388" cy="18834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6600" y="4981577"/>
            <a:ext cx="337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Создание родительских групп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46600" y="4409044"/>
            <a:ext cx="309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Совместные мероприяти</a:t>
            </a:r>
            <a:r>
              <a:rPr lang="ru-RU" b="1" dirty="0"/>
              <a:t>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56592" y="5740302"/>
            <a:ext cx="371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Индивидуальные встречи, беседы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5716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6866" y="905932"/>
            <a:ext cx="3420534" cy="1303867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0000FF"/>
                </a:solidFill>
              </a:rPr>
              <a:t>Результаты моей деятельности</a:t>
            </a:r>
            <a:endParaRPr lang="ru-RU" b="1" dirty="0">
              <a:solidFill>
                <a:srgbClr val="0000FF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159353"/>
              </p:ext>
            </p:extLst>
          </p:nvPr>
        </p:nvGraphicFramePr>
        <p:xfrm>
          <a:off x="940636" y="861420"/>
          <a:ext cx="6366097" cy="52515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0653">
                  <a:extLst>
                    <a:ext uri="{9D8B030D-6E8A-4147-A177-3AD203B41FA5}">
                      <a16:colId xmlns:a16="http://schemas.microsoft.com/office/drawing/2014/main" val="3696479392"/>
                    </a:ext>
                  </a:extLst>
                </a:gridCol>
                <a:gridCol w="2486529">
                  <a:extLst>
                    <a:ext uri="{9D8B030D-6E8A-4147-A177-3AD203B41FA5}">
                      <a16:colId xmlns:a16="http://schemas.microsoft.com/office/drawing/2014/main" val="677554168"/>
                    </a:ext>
                  </a:extLst>
                </a:gridCol>
                <a:gridCol w="1888915">
                  <a:extLst>
                    <a:ext uri="{9D8B030D-6E8A-4147-A177-3AD203B41FA5}">
                      <a16:colId xmlns:a16="http://schemas.microsoft.com/office/drawing/2014/main" val="1048144363"/>
                    </a:ext>
                  </a:extLst>
                </a:gridCol>
              </a:tblGrid>
              <a:tr h="72151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Учебный год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Качество образования по предмету иностранный язык (%)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0359841"/>
                  </a:ext>
                </a:extLst>
              </a:tr>
              <a:tr h="4218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2-4 классы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5-9 классы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31049414"/>
                  </a:ext>
                </a:extLst>
              </a:tr>
              <a:tr h="4218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2015-2016 у. г.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53,8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32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36026466"/>
                  </a:ext>
                </a:extLst>
              </a:tr>
              <a:tr h="42182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</a:rPr>
                        <a:t>2016-2017 у. г.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54,5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42,5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0019984"/>
                  </a:ext>
                </a:extLst>
              </a:tr>
              <a:tr h="42182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</a:rPr>
                        <a:t>2017-2018 у. г.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46,5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27004140"/>
                  </a:ext>
                </a:extLst>
              </a:tr>
              <a:tr h="42182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</a:rPr>
                        <a:t>2018-2019 у. г.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63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52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93333217"/>
                  </a:ext>
                </a:extLst>
              </a:tr>
              <a:tr h="42182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</a:rPr>
                        <a:t>2019-2020 у. г.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63,5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51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10105538"/>
                  </a:ext>
                </a:extLst>
              </a:tr>
              <a:tr h="843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МБОУ </a:t>
                      </a:r>
                      <a:endParaRPr lang="ru-RU" sz="18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«Спешковская </a:t>
                      </a:r>
                      <a:r>
                        <a:rPr lang="ru-RU" sz="1800" dirty="0">
                          <a:effectLst/>
                        </a:rPr>
                        <a:t>ООШ»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90703250"/>
                  </a:ext>
                </a:extLst>
              </a:tr>
              <a:tr h="4218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2020-2021 у. г.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70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54,5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6850739"/>
                  </a:ext>
                </a:extLst>
              </a:tr>
              <a:tr h="7336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2021-2022 у. г.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(</a:t>
                      </a:r>
                      <a:r>
                        <a:rPr lang="en-US" sz="2000" dirty="0">
                          <a:effectLst/>
                        </a:rPr>
                        <a:t>I </a:t>
                      </a:r>
                      <a:r>
                        <a:rPr lang="ru-RU" sz="2000" dirty="0" smtClean="0">
                          <a:effectLst/>
                        </a:rPr>
                        <a:t>полугодие)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84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57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34474704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518400" y="3088623"/>
            <a:ext cx="394349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«Интерес к учению проявляется только тогда, когда есть вдохновение, рождающееся от успеха». </a:t>
            </a:r>
            <a:endParaRPr lang="ru-RU" sz="2200" b="1" i="1" dirty="0" smtClean="0">
              <a:solidFill>
                <a:srgbClr val="002060"/>
              </a:solidFill>
            </a:endParaRPr>
          </a:p>
          <a:p>
            <a:pPr algn="r"/>
            <a:endParaRPr lang="ru-RU" sz="1100" dirty="0" smtClean="0"/>
          </a:p>
          <a:p>
            <a:pPr algn="r"/>
            <a:r>
              <a:rPr lang="ru-RU" sz="2000" dirty="0" smtClean="0"/>
              <a:t>В. Сухомлинский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7994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Немного о себе</a:t>
            </a:r>
            <a:endParaRPr lang="ru-RU" sz="4800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295402" y="2632356"/>
            <a:ext cx="6427628" cy="331893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2014 г. – закончила ПГГПУ по направлению физико-математическое образование.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2015 г. – учитель иностранного языка в МБОУ «Кипринская ООШ».</a:t>
            </a: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2015-2016 г. – прошла курсы переподготовки по специальности «Учитель английского языка».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 г. – получила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категорию по должности «учитель».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284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www.b17.ru/foto/uploaded/upl_1603953696_159018_wbvt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600" y="338667"/>
            <a:ext cx="11218333" cy="6206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284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FF"/>
                </a:solidFill>
              </a:rPr>
              <a:t>Проблемы в качестве образования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094571" y="2408766"/>
            <a:ext cx="5230010" cy="711728"/>
          </a:xfrm>
        </p:spPr>
        <p:txBody>
          <a:bodyPr/>
          <a:lstStyle/>
          <a:p>
            <a:pPr algn="ctr"/>
            <a:r>
              <a:rPr lang="ru-RU" b="1" dirty="0" smtClean="0">
                <a:hlinkClick r:id="rId2" action="ppaction://hlinksldjump"/>
              </a:rPr>
              <a:t>«Внутришкольные»</a:t>
            </a:r>
            <a:r>
              <a:rPr lang="en-US" b="1" dirty="0" smtClean="0">
                <a:hlinkClick r:id="rId2" action="ppaction://hlinksldjump"/>
              </a:rPr>
              <a:t> </a:t>
            </a:r>
            <a:r>
              <a:rPr lang="ru-RU" b="1" dirty="0" smtClean="0">
                <a:hlinkClick r:id="rId2" action="ppaction://hlinksldjump"/>
              </a:rPr>
              <a:t> проблемы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295402" y="3243261"/>
            <a:ext cx="8991598" cy="2632605"/>
          </a:xfrm>
        </p:spPr>
        <p:txBody>
          <a:bodyPr>
            <a:noAutofit/>
          </a:bodyPr>
          <a:lstStyle/>
          <a:p>
            <a:pPr marL="457200" indent="-457200" algn="just">
              <a:buAutoNum type="arabicPeriod"/>
            </a:pPr>
            <a:r>
              <a:rPr lang="ru-RU" sz="2300" b="1" dirty="0" smtClean="0"/>
              <a:t>Устаревшая материально-техническая база.</a:t>
            </a:r>
          </a:p>
          <a:p>
            <a:pPr marL="457200" indent="-457200" algn="just">
              <a:buAutoNum type="arabicPeriod"/>
            </a:pPr>
            <a:r>
              <a:rPr lang="ru-RU" sz="2300" b="1" dirty="0" smtClean="0"/>
              <a:t>Нехватка педагогических кадров.</a:t>
            </a:r>
          </a:p>
          <a:p>
            <a:pPr marL="457200" indent="-457200" algn="just">
              <a:buAutoNum type="arabicPeriod"/>
            </a:pPr>
            <a:r>
              <a:rPr lang="ru-RU" sz="2300" b="1" dirty="0" smtClean="0"/>
              <a:t>Отдалённость от города (дети не выезжают на районные и культурные мероприятия).</a:t>
            </a:r>
            <a:endParaRPr lang="ru-RU" sz="2300" b="1" dirty="0"/>
          </a:p>
        </p:txBody>
      </p:sp>
    </p:spTree>
    <p:extLst>
      <p:ext uri="{BB962C8B-B14F-4D97-AF65-F5344CB8AC3E}">
        <p14:creationId xmlns:p14="http://schemas.microsoft.com/office/powerpoint/2010/main" val="288922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00FF"/>
                </a:solidFill>
              </a:rPr>
              <a:t>Причины «</a:t>
            </a:r>
            <a:r>
              <a:rPr lang="ru-RU" b="1" dirty="0" smtClean="0">
                <a:solidFill>
                  <a:srgbClr val="0000FF"/>
                </a:solidFill>
              </a:rPr>
              <a:t>внутришкольных» </a:t>
            </a:r>
            <a:r>
              <a:rPr lang="ru-RU" b="1" dirty="0" smtClean="0">
                <a:solidFill>
                  <a:srgbClr val="0000FF"/>
                </a:solidFill>
              </a:rPr>
              <a:t>проблем </a:t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в </a:t>
            </a:r>
            <a:r>
              <a:rPr lang="ru-RU" b="1" dirty="0">
                <a:solidFill>
                  <a:srgbClr val="0000FF"/>
                </a:solidFill>
              </a:rPr>
              <a:t>качестве образования</a:t>
            </a:r>
            <a:r>
              <a:rPr lang="ru-RU" dirty="0">
                <a:solidFill>
                  <a:srgbClr val="0000FF"/>
                </a:solidFill>
              </a:rPr>
              <a:t/>
            </a:r>
            <a:br>
              <a:rPr lang="ru-RU" dirty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800" b="1" dirty="0" smtClean="0"/>
              <a:t>Недостаточное финансирование.</a:t>
            </a:r>
          </a:p>
          <a:p>
            <a:pPr marL="457200" indent="-457200">
              <a:buAutoNum type="arabicPeriod"/>
            </a:pPr>
            <a:r>
              <a:rPr lang="ru-RU" sz="2800" b="1" dirty="0" smtClean="0"/>
              <a:t>Невостребованность профессии.</a:t>
            </a:r>
          </a:p>
          <a:p>
            <a:pPr marL="457200" indent="-457200">
              <a:buAutoNum type="arabicPeriod"/>
            </a:pPr>
            <a:r>
              <a:rPr lang="ru-RU" sz="2800" b="1" dirty="0" smtClean="0"/>
              <a:t>Низкая зарплата (на территории села).</a:t>
            </a:r>
          </a:p>
          <a:p>
            <a:pPr marL="457200" indent="-457200" algn="just">
              <a:buAutoNum type="arabicPeriod"/>
            </a:pPr>
            <a:r>
              <a:rPr lang="ru-RU" sz="2800" b="1" dirty="0" smtClean="0"/>
              <a:t>Большой подвоз детей (ежедневно подвозят и развозят обучающихся из 5 населённых пунктов).</a:t>
            </a:r>
            <a:endParaRPr lang="ru-RU" sz="2800" b="1" dirty="0"/>
          </a:p>
          <a:p>
            <a:pPr marL="3600450" lvl="8" indent="0">
              <a:buNone/>
            </a:pPr>
            <a:r>
              <a:rPr lang="ru-RU" dirty="0" smtClean="0"/>
              <a:t>												</a:t>
            </a:r>
            <a:endParaRPr lang="ru-RU" dirty="0"/>
          </a:p>
          <a:p>
            <a:pPr marL="4057650" lvl="8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118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558865" cy="13038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Проблемы в качестве образования «глазами обучающихся»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1"/>
            <a:ext cx="9601196" cy="347980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Анкета для обучающихся:</a:t>
            </a:r>
          </a:p>
          <a:p>
            <a:pPr marL="271463" indent="-271463">
              <a:buAutoNum type="arabicPeriod"/>
            </a:pPr>
            <a:r>
              <a:rPr lang="ru-RU" b="1" dirty="0" smtClean="0"/>
              <a:t>Вы ходите в школу, чтобы …</a:t>
            </a:r>
          </a:p>
          <a:p>
            <a:pPr marL="271463" indent="-271463">
              <a:buFont typeface="Arial"/>
              <a:buAutoNum type="arabicPeriod"/>
            </a:pPr>
            <a:r>
              <a:rPr lang="ru-RU" b="1" dirty="0" smtClean="0"/>
              <a:t>Бывает ли такое, что на уроках вам скучно, неинтересно</a:t>
            </a:r>
            <a:r>
              <a:rPr lang="ru-RU" b="1" dirty="0"/>
              <a:t>? Почему вам неинтересно в школе? (для тех, кто ответил на </a:t>
            </a:r>
            <a:r>
              <a:rPr lang="ru-RU" b="1" dirty="0" smtClean="0"/>
              <a:t>вопрос </a:t>
            </a:r>
            <a:r>
              <a:rPr lang="ru-RU" b="1" dirty="0"/>
              <a:t>«да, всегда</a:t>
            </a:r>
            <a:r>
              <a:rPr lang="ru-RU" b="1" dirty="0" smtClean="0"/>
              <a:t>»)</a:t>
            </a:r>
          </a:p>
          <a:p>
            <a:pPr marL="271463" indent="-271463">
              <a:buFont typeface="Arial"/>
              <a:buAutoNum type="arabicPeriod"/>
            </a:pPr>
            <a:r>
              <a:rPr lang="ru-RU" b="1" dirty="0" smtClean="0"/>
              <a:t>Любите ли вы читать</a:t>
            </a:r>
            <a:r>
              <a:rPr lang="ru-RU" b="1" dirty="0"/>
              <a:t>? Если да, то что читаете? Если нет, то почему?</a:t>
            </a:r>
          </a:p>
          <a:p>
            <a:pPr marL="271463" indent="-271463">
              <a:buFont typeface="Arial"/>
              <a:buAutoNum type="arabicPeriod"/>
            </a:pPr>
            <a:r>
              <a:rPr lang="ru-RU" b="1" dirty="0"/>
              <a:t>Какие предметы наиболее интересны и почему?</a:t>
            </a:r>
          </a:p>
          <a:p>
            <a:pPr marL="271463" indent="-271463">
              <a:buAutoNum type="arabicPeriod"/>
            </a:pPr>
            <a:r>
              <a:rPr lang="ru-RU" b="1" dirty="0" smtClean="0"/>
              <a:t>Что бы вам хотелось изменить в школе, чтоб учиться стало интереснее?</a:t>
            </a:r>
          </a:p>
        </p:txBody>
      </p:sp>
    </p:spTree>
    <p:extLst>
      <p:ext uri="{BB962C8B-B14F-4D97-AF65-F5344CB8AC3E}">
        <p14:creationId xmlns:p14="http://schemas.microsoft.com/office/powerpoint/2010/main" val="220080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FF"/>
                </a:solidFill>
              </a:rPr>
              <a:t>Вы ходите в школу, чтобы…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12000" y="2560319"/>
            <a:ext cx="3903133" cy="365421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200" b="1" u="sng" dirty="0" smtClean="0"/>
              <a:t>Вывод</a:t>
            </a:r>
            <a:r>
              <a:rPr lang="ru-RU" sz="2200" b="1" dirty="0" smtClean="0"/>
              <a:t>: </a:t>
            </a:r>
            <a:r>
              <a:rPr lang="ru-RU" sz="2200" b="1" dirty="0" smtClean="0">
                <a:solidFill>
                  <a:srgbClr val="002060"/>
                </a:solidFill>
              </a:rPr>
              <a:t>для большинства обучающихся школа выступает в роли агента социализации, а не в роли источника знаний.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ru-RU" sz="2200" b="1" u="sng" dirty="0" smtClean="0">
                <a:solidFill>
                  <a:srgbClr val="C00000"/>
                </a:solidFill>
              </a:rPr>
              <a:t>Проблема</a:t>
            </a:r>
            <a:r>
              <a:rPr lang="ru-RU" sz="2200" b="1" dirty="0" smtClean="0">
                <a:solidFill>
                  <a:srgbClr val="C00000"/>
                </a:solidFill>
              </a:rPr>
              <a:t>: </a:t>
            </a:r>
            <a:r>
              <a:rPr lang="ru-RU" sz="2200" b="1" dirty="0" smtClean="0">
                <a:solidFill>
                  <a:schemeClr val="tx1"/>
                </a:solidFill>
              </a:rPr>
              <a:t>у большинства опрошенных </a:t>
            </a:r>
            <a:r>
              <a:rPr lang="ru-RU" sz="2200" b="1" dirty="0" smtClean="0"/>
              <a:t>нет мотивации к обучению и получению новых знаний.</a:t>
            </a:r>
          </a:p>
        </p:txBody>
      </p:sp>
      <p:graphicFrame>
        <p:nvGraphicFramePr>
          <p:cNvPr id="5" name="Объект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25269110"/>
              </p:ext>
            </p:extLst>
          </p:nvPr>
        </p:nvGraphicFramePr>
        <p:xfrm>
          <a:off x="1298575" y="2560638"/>
          <a:ext cx="5694653" cy="3453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7265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Бывает ли такое, что на уроках вам скучно, неинтересно?</a:t>
            </a:r>
            <a:endParaRPr lang="ru-RU" b="1" dirty="0">
              <a:solidFill>
                <a:srgbClr val="0000FF"/>
              </a:solidFill>
            </a:endParaRP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09945529"/>
              </p:ext>
            </p:extLst>
          </p:nvPr>
        </p:nvGraphicFramePr>
        <p:xfrm>
          <a:off x="1298575" y="2560638"/>
          <a:ext cx="6313488" cy="3309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7764462" y="2882053"/>
            <a:ext cx="3631194" cy="3310128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u="sng" dirty="0" smtClean="0"/>
              <a:t>Вывод</a:t>
            </a:r>
            <a:r>
              <a:rPr lang="ru-RU" b="1" dirty="0" smtClean="0"/>
              <a:t>: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Проблема не только в низкомотивированных обучающихся, но и в подходах к обучению педагогов школы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722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0000FF"/>
                </a:solidFill>
              </a:rPr>
              <a:t/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Любите </a:t>
            </a:r>
            <a:r>
              <a:rPr lang="ru-RU" b="1" dirty="0">
                <a:solidFill>
                  <a:srgbClr val="0000FF"/>
                </a:solidFill>
              </a:rPr>
              <a:t>ли вы читать</a:t>
            </a:r>
            <a:r>
              <a:rPr lang="ru-RU" b="1" dirty="0" smtClean="0">
                <a:solidFill>
                  <a:srgbClr val="0000FF"/>
                </a:solidFill>
              </a:rPr>
              <a:t>? </a:t>
            </a:r>
            <a:r>
              <a:rPr lang="ru-RU" b="1" dirty="0">
                <a:solidFill>
                  <a:srgbClr val="0000FF"/>
                </a:solidFill>
              </a:rPr>
              <a:t>Если да, то что читаете? Если нет, то почему?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12325981"/>
              </p:ext>
            </p:extLst>
          </p:nvPr>
        </p:nvGraphicFramePr>
        <p:xfrm>
          <a:off x="815975" y="2649538"/>
          <a:ext cx="4718050" cy="3309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22900" y="2560319"/>
            <a:ext cx="6083300" cy="372194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3300" b="1" u="sng" dirty="0" smtClean="0"/>
              <a:t>Вывод</a:t>
            </a:r>
            <a:r>
              <a:rPr lang="ru-RU" sz="3300" b="1" dirty="0" smtClean="0"/>
              <a:t>: </a:t>
            </a:r>
          </a:p>
          <a:p>
            <a:pPr algn="just"/>
            <a:r>
              <a:rPr lang="ru-RU" sz="3300" b="1" dirty="0" smtClean="0">
                <a:solidFill>
                  <a:srgbClr val="002060"/>
                </a:solidFill>
              </a:rPr>
              <a:t>Лишь четверть опрошенных читает ежедневно, и именно у этих обучающихся высокий средний балл по успеваемости (4-5).</a:t>
            </a:r>
          </a:p>
          <a:p>
            <a:pPr algn="just"/>
            <a:r>
              <a:rPr lang="ru-RU" sz="3300" b="1" dirty="0" smtClean="0">
                <a:solidFill>
                  <a:srgbClr val="002060"/>
                </a:solidFill>
              </a:rPr>
              <a:t>Среди большинства опрошенных высокий средний бал (20%) имеют те, кто читают энциклопедии и книги жанра фантастика, детектив, приключения; остальная часть опрошенных (</a:t>
            </a:r>
            <a:r>
              <a:rPr lang="ru-RU" sz="3300" b="1" dirty="0">
                <a:solidFill>
                  <a:srgbClr val="002060"/>
                </a:solidFill>
              </a:rPr>
              <a:t>27%) </a:t>
            </a:r>
            <a:r>
              <a:rPr lang="ru-RU" sz="3300" b="1" dirty="0" smtClean="0">
                <a:solidFill>
                  <a:srgbClr val="002060"/>
                </a:solidFill>
              </a:rPr>
              <a:t>читает журналы, комиксы, манги и имеют средний балл успеваемости (3,3-3,9).</a:t>
            </a:r>
          </a:p>
          <a:p>
            <a:pPr algn="just"/>
            <a:r>
              <a:rPr lang="ru-RU" sz="3300" b="1" dirty="0" smtClean="0">
                <a:solidFill>
                  <a:srgbClr val="002060"/>
                </a:solidFill>
              </a:rPr>
              <a:t>Остальная часть опрошенных не заинтересована в чтении, так как для них это не интересно, бессмысленно.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97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1287</TotalTime>
  <Words>813</Words>
  <Application>Microsoft Office PowerPoint</Application>
  <PresentationFormat>Широкоэкранный</PresentationFormat>
  <Paragraphs>124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Bookman Old Style</vt:lpstr>
      <vt:lpstr>Garamond</vt:lpstr>
      <vt:lpstr>Times New Roman</vt:lpstr>
      <vt:lpstr>Натуральные материалы</vt:lpstr>
      <vt:lpstr>ИННОВАЦИОННЫЕ ПРАКТИКИ как способ повышения качества образования  у обучающихся</vt:lpstr>
      <vt:lpstr>Немного о себе</vt:lpstr>
      <vt:lpstr>Презентация PowerPoint</vt:lpstr>
      <vt:lpstr>Проблемы в качестве образования</vt:lpstr>
      <vt:lpstr> Причины «внутришкольных» проблем  в качестве образования </vt:lpstr>
      <vt:lpstr>Проблемы в качестве образования «глазами обучающихся»</vt:lpstr>
      <vt:lpstr>Вы ходите в школу, чтобы…</vt:lpstr>
      <vt:lpstr>Бывает ли такое, что на уроках вам скучно, неинтересно?</vt:lpstr>
      <vt:lpstr>  Любите ли вы читать? Если да, то что читаете? Если нет, то почему?  </vt:lpstr>
      <vt:lpstr> Какие предметы наиболее интересны  и почему? </vt:lpstr>
      <vt:lpstr>Что бы вам хотелось изменить в школе, чтоб учиться стало интереснее? </vt:lpstr>
      <vt:lpstr>Заглянем к себе!!!</vt:lpstr>
      <vt:lpstr>Проблемы в качестве образования</vt:lpstr>
      <vt:lpstr> Причины «внешних» проблем  в качестве образования </vt:lpstr>
      <vt:lpstr>Инновационные способы и методы для решения проблем в качестве образования</vt:lpstr>
      <vt:lpstr>2. Низкий уровень читательской грамотности</vt:lpstr>
      <vt:lpstr> 3. Отсутствие контроля со стороны родителей </vt:lpstr>
      <vt:lpstr>Результаты моей деятельности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#Мои педагогические лайфхаки</dc:title>
  <dc:creator>Сезам</dc:creator>
  <cp:lastModifiedBy>1</cp:lastModifiedBy>
  <cp:revision>118</cp:revision>
  <dcterms:created xsi:type="dcterms:W3CDTF">2022-01-27T14:09:50Z</dcterms:created>
  <dcterms:modified xsi:type="dcterms:W3CDTF">2022-04-06T08:57:44Z</dcterms:modified>
</cp:coreProperties>
</file>