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687" r:id="rId2"/>
    <p:sldId id="685" r:id="rId3"/>
    <p:sldId id="643" r:id="rId4"/>
    <p:sldId id="480" r:id="rId5"/>
    <p:sldId id="581" r:id="rId6"/>
    <p:sldId id="582" r:id="rId7"/>
    <p:sldId id="477" r:id="rId8"/>
    <p:sldId id="659" r:id="rId9"/>
    <p:sldId id="686" r:id="rId10"/>
    <p:sldId id="587" r:id="rId11"/>
    <p:sldId id="660" r:id="rId12"/>
    <p:sldId id="598" r:id="rId13"/>
    <p:sldId id="599" r:id="rId14"/>
    <p:sldId id="649" r:id="rId15"/>
    <p:sldId id="613" r:id="rId16"/>
    <p:sldId id="616" r:id="rId17"/>
    <p:sldId id="617" r:id="rId18"/>
    <p:sldId id="619" r:id="rId19"/>
    <p:sldId id="621" r:id="rId20"/>
    <p:sldId id="627" r:id="rId21"/>
    <p:sldId id="549" r:id="rId22"/>
    <p:sldId id="641" r:id="rId23"/>
    <p:sldId id="642" r:id="rId24"/>
    <p:sldId id="629" r:id="rId25"/>
    <p:sldId id="630" r:id="rId26"/>
    <p:sldId id="698" r:id="rId27"/>
    <p:sldId id="633" r:id="rId28"/>
    <p:sldId id="634" r:id="rId29"/>
    <p:sldId id="691" r:id="rId30"/>
    <p:sldId id="692" r:id="rId31"/>
    <p:sldId id="648" r:id="rId32"/>
    <p:sldId id="702" r:id="rId33"/>
    <p:sldId id="586" r:id="rId34"/>
    <p:sldId id="650" r:id="rId35"/>
    <p:sldId id="507" r:id="rId36"/>
    <p:sldId id="651" r:id="rId37"/>
    <p:sldId id="514" r:id="rId38"/>
    <p:sldId id="517" r:id="rId39"/>
    <p:sldId id="606" r:id="rId40"/>
    <p:sldId id="640" r:id="rId41"/>
    <p:sldId id="639" r:id="rId42"/>
    <p:sldId id="657" r:id="rId43"/>
    <p:sldId id="611" r:id="rId44"/>
    <p:sldId id="548" r:id="rId45"/>
    <p:sldId id="653" r:id="rId46"/>
    <p:sldId id="337" r:id="rId47"/>
    <p:sldId id="339" r:id="rId48"/>
    <p:sldId id="340" r:id="rId49"/>
    <p:sldId id="696" r:id="rId50"/>
    <p:sldId id="341" r:id="rId51"/>
    <p:sldId id="342" r:id="rId52"/>
    <p:sldId id="705" r:id="rId53"/>
    <p:sldId id="710" r:id="rId54"/>
  </p:sldIdLst>
  <p:sldSz cx="12192000" cy="6858000"/>
  <p:notesSz cx="10018713" cy="6888163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Montserrat" panose="00000500000000000000" pitchFamily="2" charset="-52"/>
      <p:regular r:id="rId61"/>
      <p:bold r:id="rId62"/>
      <p:italic r:id="rId63"/>
      <p:boldItalic r:id="rId64"/>
    </p:embeddedFont>
    <p:embeddedFont>
      <p:font typeface="Calibri Light" panose="020F0302020204030204" pitchFamily="34" charset="0"/>
      <p:regular r:id="rId65"/>
      <p:italic r:id="rId66"/>
    </p:embeddedFont>
    <p:embeddedFont>
      <p:font typeface="PermianSlabSerifTypeface" panose="02000000000000000000" pitchFamily="50" charset="0"/>
      <p:regular r:id="rId67"/>
      <p:bold r:id="rId68"/>
      <p:italic r:id="rId69"/>
    </p:embeddedFont>
    <p:embeddedFont>
      <p:font typeface="PermianSerifTypeface" panose="02000000000000000000" pitchFamily="50" charset="0"/>
      <p:regular r:id="rId70"/>
      <p:bold r:id="rId71"/>
      <p:italic r:id="rId72"/>
    </p:embeddedFont>
    <p:embeddedFont>
      <p:font typeface="Verdana" panose="020B0604030504040204" pitchFamily="34" charset="0"/>
      <p:regular r:id="rId73"/>
      <p:bold r:id="rId74"/>
      <p:italic r:id="rId75"/>
      <p:boldItalic r:id="rId7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8EC"/>
    <a:srgbClr val="C00000"/>
    <a:srgbClr val="1CA3DD"/>
    <a:srgbClr val="FFFFFF"/>
    <a:srgbClr val="242854"/>
    <a:srgbClr val="FF8F29"/>
    <a:srgbClr val="93C02F"/>
    <a:srgbClr val="65BDE1"/>
    <a:srgbClr val="FFCC9D"/>
    <a:srgbClr val="E09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9" autoAdjust="0"/>
    <p:restoredTop sz="92121" autoAdjust="0"/>
  </p:normalViewPr>
  <p:slideViewPr>
    <p:cSldViewPr snapToGrid="0">
      <p:cViewPr varScale="1">
        <p:scale>
          <a:sx n="104" d="100"/>
          <a:sy n="104" d="100"/>
        </p:scale>
        <p:origin x="108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96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26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font" Target="fonts/font18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6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Россия</c:v>
                </c:pt>
              </c:strCache>
            </c:strRef>
          </c:tx>
          <c:spPr>
            <a:ln w="19050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0.21</c:v>
                </c:pt>
                <c:pt idx="1">
                  <c:v>0.18</c:v>
                </c:pt>
                <c:pt idx="2">
                  <c:v>0.15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527-4ADF-B100-A534D8ED0EB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Пермский край</c:v>
                </c:pt>
              </c:strCache>
            </c:strRef>
          </c:tx>
          <c:spPr>
            <a:ln w="19050" cap="rnd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  <a:prstDash val="solid"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0.32</c:v>
                </c:pt>
                <c:pt idx="1">
                  <c:v>0.23</c:v>
                </c:pt>
                <c:pt idx="2">
                  <c:v>0.19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527-4ADF-B100-A534D8ED0EB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81638992"/>
        <c:axId val="281639552"/>
      </c:lineChart>
      <c:catAx>
        <c:axId val="28163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3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1639552"/>
        <c:crosses val="autoZero"/>
        <c:auto val="1"/>
        <c:lblAlgn val="ctr"/>
        <c:lblOffset val="100"/>
        <c:noMultiLvlLbl val="0"/>
      </c:catAx>
      <c:valAx>
        <c:axId val="281639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1638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022957259924663E-2"/>
          <c:y val="2.4980264705700424E-2"/>
          <c:w val="0.84258442907418063"/>
          <c:h val="0.755700412580164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'рф пк все'!$B$1</c:f>
              <c:strCache>
                <c:ptCount val="1"/>
                <c:pt idx="0">
                  <c:v>ПК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0"/>
              <c:layout>
                <c:manualLayout>
                  <c:x val="5.7970683723131862E-3"/>
                  <c:y val="-1.838982879048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'рф пк все'!$A$2:$A$12</c:f>
              <c:strCache>
                <c:ptCount val="11"/>
                <c:pt idx="0">
                  <c:v>Русский язык</c:v>
                </c:pt>
                <c:pt idx="1">
                  <c:v>Математика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'рф пк все'!$B$2:$B$12</c:f>
              <c:numCache>
                <c:formatCode>0.00</c:formatCode>
                <c:ptCount val="11"/>
                <c:pt idx="0">
                  <c:v>69.3</c:v>
                </c:pt>
                <c:pt idx="1">
                  <c:v>59.7</c:v>
                </c:pt>
                <c:pt idx="2">
                  <c:v>58.4</c:v>
                </c:pt>
                <c:pt idx="3">
                  <c:v>58.3</c:v>
                </c:pt>
                <c:pt idx="4">
                  <c:v>65.900000000000006</c:v>
                </c:pt>
                <c:pt idx="5">
                  <c:v>51.7</c:v>
                </c:pt>
                <c:pt idx="6">
                  <c:v>61.1</c:v>
                </c:pt>
                <c:pt idx="7">
                  <c:v>66.099999999999994</c:v>
                </c:pt>
                <c:pt idx="8">
                  <c:v>75.044175999999993</c:v>
                </c:pt>
                <c:pt idx="9">
                  <c:v>62</c:v>
                </c:pt>
                <c:pt idx="10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86-4130-BA6C-8BD1FBBC2A51}"/>
            </c:ext>
          </c:extLst>
        </c:ser>
        <c:ser>
          <c:idx val="1"/>
          <c:order val="1"/>
          <c:tx>
            <c:strRef>
              <c:f>'рф пк все'!$C$1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548462008090792E-2"/>
                  <c:y val="5.77800559927879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406302600122103E-2"/>
                  <c:y val="4.94001688802722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8351658383781367E-3"/>
                  <c:y val="1.89380070390224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7310230200987699E-3"/>
                  <c:y val="1.0927520638063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340208870181002E-2"/>
                  <c:y val="-2.73188015951598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5566155619333451E-2"/>
                  <c:y val="-2.4175695058990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2340224008764071E-2"/>
                  <c:y val="-5.98755449202077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7.8528601901151837E-3"/>
                  <c:y val="-5.46376031903202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8.9747291182864421E-3"/>
                  <c:y val="1.0298924701822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6548462008090792E-2"/>
                  <c:y val="8.381955709679594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397732524634677E-2"/>
                  <c:y val="3.3604360933797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5E86-4130-BA6C-8BD1FBBC2A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'рф пк все'!$A$2:$A$12</c:f>
              <c:strCache>
                <c:ptCount val="11"/>
                <c:pt idx="0">
                  <c:v>Русский язык</c:v>
                </c:pt>
                <c:pt idx="1">
                  <c:v>Математика</c:v>
                </c:pt>
                <c:pt idx="2">
                  <c:v>Физика</c:v>
                </c:pt>
                <c:pt idx="3">
                  <c:v>Химия</c:v>
                </c:pt>
                <c:pt idx="4">
                  <c:v>Информатика</c:v>
                </c:pt>
                <c:pt idx="5">
                  <c:v>Биология</c:v>
                </c:pt>
                <c:pt idx="6">
                  <c:v>История</c:v>
                </c:pt>
                <c:pt idx="7">
                  <c:v>География</c:v>
                </c:pt>
                <c:pt idx="8">
                  <c:v>Английский язык</c:v>
                </c:pt>
                <c:pt idx="9">
                  <c:v>Обществознание</c:v>
                </c:pt>
                <c:pt idx="10">
                  <c:v>Литература</c:v>
                </c:pt>
              </c:strCache>
            </c:strRef>
          </c:cat>
          <c:val>
            <c:numRef>
              <c:f>'рф пк все'!$C$2:$C$12</c:f>
              <c:numCache>
                <c:formatCode>General</c:formatCode>
                <c:ptCount val="11"/>
                <c:pt idx="0">
                  <c:v>68.3</c:v>
                </c:pt>
                <c:pt idx="1">
                  <c:v>56.9</c:v>
                </c:pt>
                <c:pt idx="2">
                  <c:v>54.1</c:v>
                </c:pt>
                <c:pt idx="3">
                  <c:v>54.3</c:v>
                </c:pt>
                <c:pt idx="4">
                  <c:v>59.5</c:v>
                </c:pt>
                <c:pt idx="5">
                  <c:v>50.2</c:v>
                </c:pt>
                <c:pt idx="6">
                  <c:v>58</c:v>
                </c:pt>
                <c:pt idx="7">
                  <c:v>54.6</c:v>
                </c:pt>
                <c:pt idx="8">
                  <c:v>73.3</c:v>
                </c:pt>
                <c:pt idx="9">
                  <c:v>59.9</c:v>
                </c:pt>
                <c:pt idx="10">
                  <c:v>60.8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5E86-4130-BA6C-8BD1FBBC2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9088304"/>
        <c:axId val="209088864"/>
      </c:barChart>
      <c:catAx>
        <c:axId val="20908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09088864"/>
        <c:crosses val="autoZero"/>
        <c:auto val="1"/>
        <c:lblAlgn val="ctr"/>
        <c:lblOffset val="100"/>
        <c:noMultiLvlLbl val="0"/>
      </c:catAx>
      <c:valAx>
        <c:axId val="209088864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209088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285380090265369"/>
          <c:y val="0.93791546233912881"/>
          <c:w val="0.11139386400853583"/>
          <c:h val="6.20845376608711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90813071405325E-2"/>
          <c:y val="0"/>
          <c:w val="0.94874992496232313"/>
          <c:h val="0.689455174912255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физика</c:v>
                </c:pt>
                <c:pt idx="2">
                  <c:v>химия</c:v>
                </c:pt>
                <c:pt idx="3">
                  <c:v>информатика</c:v>
                </c:pt>
                <c:pt idx="4">
                  <c:v>биология</c:v>
                </c:pt>
                <c:pt idx="5">
                  <c:v>история</c:v>
                </c:pt>
                <c:pt idx="6">
                  <c:v>география</c:v>
                </c:pt>
                <c:pt idx="7">
                  <c:v>анг.яз</c:v>
                </c:pt>
                <c:pt idx="8">
                  <c:v>обществознание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56.9</c:v>
                </c:pt>
                <c:pt idx="1">
                  <c:v>54.1</c:v>
                </c:pt>
                <c:pt idx="2">
                  <c:v>54.3</c:v>
                </c:pt>
                <c:pt idx="3">
                  <c:v>59.5</c:v>
                </c:pt>
                <c:pt idx="4">
                  <c:v>50.2</c:v>
                </c:pt>
                <c:pt idx="5">
                  <c:v>58</c:v>
                </c:pt>
                <c:pt idx="6">
                  <c:v>54.6</c:v>
                </c:pt>
                <c:pt idx="7">
                  <c:v>73.3</c:v>
                </c:pt>
                <c:pt idx="8">
                  <c:v>59.9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70-413E-8A4E-2AAD9042F1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физика</c:v>
                </c:pt>
                <c:pt idx="2">
                  <c:v>химия</c:v>
                </c:pt>
                <c:pt idx="3">
                  <c:v>информатика</c:v>
                </c:pt>
                <c:pt idx="4">
                  <c:v>биология</c:v>
                </c:pt>
                <c:pt idx="5">
                  <c:v>история</c:v>
                </c:pt>
                <c:pt idx="6">
                  <c:v>география</c:v>
                </c:pt>
                <c:pt idx="7">
                  <c:v>анг.яз</c:v>
                </c:pt>
                <c:pt idx="8">
                  <c:v>обществознание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59.7</c:v>
                </c:pt>
                <c:pt idx="1">
                  <c:v>58.4</c:v>
                </c:pt>
                <c:pt idx="2">
                  <c:v>58.3</c:v>
                </c:pt>
                <c:pt idx="3">
                  <c:v>65.900000000000006</c:v>
                </c:pt>
                <c:pt idx="4">
                  <c:v>51.7</c:v>
                </c:pt>
                <c:pt idx="5">
                  <c:v>61.1</c:v>
                </c:pt>
                <c:pt idx="6">
                  <c:v>66.099999999999994</c:v>
                </c:pt>
                <c:pt idx="7">
                  <c:v>75.040000000000006</c:v>
                </c:pt>
                <c:pt idx="8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70-413E-8A4E-2AAD9042F1C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Участники проекта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математика</c:v>
                </c:pt>
                <c:pt idx="1">
                  <c:v>физика</c:v>
                </c:pt>
                <c:pt idx="2">
                  <c:v>химия</c:v>
                </c:pt>
                <c:pt idx="3">
                  <c:v>информатика</c:v>
                </c:pt>
                <c:pt idx="4">
                  <c:v>биология</c:v>
                </c:pt>
                <c:pt idx="5">
                  <c:v>история</c:v>
                </c:pt>
                <c:pt idx="6">
                  <c:v>география</c:v>
                </c:pt>
                <c:pt idx="7">
                  <c:v>анг.яз</c:v>
                </c:pt>
                <c:pt idx="8">
                  <c:v>обществознание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67.400000000000006</c:v>
                </c:pt>
                <c:pt idx="1">
                  <c:v>58.4</c:v>
                </c:pt>
                <c:pt idx="2">
                  <c:v>66.900000000000006</c:v>
                </c:pt>
                <c:pt idx="3">
                  <c:v>69.900000000000006</c:v>
                </c:pt>
                <c:pt idx="4">
                  <c:v>56.9</c:v>
                </c:pt>
                <c:pt idx="5">
                  <c:v>63.5</c:v>
                </c:pt>
                <c:pt idx="6">
                  <c:v>73.3</c:v>
                </c:pt>
                <c:pt idx="7">
                  <c:v>90</c:v>
                </c:pt>
                <c:pt idx="8">
                  <c:v>69.5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70-413E-8A4E-2AAD9042F1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90939264"/>
        <c:axId val="290939824"/>
      </c:barChart>
      <c:catAx>
        <c:axId val="290939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0939824"/>
        <c:crosses val="autoZero"/>
        <c:auto val="1"/>
        <c:lblAlgn val="ctr"/>
        <c:lblOffset val="100"/>
        <c:noMultiLvlLbl val="0"/>
      </c:catAx>
      <c:valAx>
        <c:axId val="290939824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9093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585727781212253"/>
          <c:y val="0.85124447026229932"/>
          <c:w val="0.35010745795572301"/>
          <c:h val="0.11738525001479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cs:styleClr val="auto"/>
    </cs:fontRef>
    <cs:spPr/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915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D82788-DD50-48DD-B70D-C65A285D670B}" type="doc">
      <dgm:prSet loTypeId="urn:microsoft.com/office/officeart/2005/8/layout/arrow2" loCatId="process" qsTypeId="urn:microsoft.com/office/officeart/2005/8/quickstyle/simple1" qsCatId="simple" csTypeId="urn:microsoft.com/office/officeart/2005/8/colors/accent1_3" csCatId="accent1" phldr="1"/>
      <dgm:spPr/>
    </dgm:pt>
    <dgm:pt modelId="{FB96B52F-F83A-44ED-99AE-A16872AE5F9E}">
      <dgm:prSet phldrT="[Текст]" custT="1"/>
      <dgm:spPr/>
      <dgm:t>
        <a:bodyPr/>
        <a:lstStyle/>
        <a:p>
          <a:pPr algn="ctr"/>
          <a:r>
            <a:rPr lang="ru-RU" sz="1000" dirty="0">
              <a:latin typeface="Montserrat" panose="00000500000000000000" pitchFamily="2" charset="-52"/>
            </a:rPr>
            <a:t>Определение пилотных школ</a:t>
          </a:r>
        </a:p>
      </dgm:t>
    </dgm:pt>
    <dgm:pt modelId="{1816A279-1408-4235-A8A0-A51D4E6F7991}" type="parTrans" cxnId="{07048472-6C77-446C-BA80-E6CD8C262F8E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62084490-67B5-43E5-BB0A-23B8AC6E641B}" type="sibTrans" cxnId="{07048472-6C77-446C-BA80-E6CD8C262F8E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AF9E9B1D-8940-49C5-B427-313A32687274}">
      <dgm:prSet phldrT="[Текст]" custT="1"/>
      <dgm:spPr/>
      <dgm:t>
        <a:bodyPr/>
        <a:lstStyle/>
        <a:p>
          <a:r>
            <a:rPr lang="ru-RU" sz="1000" dirty="0">
              <a:latin typeface="Montserrat" panose="00000500000000000000" pitchFamily="2" charset="-52"/>
            </a:rPr>
            <a:t>Обучение учителей и сопровождение процесса опытными тренерами и методистами</a:t>
          </a:r>
        </a:p>
      </dgm:t>
    </dgm:pt>
    <dgm:pt modelId="{FC4BB964-5D9E-4148-A5E2-221E6F5FE4FB}" type="parTrans" cxnId="{A60D85C6-FAEB-4BF5-BD01-D97F6680AA91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932CC39B-1111-4C9E-9F5C-CB0416425AC1}" type="sibTrans" cxnId="{A60D85C6-FAEB-4BF5-BD01-D97F6680AA91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A0380000-8DA9-4CEA-BF6D-F9614A15AE2A}">
      <dgm:prSet phldrT="[Текст]" custT="1"/>
      <dgm:spPr/>
      <dgm:t>
        <a:bodyPr/>
        <a:lstStyle/>
        <a:p>
          <a:r>
            <a:rPr lang="ru-RU" sz="1000" dirty="0">
              <a:latin typeface="Montserrat" panose="00000500000000000000" pitchFamily="2" charset="-52"/>
            </a:rPr>
            <a:t>Реализация проекта (проведение соревнований, обучение виду спорта «Регби» в рамках учебного процесса)</a:t>
          </a:r>
        </a:p>
      </dgm:t>
    </dgm:pt>
    <dgm:pt modelId="{E1662566-D159-4DCF-A24D-8D0DE939CB7B}" type="parTrans" cxnId="{39B38A14-0D12-4F52-A120-EE0FC801167E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F8BE6ABD-B723-47A5-BBBC-E2456003AC78}" type="sibTrans" cxnId="{39B38A14-0D12-4F52-A120-EE0FC801167E}">
      <dgm:prSet/>
      <dgm:spPr/>
      <dgm:t>
        <a:bodyPr/>
        <a:lstStyle/>
        <a:p>
          <a:endParaRPr lang="ru-RU" sz="1000">
            <a:latin typeface="Montserrat" panose="00000500000000000000" pitchFamily="2" charset="-52"/>
          </a:endParaRPr>
        </a:p>
      </dgm:t>
    </dgm:pt>
    <dgm:pt modelId="{AE5ED3A7-E80E-44D8-B3E6-8D448D6FD39D}" type="pres">
      <dgm:prSet presAssocID="{3BD82788-DD50-48DD-B70D-C65A285D670B}" presName="arrowDiagram" presStyleCnt="0">
        <dgm:presLayoutVars>
          <dgm:chMax val="5"/>
          <dgm:dir/>
          <dgm:resizeHandles val="exact"/>
        </dgm:presLayoutVars>
      </dgm:prSet>
      <dgm:spPr/>
    </dgm:pt>
    <dgm:pt modelId="{7F7228A5-B062-4C98-AFC4-6289FDB78866}" type="pres">
      <dgm:prSet presAssocID="{3BD82788-DD50-48DD-B70D-C65A285D670B}" presName="arrow" presStyleLbl="bgShp" presStyleIdx="0" presStyleCnt="1" custLinFactX="8277" custLinFactNeighborX="100000" custLinFactNeighborY="5079"/>
      <dgm:spPr/>
    </dgm:pt>
    <dgm:pt modelId="{3BB72423-7F30-4B0D-BA53-C7ACD1E5C864}" type="pres">
      <dgm:prSet presAssocID="{3BD82788-DD50-48DD-B70D-C65A285D670B}" presName="arrowDiagram3" presStyleCnt="0"/>
      <dgm:spPr/>
    </dgm:pt>
    <dgm:pt modelId="{11A82274-F67A-4EE1-B690-39131EA7C39F}" type="pres">
      <dgm:prSet presAssocID="{FB96B52F-F83A-44ED-99AE-A16872AE5F9E}" presName="bullet3a" presStyleLbl="node1" presStyleIdx="0" presStyleCnt="3"/>
      <dgm:spPr/>
    </dgm:pt>
    <dgm:pt modelId="{70A41B5F-FDA5-4E56-B932-B1035971342C}" type="pres">
      <dgm:prSet presAssocID="{FB96B52F-F83A-44ED-99AE-A16872AE5F9E}" presName="textBox3a" presStyleLbl="revTx" presStyleIdx="0" presStyleCnt="3" custScaleX="123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DA0FB-2BC5-4C96-84BC-CF04EC887CCA}" type="pres">
      <dgm:prSet presAssocID="{AF9E9B1D-8940-49C5-B427-313A32687274}" presName="bullet3b" presStyleLbl="node1" presStyleIdx="1" presStyleCnt="3"/>
      <dgm:spPr/>
    </dgm:pt>
    <dgm:pt modelId="{908BA687-80E5-445F-8300-ED72864C67E0}" type="pres">
      <dgm:prSet presAssocID="{AF9E9B1D-8940-49C5-B427-313A32687274}" presName="textBox3b" presStyleLbl="revTx" presStyleIdx="1" presStyleCnt="3" custScaleX="113077" custLinFactNeighborX="12182" custLinFactNeighborY="-2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5D854-73BB-4208-B013-E25662C37505}" type="pres">
      <dgm:prSet presAssocID="{A0380000-8DA9-4CEA-BF6D-F9614A15AE2A}" presName="bullet3c" presStyleLbl="node1" presStyleIdx="2" presStyleCnt="3"/>
      <dgm:spPr/>
    </dgm:pt>
    <dgm:pt modelId="{BF77D1C5-EC21-4E58-9AF5-DFC293C3E0C1}" type="pres">
      <dgm:prSet presAssocID="{A0380000-8DA9-4CEA-BF6D-F9614A15AE2A}" presName="textBox3c" presStyleLbl="revTx" presStyleIdx="2" presStyleCnt="3" custScaleX="136125" custLinFactNeighborX="21521" custLinFactNeighborY="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6B9996-0F42-40E9-9C5D-F35636AC7D86}" type="presOf" srcId="{A0380000-8DA9-4CEA-BF6D-F9614A15AE2A}" destId="{BF77D1C5-EC21-4E58-9AF5-DFC293C3E0C1}" srcOrd="0" destOrd="0" presId="urn:microsoft.com/office/officeart/2005/8/layout/arrow2"/>
    <dgm:cxn modelId="{07048472-6C77-446C-BA80-E6CD8C262F8E}" srcId="{3BD82788-DD50-48DD-B70D-C65A285D670B}" destId="{FB96B52F-F83A-44ED-99AE-A16872AE5F9E}" srcOrd="0" destOrd="0" parTransId="{1816A279-1408-4235-A8A0-A51D4E6F7991}" sibTransId="{62084490-67B5-43E5-BB0A-23B8AC6E641B}"/>
    <dgm:cxn modelId="{2CCF557E-CB5D-4E26-A9A3-70D812FEE48A}" type="presOf" srcId="{AF9E9B1D-8940-49C5-B427-313A32687274}" destId="{908BA687-80E5-445F-8300-ED72864C67E0}" srcOrd="0" destOrd="0" presId="urn:microsoft.com/office/officeart/2005/8/layout/arrow2"/>
    <dgm:cxn modelId="{39B38A14-0D12-4F52-A120-EE0FC801167E}" srcId="{3BD82788-DD50-48DD-B70D-C65A285D670B}" destId="{A0380000-8DA9-4CEA-BF6D-F9614A15AE2A}" srcOrd="2" destOrd="0" parTransId="{E1662566-D159-4DCF-A24D-8D0DE939CB7B}" sibTransId="{F8BE6ABD-B723-47A5-BBBC-E2456003AC78}"/>
    <dgm:cxn modelId="{2E3FC81D-5EAD-4F95-974D-304802D3BB61}" type="presOf" srcId="{FB96B52F-F83A-44ED-99AE-A16872AE5F9E}" destId="{70A41B5F-FDA5-4E56-B932-B1035971342C}" srcOrd="0" destOrd="0" presId="urn:microsoft.com/office/officeart/2005/8/layout/arrow2"/>
    <dgm:cxn modelId="{A60D85C6-FAEB-4BF5-BD01-D97F6680AA91}" srcId="{3BD82788-DD50-48DD-B70D-C65A285D670B}" destId="{AF9E9B1D-8940-49C5-B427-313A32687274}" srcOrd="1" destOrd="0" parTransId="{FC4BB964-5D9E-4148-A5E2-221E6F5FE4FB}" sibTransId="{932CC39B-1111-4C9E-9F5C-CB0416425AC1}"/>
    <dgm:cxn modelId="{A119A030-C1E5-4C95-A4B9-8EA17FE92F96}" type="presOf" srcId="{3BD82788-DD50-48DD-B70D-C65A285D670B}" destId="{AE5ED3A7-E80E-44D8-B3E6-8D448D6FD39D}" srcOrd="0" destOrd="0" presId="urn:microsoft.com/office/officeart/2005/8/layout/arrow2"/>
    <dgm:cxn modelId="{548E7838-6D4F-4407-963D-A2202FD842F6}" type="presParOf" srcId="{AE5ED3A7-E80E-44D8-B3E6-8D448D6FD39D}" destId="{7F7228A5-B062-4C98-AFC4-6289FDB78866}" srcOrd="0" destOrd="0" presId="urn:microsoft.com/office/officeart/2005/8/layout/arrow2"/>
    <dgm:cxn modelId="{58DEA50A-9B87-4B0F-98D4-186DB865A235}" type="presParOf" srcId="{AE5ED3A7-E80E-44D8-B3E6-8D448D6FD39D}" destId="{3BB72423-7F30-4B0D-BA53-C7ACD1E5C864}" srcOrd="1" destOrd="0" presId="urn:microsoft.com/office/officeart/2005/8/layout/arrow2"/>
    <dgm:cxn modelId="{5EA8607C-EC55-44A5-A57F-F52C623278CC}" type="presParOf" srcId="{3BB72423-7F30-4B0D-BA53-C7ACD1E5C864}" destId="{11A82274-F67A-4EE1-B690-39131EA7C39F}" srcOrd="0" destOrd="0" presId="urn:microsoft.com/office/officeart/2005/8/layout/arrow2"/>
    <dgm:cxn modelId="{0B94F7E7-C587-4259-B351-95BB9983E94A}" type="presParOf" srcId="{3BB72423-7F30-4B0D-BA53-C7ACD1E5C864}" destId="{70A41B5F-FDA5-4E56-B932-B1035971342C}" srcOrd="1" destOrd="0" presId="urn:microsoft.com/office/officeart/2005/8/layout/arrow2"/>
    <dgm:cxn modelId="{5A693F1A-53C3-49EF-BFA4-42A62943FCC0}" type="presParOf" srcId="{3BB72423-7F30-4B0D-BA53-C7ACD1E5C864}" destId="{F03DA0FB-2BC5-4C96-84BC-CF04EC887CCA}" srcOrd="2" destOrd="0" presId="urn:microsoft.com/office/officeart/2005/8/layout/arrow2"/>
    <dgm:cxn modelId="{FE4C4991-B6F2-475B-9E8A-8D7624693F29}" type="presParOf" srcId="{3BB72423-7F30-4B0D-BA53-C7ACD1E5C864}" destId="{908BA687-80E5-445F-8300-ED72864C67E0}" srcOrd="3" destOrd="0" presId="urn:microsoft.com/office/officeart/2005/8/layout/arrow2"/>
    <dgm:cxn modelId="{CA79FE2A-B308-4376-A285-DC24766FE9BB}" type="presParOf" srcId="{3BB72423-7F30-4B0D-BA53-C7ACD1E5C864}" destId="{6945D854-73BB-4208-B013-E25662C37505}" srcOrd="4" destOrd="0" presId="urn:microsoft.com/office/officeart/2005/8/layout/arrow2"/>
    <dgm:cxn modelId="{1C4DBC92-67A5-4E84-A067-7298AC0BBAD3}" type="presParOf" srcId="{3BB72423-7F30-4B0D-BA53-C7ACD1E5C864}" destId="{BF77D1C5-EC21-4E58-9AF5-DFC293C3E0C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C4EFE4-7EB2-40FB-B9A8-689AE682C94F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657BFD3-5375-466A-8C15-4202D4B8C837}">
      <dgm:prSet phldrT="[Текст]" custT="1"/>
      <dgm:spPr/>
      <dgm:t>
        <a:bodyPr/>
        <a:lstStyle/>
        <a:p>
          <a:endParaRPr lang="ru-RU" sz="2000" dirty="0">
            <a:latin typeface="Montserrat" panose="00000500000000000000"/>
          </a:endParaRPr>
        </a:p>
      </dgm:t>
    </dgm:pt>
    <dgm:pt modelId="{0F5196AF-5CFA-4FEA-ACF8-C0FC4B59F832}" type="parTrans" cxnId="{AB06FF60-50CF-4B6B-9F0C-4CD95CE18EED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14FB90FD-8FD0-4E14-8D80-E30B7610DC02}" type="sibTrans" cxnId="{AB06FF60-50CF-4B6B-9F0C-4CD95CE18EED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4E084CE2-1F26-43BD-9ED6-91ECB6C0D584}">
      <dgm:prSet phldrT="[Текст]"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204</a:t>
          </a:r>
          <a:r>
            <a:rPr lang="ru-RU" sz="1100" dirty="0">
              <a:latin typeface="Montserrat" panose="00000500000000000000"/>
            </a:rPr>
            <a:t> драматических коллектива</a:t>
          </a:r>
        </a:p>
      </dgm:t>
    </dgm:pt>
    <dgm:pt modelId="{F8ED7FC4-C8EA-4745-9534-AC2235BF0AF0}" type="parTrans" cxnId="{8E4C5EC5-16E2-4268-87B4-623B32F25749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5F18113E-7EC6-4386-81E9-25BC3DE9AD0A}" type="sibTrans" cxnId="{8E4C5EC5-16E2-4268-87B4-623B32F25749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3EF68436-49DD-4FD3-90A6-5A29090069FB}">
      <dgm:prSet phldrT="[Текст]" custT="1"/>
      <dgm:spPr/>
      <dgm:t>
        <a:bodyPr lIns="0" rIns="0"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9</a:t>
          </a:r>
          <a:r>
            <a:rPr lang="ru-RU" sz="1100" dirty="0">
              <a:latin typeface="Montserrat" panose="00000500000000000000"/>
            </a:rPr>
            <a:t> музыкальных коллективов</a:t>
          </a:r>
        </a:p>
      </dgm:t>
    </dgm:pt>
    <dgm:pt modelId="{C4D04D95-0AFC-4A7C-BB06-946A8FB45D35}" type="parTrans" cxnId="{7BE505B6-01EB-43FA-A7FF-00D3A77906D5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FF7905B8-42FC-45E5-9B1C-AB9596C0A269}" type="sibTrans" cxnId="{7BE505B6-01EB-43FA-A7FF-00D3A77906D5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5701DD44-CE64-4353-92C1-4B499AC6A91F}">
      <dgm:prSet phldrT="[Текст]"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10</a:t>
          </a:r>
          <a:r>
            <a:rPr lang="ru-RU" sz="1200" b="1" dirty="0">
              <a:latin typeface="Montserrat" panose="00000500000000000000"/>
            </a:rPr>
            <a:t> </a:t>
          </a:r>
          <a:r>
            <a:rPr lang="ru-RU" sz="1200" b="0" dirty="0">
              <a:latin typeface="Montserrat" panose="00000500000000000000"/>
            </a:rPr>
            <a:t>кукольных</a:t>
          </a:r>
          <a:r>
            <a:rPr lang="ru-RU" sz="1000" dirty="0">
              <a:latin typeface="Montserrat" panose="00000500000000000000"/>
            </a:rPr>
            <a:t> коллективов</a:t>
          </a:r>
        </a:p>
      </dgm:t>
    </dgm:pt>
    <dgm:pt modelId="{A9C73F7F-9087-4960-90C1-0DBDF2846AD4}" type="parTrans" cxnId="{E3EBB69B-AEBB-4558-A13E-F9EEC1B53782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84ACEEA1-A58E-4C6D-9CBA-968E3B4D98C6}" type="sibTrans" cxnId="{E3EBB69B-AEBB-4558-A13E-F9EEC1B53782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08B7BFF1-CC3D-452D-946D-848B13E0B044}">
      <dgm:prSet phldrT="[Текст]"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23</a:t>
          </a:r>
          <a:r>
            <a:rPr lang="ru-RU" sz="1100" dirty="0">
              <a:latin typeface="Montserrat" panose="00000500000000000000"/>
            </a:rPr>
            <a:t> </a:t>
          </a:r>
        </a:p>
        <a:p>
          <a:r>
            <a:rPr lang="ru-RU" sz="1100" dirty="0">
              <a:latin typeface="Montserrat" panose="00000500000000000000"/>
            </a:rPr>
            <a:t>чтецких коллектива</a:t>
          </a:r>
        </a:p>
      </dgm:t>
    </dgm:pt>
    <dgm:pt modelId="{84560350-EF0A-4224-B90E-9075B015D63B}" type="parTrans" cxnId="{22EDFEF8-2D94-4DB8-A29D-C3D46368381E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BAAFA26A-4A45-4071-93D2-A3E169F0D4F0}" type="sibTrans" cxnId="{22EDFEF8-2D94-4DB8-A29D-C3D46368381E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7A3385BD-4D00-4BDB-A776-58EF1ABE5503}">
      <dgm:prSet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3</a:t>
          </a:r>
          <a:r>
            <a:rPr lang="ru-RU" sz="1100" dirty="0">
              <a:latin typeface="Montserrat" panose="00000500000000000000"/>
            </a:rPr>
            <a:t>   </a:t>
          </a:r>
        </a:p>
        <a:p>
          <a:r>
            <a:rPr lang="ru-RU" sz="1100" dirty="0">
              <a:latin typeface="Montserrat" panose="00000500000000000000"/>
            </a:rPr>
            <a:t>Театра моды</a:t>
          </a:r>
        </a:p>
      </dgm:t>
    </dgm:pt>
    <dgm:pt modelId="{6A6325F4-755C-4EFB-9C46-D8B155BED389}" type="parTrans" cxnId="{036C947A-8C0A-4C19-A4F1-908A2E9E6B5F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28625A17-0CB3-466A-9757-9881D5150B70}" type="sibTrans" cxnId="{036C947A-8C0A-4C19-A4F1-908A2E9E6B5F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FE115E22-5749-4140-B7FD-CF27FE7DF432}">
      <dgm:prSet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  <a:latin typeface="Montserrat" panose="00000500000000000000"/>
            </a:rPr>
            <a:t>6</a:t>
          </a:r>
          <a:r>
            <a:rPr lang="ru-RU" sz="1100" dirty="0">
              <a:latin typeface="Montserrat" panose="00000500000000000000"/>
            </a:rPr>
            <a:t> </a:t>
          </a:r>
        </a:p>
        <a:p>
          <a:r>
            <a:rPr lang="ru-RU" sz="1100" dirty="0">
              <a:latin typeface="Montserrat" panose="00000500000000000000"/>
            </a:rPr>
            <a:t>коллективов по подготовке ведущих</a:t>
          </a:r>
        </a:p>
      </dgm:t>
    </dgm:pt>
    <dgm:pt modelId="{EC823A39-E271-47C7-8257-D3522EA395B1}" type="parTrans" cxnId="{D5AE3C25-A880-456C-8EE7-82AC4455FF28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3D1AE319-8215-4D37-8774-4BA7355C6CBB}" type="sibTrans" cxnId="{D5AE3C25-A880-456C-8EE7-82AC4455FF28}">
      <dgm:prSet/>
      <dgm:spPr/>
      <dgm:t>
        <a:bodyPr/>
        <a:lstStyle/>
        <a:p>
          <a:endParaRPr lang="ru-RU">
            <a:latin typeface="Montserrat" panose="00000500000000000000"/>
          </a:endParaRPr>
        </a:p>
      </dgm:t>
    </dgm:pt>
    <dgm:pt modelId="{71215373-6B67-49A4-B965-AF7D2C64F7D4}" type="pres">
      <dgm:prSet presAssocID="{E1C4EFE4-7EB2-40FB-B9A8-689AE682C94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A3AA5E-0B35-437F-9272-D4B648CE8D13}" type="pres">
      <dgm:prSet presAssocID="{E1C4EFE4-7EB2-40FB-B9A8-689AE682C94F}" presName="radial" presStyleCnt="0">
        <dgm:presLayoutVars>
          <dgm:animLvl val="ctr"/>
        </dgm:presLayoutVars>
      </dgm:prSet>
      <dgm:spPr/>
    </dgm:pt>
    <dgm:pt modelId="{235EA13B-34AD-4E37-AF47-1FEEB78C6FBD}" type="pres">
      <dgm:prSet presAssocID="{A657BFD3-5375-466A-8C15-4202D4B8C837}" presName="centerShape" presStyleLbl="vennNode1" presStyleIdx="0" presStyleCnt="7" custLinFactNeighborY="-640"/>
      <dgm:spPr/>
      <dgm:t>
        <a:bodyPr/>
        <a:lstStyle/>
        <a:p>
          <a:endParaRPr lang="ru-RU"/>
        </a:p>
      </dgm:t>
    </dgm:pt>
    <dgm:pt modelId="{44E5E773-7403-4614-90A1-2D3FE6FC676A}" type="pres">
      <dgm:prSet presAssocID="{4E084CE2-1F26-43BD-9ED6-91ECB6C0D584}" presName="node" presStyleLbl="vennNode1" presStyleIdx="1" presStyleCnt="7" custScaleX="115314" custScaleY="107996" custRadScaleRad="87022" custRadScaleInc="-1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307C4-AD60-4C3F-A0B7-87A39722E5F6}" type="pres">
      <dgm:prSet presAssocID="{3EF68436-49DD-4FD3-90A6-5A29090069FB}" presName="node" presStyleLbl="vennNode1" presStyleIdx="2" presStyleCnt="7" custRadScaleRad="87078" custRadScaleInc="-1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BB07D-2D45-4416-B4E2-AF9EF0700C11}" type="pres">
      <dgm:prSet presAssocID="{5701DD44-CE64-4353-92C1-4B499AC6A91F}" presName="node" presStyleLbl="vennNode1" presStyleIdx="3" presStyleCnt="7" custRadScaleRad="84204" custRadScaleInc="-4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BB61A-0A0A-426A-A7F3-5558F3EAD156}" type="pres">
      <dgm:prSet presAssocID="{08B7BFF1-CC3D-452D-946D-848B13E0B044}" presName="node" presStyleLbl="vennNode1" presStyleIdx="4" presStyleCnt="7" custRadScaleRad="82892" custRadScaleInc="-5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8B93-00A0-48A0-A66D-9CC091C659E0}" type="pres">
      <dgm:prSet presAssocID="{7A3385BD-4D00-4BDB-A776-58EF1ABE5503}" presName="node" presStyleLbl="vennNode1" presStyleIdx="5" presStyleCnt="7" custRadScaleRad="81879" custRadScaleInc="2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CF607-16F8-4971-83E6-56A9D889EFD2}" type="pres">
      <dgm:prSet presAssocID="{FE115E22-5749-4140-B7FD-CF27FE7DF432}" presName="node" presStyleLbl="vennNode1" presStyleIdx="6" presStyleCnt="7" custRadScaleRad="88577" custRadScaleInc="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4C5EC5-16E2-4268-87B4-623B32F25749}" srcId="{A657BFD3-5375-466A-8C15-4202D4B8C837}" destId="{4E084CE2-1F26-43BD-9ED6-91ECB6C0D584}" srcOrd="0" destOrd="0" parTransId="{F8ED7FC4-C8EA-4745-9534-AC2235BF0AF0}" sibTransId="{5F18113E-7EC6-4386-81E9-25BC3DE9AD0A}"/>
    <dgm:cxn modelId="{E3EBB69B-AEBB-4558-A13E-F9EEC1B53782}" srcId="{A657BFD3-5375-466A-8C15-4202D4B8C837}" destId="{5701DD44-CE64-4353-92C1-4B499AC6A91F}" srcOrd="2" destOrd="0" parTransId="{A9C73F7F-9087-4960-90C1-0DBDF2846AD4}" sibTransId="{84ACEEA1-A58E-4C6D-9CBA-968E3B4D98C6}"/>
    <dgm:cxn modelId="{4203DE26-8511-4DAE-A3B6-14C64C627EA4}" type="presOf" srcId="{3EF68436-49DD-4FD3-90A6-5A29090069FB}" destId="{FCD307C4-AD60-4C3F-A0B7-87A39722E5F6}" srcOrd="0" destOrd="0" presId="urn:microsoft.com/office/officeart/2005/8/layout/radial3"/>
    <dgm:cxn modelId="{6E686A94-04AC-4A4A-A7B7-D16722507980}" type="presOf" srcId="{08B7BFF1-CC3D-452D-946D-848B13E0B044}" destId="{5A9BB61A-0A0A-426A-A7F3-5558F3EAD156}" srcOrd="0" destOrd="0" presId="urn:microsoft.com/office/officeart/2005/8/layout/radial3"/>
    <dgm:cxn modelId="{AB06FF60-50CF-4B6B-9F0C-4CD95CE18EED}" srcId="{E1C4EFE4-7EB2-40FB-B9A8-689AE682C94F}" destId="{A657BFD3-5375-466A-8C15-4202D4B8C837}" srcOrd="0" destOrd="0" parTransId="{0F5196AF-5CFA-4FEA-ACF8-C0FC4B59F832}" sibTransId="{14FB90FD-8FD0-4E14-8D80-E30B7610DC02}"/>
    <dgm:cxn modelId="{1FCA7EC1-6746-476E-BD5D-46DC49943674}" type="presOf" srcId="{5701DD44-CE64-4353-92C1-4B499AC6A91F}" destId="{143BB07D-2D45-4416-B4E2-AF9EF0700C11}" srcOrd="0" destOrd="0" presId="urn:microsoft.com/office/officeart/2005/8/layout/radial3"/>
    <dgm:cxn modelId="{9142E455-6CCF-4E09-8717-6F1B137DFDE3}" type="presOf" srcId="{FE115E22-5749-4140-B7FD-CF27FE7DF432}" destId="{B20CF607-16F8-4971-83E6-56A9D889EFD2}" srcOrd="0" destOrd="0" presId="urn:microsoft.com/office/officeart/2005/8/layout/radial3"/>
    <dgm:cxn modelId="{22EDFEF8-2D94-4DB8-A29D-C3D46368381E}" srcId="{A657BFD3-5375-466A-8C15-4202D4B8C837}" destId="{08B7BFF1-CC3D-452D-946D-848B13E0B044}" srcOrd="3" destOrd="0" parTransId="{84560350-EF0A-4224-B90E-9075B015D63B}" sibTransId="{BAAFA26A-4A45-4071-93D2-A3E169F0D4F0}"/>
    <dgm:cxn modelId="{6B86D1F2-D8D6-4DFE-9700-66DDA30FC11E}" type="presOf" srcId="{7A3385BD-4D00-4BDB-A776-58EF1ABE5503}" destId="{6FE58B93-00A0-48A0-A66D-9CC091C659E0}" srcOrd="0" destOrd="0" presId="urn:microsoft.com/office/officeart/2005/8/layout/radial3"/>
    <dgm:cxn modelId="{73522419-DB2E-433F-BCA0-BDC95A9CEBC4}" type="presOf" srcId="{E1C4EFE4-7EB2-40FB-B9A8-689AE682C94F}" destId="{71215373-6B67-49A4-B965-AF7D2C64F7D4}" srcOrd="0" destOrd="0" presId="urn:microsoft.com/office/officeart/2005/8/layout/radial3"/>
    <dgm:cxn modelId="{7BE505B6-01EB-43FA-A7FF-00D3A77906D5}" srcId="{A657BFD3-5375-466A-8C15-4202D4B8C837}" destId="{3EF68436-49DD-4FD3-90A6-5A29090069FB}" srcOrd="1" destOrd="0" parTransId="{C4D04D95-0AFC-4A7C-BB06-946A8FB45D35}" sibTransId="{FF7905B8-42FC-45E5-9B1C-AB9596C0A269}"/>
    <dgm:cxn modelId="{5BD3F8AB-5EAA-4CD4-8B67-DDB88615E121}" type="presOf" srcId="{4E084CE2-1F26-43BD-9ED6-91ECB6C0D584}" destId="{44E5E773-7403-4614-90A1-2D3FE6FC676A}" srcOrd="0" destOrd="0" presId="urn:microsoft.com/office/officeart/2005/8/layout/radial3"/>
    <dgm:cxn modelId="{D5AE3C25-A880-456C-8EE7-82AC4455FF28}" srcId="{A657BFD3-5375-466A-8C15-4202D4B8C837}" destId="{FE115E22-5749-4140-B7FD-CF27FE7DF432}" srcOrd="5" destOrd="0" parTransId="{EC823A39-E271-47C7-8257-D3522EA395B1}" sibTransId="{3D1AE319-8215-4D37-8774-4BA7355C6CBB}"/>
    <dgm:cxn modelId="{036C947A-8C0A-4C19-A4F1-908A2E9E6B5F}" srcId="{A657BFD3-5375-466A-8C15-4202D4B8C837}" destId="{7A3385BD-4D00-4BDB-A776-58EF1ABE5503}" srcOrd="4" destOrd="0" parTransId="{6A6325F4-755C-4EFB-9C46-D8B155BED389}" sibTransId="{28625A17-0CB3-466A-9757-9881D5150B70}"/>
    <dgm:cxn modelId="{1CB74E44-6AC2-4419-97A6-321B67DB9B57}" type="presOf" srcId="{A657BFD3-5375-466A-8C15-4202D4B8C837}" destId="{235EA13B-34AD-4E37-AF47-1FEEB78C6FBD}" srcOrd="0" destOrd="0" presId="urn:microsoft.com/office/officeart/2005/8/layout/radial3"/>
    <dgm:cxn modelId="{B59B7B5B-AE67-4171-893F-29CDC6608989}" type="presParOf" srcId="{71215373-6B67-49A4-B965-AF7D2C64F7D4}" destId="{F6A3AA5E-0B35-437F-9272-D4B648CE8D13}" srcOrd="0" destOrd="0" presId="urn:microsoft.com/office/officeart/2005/8/layout/radial3"/>
    <dgm:cxn modelId="{C355499D-C58F-43FF-87CB-E8DD98E441E8}" type="presParOf" srcId="{F6A3AA5E-0B35-437F-9272-D4B648CE8D13}" destId="{235EA13B-34AD-4E37-AF47-1FEEB78C6FBD}" srcOrd="0" destOrd="0" presId="urn:microsoft.com/office/officeart/2005/8/layout/radial3"/>
    <dgm:cxn modelId="{2160C033-40ED-41D2-B9FA-6F9C7133D4CB}" type="presParOf" srcId="{F6A3AA5E-0B35-437F-9272-D4B648CE8D13}" destId="{44E5E773-7403-4614-90A1-2D3FE6FC676A}" srcOrd="1" destOrd="0" presId="urn:microsoft.com/office/officeart/2005/8/layout/radial3"/>
    <dgm:cxn modelId="{57C792A3-ECB9-42FD-99D2-2834B05F1ED7}" type="presParOf" srcId="{F6A3AA5E-0B35-437F-9272-D4B648CE8D13}" destId="{FCD307C4-AD60-4C3F-A0B7-87A39722E5F6}" srcOrd="2" destOrd="0" presId="urn:microsoft.com/office/officeart/2005/8/layout/radial3"/>
    <dgm:cxn modelId="{C8A50A90-BB31-4F4F-AEBE-B3D1221D4CFF}" type="presParOf" srcId="{F6A3AA5E-0B35-437F-9272-D4B648CE8D13}" destId="{143BB07D-2D45-4416-B4E2-AF9EF0700C11}" srcOrd="3" destOrd="0" presId="urn:microsoft.com/office/officeart/2005/8/layout/radial3"/>
    <dgm:cxn modelId="{D9AF4F39-35B4-4805-A294-F32D8D50BE8B}" type="presParOf" srcId="{F6A3AA5E-0B35-437F-9272-D4B648CE8D13}" destId="{5A9BB61A-0A0A-426A-A7F3-5558F3EAD156}" srcOrd="4" destOrd="0" presId="urn:microsoft.com/office/officeart/2005/8/layout/radial3"/>
    <dgm:cxn modelId="{72FBF59A-A8FE-446C-840B-AF8561235AA2}" type="presParOf" srcId="{F6A3AA5E-0B35-437F-9272-D4B648CE8D13}" destId="{6FE58B93-00A0-48A0-A66D-9CC091C659E0}" srcOrd="5" destOrd="0" presId="urn:microsoft.com/office/officeart/2005/8/layout/radial3"/>
    <dgm:cxn modelId="{48718734-10D2-4B16-A813-6C8426A9845D}" type="presParOf" srcId="{F6A3AA5E-0B35-437F-9272-D4B648CE8D13}" destId="{B20CF607-16F8-4971-83E6-56A9D889EFD2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7228A5-B062-4C98-AFC4-6289FDB78866}">
      <dsp:nvSpPr>
        <dsp:cNvPr id="0" name=""/>
        <dsp:cNvSpPr/>
      </dsp:nvSpPr>
      <dsp:spPr>
        <a:xfrm>
          <a:off x="0" y="166927"/>
          <a:ext cx="5001740" cy="312608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A82274-F67A-4EE1-B690-39131EA7C39F}">
      <dsp:nvSpPr>
        <dsp:cNvPr id="0" name=""/>
        <dsp:cNvSpPr/>
      </dsp:nvSpPr>
      <dsp:spPr>
        <a:xfrm>
          <a:off x="635220" y="2241089"/>
          <a:ext cx="130045" cy="130045"/>
        </a:xfrm>
        <a:prstGeom prst="ellips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41B5F-FDA5-4E56-B932-B1035971342C}">
      <dsp:nvSpPr>
        <dsp:cNvPr id="0" name=""/>
        <dsp:cNvSpPr/>
      </dsp:nvSpPr>
      <dsp:spPr>
        <a:xfrm>
          <a:off x="562067" y="2306111"/>
          <a:ext cx="1441758" cy="903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908" tIns="0" rIns="0" bIns="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latin typeface="Montserrat" panose="00000500000000000000" pitchFamily="2" charset="-52"/>
            </a:rPr>
            <a:t>Определение пилотных школ</a:t>
          </a:r>
        </a:p>
      </dsp:txBody>
      <dsp:txXfrm>
        <a:off x="562067" y="2306111"/>
        <a:ext cx="1441758" cy="903439"/>
      </dsp:txXfrm>
    </dsp:sp>
    <dsp:sp modelId="{F03DA0FB-2BC5-4C96-84BC-CF04EC887CCA}">
      <dsp:nvSpPr>
        <dsp:cNvPr id="0" name=""/>
        <dsp:cNvSpPr/>
      </dsp:nvSpPr>
      <dsp:spPr>
        <a:xfrm>
          <a:off x="1783120" y="1391418"/>
          <a:ext cx="235081" cy="235081"/>
        </a:xfrm>
        <a:prstGeom prst="ellipse">
          <a:avLst/>
        </a:prstGeom>
        <a:solidFill>
          <a:schemeClr val="accent1">
            <a:shade val="80000"/>
            <a:hueOff val="135632"/>
            <a:satOff val="2588"/>
            <a:lumOff val="114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8BA687-80E5-445F-8300-ED72864C67E0}">
      <dsp:nvSpPr>
        <dsp:cNvPr id="0" name=""/>
        <dsp:cNvSpPr/>
      </dsp:nvSpPr>
      <dsp:spPr>
        <a:xfrm>
          <a:off x="1968406" y="1465084"/>
          <a:ext cx="1357396" cy="17005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565" tIns="0" rIns="0" bIns="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latin typeface="Montserrat" panose="00000500000000000000" pitchFamily="2" charset="-52"/>
            </a:rPr>
            <a:t>Обучение учителей и сопровождение процесса опытными тренерами и методистами</a:t>
          </a:r>
        </a:p>
      </dsp:txBody>
      <dsp:txXfrm>
        <a:off x="1968406" y="1465084"/>
        <a:ext cx="1357396" cy="1700591"/>
      </dsp:txXfrm>
    </dsp:sp>
    <dsp:sp modelId="{6945D854-73BB-4208-B013-E25662C37505}">
      <dsp:nvSpPr>
        <dsp:cNvPr id="0" name=""/>
        <dsp:cNvSpPr/>
      </dsp:nvSpPr>
      <dsp:spPr>
        <a:xfrm>
          <a:off x="3163600" y="874363"/>
          <a:ext cx="325113" cy="325113"/>
        </a:xfrm>
        <a:prstGeom prst="ellipse">
          <a:avLst/>
        </a:prstGeom>
        <a:solidFill>
          <a:schemeClr val="accent1">
            <a:shade val="80000"/>
            <a:hueOff val="271263"/>
            <a:satOff val="5175"/>
            <a:lumOff val="228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77D1C5-EC21-4E58-9AF5-DFC293C3E0C1}">
      <dsp:nvSpPr>
        <dsp:cNvPr id="0" name=""/>
        <dsp:cNvSpPr/>
      </dsp:nvSpPr>
      <dsp:spPr>
        <a:xfrm>
          <a:off x="3367671" y="1044459"/>
          <a:ext cx="1634068" cy="2172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271" tIns="0" rIns="0" bIns="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latin typeface="Montserrat" panose="00000500000000000000" pitchFamily="2" charset="-52"/>
            </a:rPr>
            <a:t>Реализация проекта (проведение соревнований, обучение виду спорта «Регби» в рамках учебного процесса)</a:t>
          </a:r>
        </a:p>
      </dsp:txBody>
      <dsp:txXfrm>
        <a:off x="3367671" y="1044459"/>
        <a:ext cx="1634068" cy="2172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5EA13B-34AD-4E37-AF47-1FEEB78C6FBD}">
      <dsp:nvSpPr>
        <dsp:cNvPr id="0" name=""/>
        <dsp:cNvSpPr/>
      </dsp:nvSpPr>
      <dsp:spPr>
        <a:xfrm>
          <a:off x="1442759" y="1165259"/>
          <a:ext cx="2890976" cy="289097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Montserrat" panose="00000500000000000000"/>
          </a:endParaRPr>
        </a:p>
      </dsp:txBody>
      <dsp:txXfrm>
        <a:off x="1866133" y="1588633"/>
        <a:ext cx="2044228" cy="2044228"/>
      </dsp:txXfrm>
    </dsp:sp>
    <dsp:sp modelId="{44E5E773-7403-4614-90A1-2D3FE6FC676A}">
      <dsp:nvSpPr>
        <dsp:cNvPr id="0" name=""/>
        <dsp:cNvSpPr/>
      </dsp:nvSpPr>
      <dsp:spPr>
        <a:xfrm>
          <a:off x="2030769" y="216132"/>
          <a:ext cx="1666850" cy="1561069"/>
        </a:xfrm>
        <a:prstGeom prst="ellipse">
          <a:avLst/>
        </a:prstGeom>
        <a:solidFill>
          <a:schemeClr val="accent2">
            <a:alpha val="50000"/>
            <a:hueOff val="-242561"/>
            <a:satOff val="-13988"/>
            <a:lumOff val="14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204</a:t>
          </a:r>
          <a:r>
            <a:rPr lang="ru-RU" sz="1100" kern="1200" dirty="0">
              <a:latin typeface="Montserrat" panose="00000500000000000000"/>
            </a:rPr>
            <a:t> драматических коллектива</a:t>
          </a:r>
        </a:p>
      </dsp:txBody>
      <dsp:txXfrm>
        <a:off x="2274874" y="444745"/>
        <a:ext cx="1178640" cy="1103843"/>
      </dsp:txXfrm>
    </dsp:sp>
    <dsp:sp modelId="{FCD307C4-AD60-4C3F-A0B7-87A39722E5F6}">
      <dsp:nvSpPr>
        <dsp:cNvPr id="0" name=""/>
        <dsp:cNvSpPr/>
      </dsp:nvSpPr>
      <dsp:spPr>
        <a:xfrm>
          <a:off x="3573789" y="1072821"/>
          <a:ext cx="1445488" cy="1445488"/>
        </a:xfrm>
        <a:prstGeom prst="ellipse">
          <a:avLst/>
        </a:prstGeom>
        <a:solidFill>
          <a:schemeClr val="accent2">
            <a:alpha val="50000"/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9</a:t>
          </a:r>
          <a:r>
            <a:rPr lang="ru-RU" sz="1100" kern="1200" dirty="0">
              <a:latin typeface="Montserrat" panose="00000500000000000000"/>
            </a:rPr>
            <a:t> музыкальных коллективов</a:t>
          </a:r>
        </a:p>
      </dsp:txBody>
      <dsp:txXfrm>
        <a:off x="3785476" y="1284508"/>
        <a:ext cx="1022114" cy="1022114"/>
      </dsp:txXfrm>
    </dsp:sp>
    <dsp:sp modelId="{143BB07D-2D45-4416-B4E2-AF9EF0700C11}">
      <dsp:nvSpPr>
        <dsp:cNvPr id="0" name=""/>
        <dsp:cNvSpPr/>
      </dsp:nvSpPr>
      <dsp:spPr>
        <a:xfrm>
          <a:off x="3572404" y="2642722"/>
          <a:ext cx="1445488" cy="1445488"/>
        </a:xfrm>
        <a:prstGeom prst="ellipse">
          <a:avLst/>
        </a:prstGeom>
        <a:solidFill>
          <a:schemeClr val="accent2">
            <a:alpha val="50000"/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10</a:t>
          </a:r>
          <a:r>
            <a:rPr lang="ru-RU" sz="1200" b="1" kern="1200" dirty="0">
              <a:latin typeface="Montserrat" panose="00000500000000000000"/>
            </a:rPr>
            <a:t> </a:t>
          </a:r>
          <a:r>
            <a:rPr lang="ru-RU" sz="1200" b="0" kern="1200" dirty="0">
              <a:latin typeface="Montserrat" panose="00000500000000000000"/>
            </a:rPr>
            <a:t>кукольных</a:t>
          </a:r>
          <a:r>
            <a:rPr lang="ru-RU" sz="1000" kern="1200" dirty="0">
              <a:latin typeface="Montserrat" panose="00000500000000000000"/>
            </a:rPr>
            <a:t> коллективов</a:t>
          </a:r>
        </a:p>
      </dsp:txBody>
      <dsp:txXfrm>
        <a:off x="3784091" y="2854409"/>
        <a:ext cx="1022114" cy="1022114"/>
      </dsp:txXfrm>
    </dsp:sp>
    <dsp:sp modelId="{5A9BB61A-0A0A-426A-A7F3-5558F3EAD156}">
      <dsp:nvSpPr>
        <dsp:cNvPr id="0" name=""/>
        <dsp:cNvSpPr/>
      </dsp:nvSpPr>
      <dsp:spPr>
        <a:xfrm>
          <a:off x="2252139" y="3470294"/>
          <a:ext cx="1445488" cy="1445488"/>
        </a:xfrm>
        <a:prstGeom prst="ellipse">
          <a:avLst/>
        </a:prstGeom>
        <a:solidFill>
          <a:schemeClr val="accent2">
            <a:alpha val="50000"/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23</a:t>
          </a:r>
          <a:r>
            <a:rPr lang="ru-RU" sz="1100" kern="1200" dirty="0">
              <a:latin typeface="Montserrat" panose="0000050000000000000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Montserrat" panose="00000500000000000000"/>
            </a:rPr>
            <a:t>чтецких коллектива</a:t>
          </a:r>
        </a:p>
      </dsp:txBody>
      <dsp:txXfrm>
        <a:off x="2463826" y="3681981"/>
        <a:ext cx="1022114" cy="1022114"/>
      </dsp:txXfrm>
    </dsp:sp>
    <dsp:sp modelId="{6FE58B93-00A0-48A0-A66D-9CC091C659E0}">
      <dsp:nvSpPr>
        <dsp:cNvPr id="0" name=""/>
        <dsp:cNvSpPr/>
      </dsp:nvSpPr>
      <dsp:spPr>
        <a:xfrm>
          <a:off x="808118" y="2642727"/>
          <a:ext cx="1445488" cy="1445488"/>
        </a:xfrm>
        <a:prstGeom prst="ellipse">
          <a:avLst/>
        </a:prstGeom>
        <a:solidFill>
          <a:schemeClr val="accent2">
            <a:alpha val="50000"/>
            <a:hueOff val="-1212803"/>
            <a:satOff val="-69940"/>
            <a:lumOff val="71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3</a:t>
          </a:r>
          <a:r>
            <a:rPr lang="ru-RU" sz="1100" kern="1200" dirty="0">
              <a:latin typeface="Montserrat" panose="00000500000000000000"/>
            </a:rPr>
            <a:t>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Montserrat" panose="00000500000000000000"/>
            </a:rPr>
            <a:t>Театра моды</a:t>
          </a:r>
        </a:p>
      </dsp:txBody>
      <dsp:txXfrm>
        <a:off x="1019805" y="2854414"/>
        <a:ext cx="1022114" cy="1022114"/>
      </dsp:txXfrm>
    </dsp:sp>
    <dsp:sp modelId="{B20CF607-16F8-4971-83E6-56A9D889EFD2}">
      <dsp:nvSpPr>
        <dsp:cNvPr id="0" name=""/>
        <dsp:cNvSpPr/>
      </dsp:nvSpPr>
      <dsp:spPr>
        <a:xfrm>
          <a:off x="746111" y="1036705"/>
          <a:ext cx="1445488" cy="1445488"/>
        </a:xfrm>
        <a:prstGeom prst="ellipse">
          <a:avLst/>
        </a:prstGeom>
        <a:solidFill>
          <a:schemeClr val="accent2">
            <a:alpha val="50000"/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C00000"/>
              </a:solidFill>
              <a:latin typeface="Montserrat" panose="00000500000000000000"/>
            </a:rPr>
            <a:t>6</a:t>
          </a:r>
          <a:r>
            <a:rPr lang="ru-RU" sz="1100" kern="1200" dirty="0">
              <a:latin typeface="Montserrat" panose="0000050000000000000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Montserrat" panose="00000500000000000000"/>
            </a:rPr>
            <a:t>коллективов по подготовке ведущих</a:t>
          </a:r>
        </a:p>
      </dsp:txBody>
      <dsp:txXfrm>
        <a:off x="957798" y="1248392"/>
        <a:ext cx="1022114" cy="1022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0.02286</cdr:x>
      <cdr:y>0.18547</cdr:y>
    </cdr:from>
    <cdr:to>
      <cdr:x>0.97714</cdr:x>
      <cdr:y>0.18722</cdr:y>
    </cdr:to>
    <cdr:cxnSp macro="">
      <cdr:nvCxnSpPr>
        <cdr:cNvPr id="3" name="Прямая соединительная линия 2">
          <a:extLst xmlns:a="http://schemas.openxmlformats.org/drawingml/2006/main">
            <a:ext uri="{FF2B5EF4-FFF2-40B4-BE49-F238E27FC236}">
              <a16:creationId xmlns="" xmlns:a16="http://schemas.microsoft.com/office/drawing/2014/main" id="{77E0C475-B187-7865-C931-16D9DE419BB6}"/>
            </a:ext>
          </a:extLst>
        </cdr:cNvPr>
        <cdr:cNvCxnSpPr/>
      </cdr:nvCxnSpPr>
      <cdr:spPr>
        <a:xfrm xmlns:a="http://schemas.openxmlformats.org/drawingml/2006/main">
          <a:off x="212876" y="894521"/>
          <a:ext cx="8884502" cy="846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0.01179</cdr:x>
      <cdr:y>0.22233</cdr:y>
    </cdr:from>
    <cdr:to>
      <cdr:x>0.96606</cdr:x>
      <cdr:y>0.22409</cdr:y>
    </cdr:to>
    <cdr:cxnSp macro="">
      <cdr:nvCxnSpPr>
        <cdr:cNvPr id="4" name="Прямая соединительная линия 3">
          <a:extLst xmlns:a="http://schemas.openxmlformats.org/drawingml/2006/main">
            <a:ext uri="{FF2B5EF4-FFF2-40B4-BE49-F238E27FC236}">
              <a16:creationId xmlns="" xmlns:a16="http://schemas.microsoft.com/office/drawing/2014/main" id="{AEFA1C58-79BE-5C78-0940-67A7D7D8C4AA}"/>
            </a:ext>
          </a:extLst>
        </cdr:cNvPr>
        <cdr:cNvCxnSpPr/>
      </cdr:nvCxnSpPr>
      <cdr:spPr>
        <a:xfrm xmlns:a="http://schemas.openxmlformats.org/drawingml/2006/main">
          <a:off x="109729" y="1072320"/>
          <a:ext cx="8884502" cy="8467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0903" cy="3448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75500" y="0"/>
            <a:ext cx="4340903" cy="3448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4E018-3F83-490B-A068-11F8A920D93C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43264"/>
            <a:ext cx="4340903" cy="3448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75500" y="6543264"/>
            <a:ext cx="4340903" cy="3448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8CCA6-9882-4DDE-9A93-82C3F35C0C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208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42462" cy="345343"/>
          </a:xfrm>
          <a:prstGeom prst="rect">
            <a:avLst/>
          </a:prstGeom>
        </p:spPr>
        <p:txBody>
          <a:bodyPr vert="horz" lIns="92729" tIns="46365" rIns="92729" bIns="46365" rtlCol="0"/>
          <a:lstStyle>
            <a:lvl1pPr algn="l">
              <a:defRPr sz="1200"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3900" y="2"/>
            <a:ext cx="4342462" cy="345343"/>
          </a:xfrm>
          <a:prstGeom prst="rect">
            <a:avLst/>
          </a:prstGeom>
        </p:spPr>
        <p:txBody>
          <a:bodyPr vert="horz" lIns="92729" tIns="46365" rIns="92729" bIns="46365" rtlCol="0"/>
          <a:lstStyle>
            <a:lvl1pPr algn="r">
              <a:defRPr sz="1200">
                <a:latin typeface="Montserrat" panose="00000500000000000000" pitchFamily="2" charset="-52"/>
              </a:defRPr>
            </a:lvl1pPr>
          </a:lstStyle>
          <a:p>
            <a:fld id="{39196039-DBC6-47B8-AED3-BE220B97C5B8}" type="datetimeFigureOut">
              <a:rPr lang="ru-RU" smtClean="0"/>
              <a:pPr/>
              <a:t>24.10.2022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40050" y="860425"/>
            <a:ext cx="4138613" cy="2327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29" tIns="46365" rIns="92729" bIns="4636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2112" y="3314853"/>
            <a:ext cx="8014500" cy="2712152"/>
          </a:xfrm>
          <a:prstGeom prst="rect">
            <a:avLst/>
          </a:prstGeom>
        </p:spPr>
        <p:txBody>
          <a:bodyPr vert="horz" lIns="92729" tIns="46365" rIns="92729" bIns="46365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542821"/>
            <a:ext cx="4342462" cy="345343"/>
          </a:xfrm>
          <a:prstGeom prst="rect">
            <a:avLst/>
          </a:prstGeom>
        </p:spPr>
        <p:txBody>
          <a:bodyPr vert="horz" lIns="92729" tIns="46365" rIns="92729" bIns="46365" rtlCol="0" anchor="b"/>
          <a:lstStyle>
            <a:lvl1pPr algn="l">
              <a:defRPr sz="1200"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3900" y="6542821"/>
            <a:ext cx="4342462" cy="345343"/>
          </a:xfrm>
          <a:prstGeom prst="rect">
            <a:avLst/>
          </a:prstGeom>
        </p:spPr>
        <p:txBody>
          <a:bodyPr vert="horz" lIns="92729" tIns="46365" rIns="92729" bIns="46365" rtlCol="0" anchor="b"/>
          <a:lstStyle>
            <a:lvl1pPr algn="r">
              <a:defRPr sz="1200">
                <a:latin typeface="Montserrat" panose="00000500000000000000" pitchFamily="2" charset="-52"/>
              </a:defRPr>
            </a:lvl1pPr>
          </a:lstStyle>
          <a:p>
            <a:fld id="{714F5DF8-1DBC-4D96-A761-8C926ED7AA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243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865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873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41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061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5509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49550" y="942975"/>
            <a:ext cx="4519613" cy="25415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370C22-CBE7-4902-A659-82FB35C95F5C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998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BCBEA-6E69-4930-9E76-B43B051DCF84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490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62275" y="873125"/>
            <a:ext cx="4184650" cy="23542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2DDA5-EA88-4845-90A8-6412E0783AE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029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62275" y="873125"/>
            <a:ext cx="4184650" cy="23542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21B25C-C1D5-4D7D-89D7-EE3F2417626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55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0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01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4022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Обязательные</a:t>
            </a:r>
            <a:r>
              <a:rPr lang="ru-RU" baseline="0" dirty="0" smtClean="0"/>
              <a:t> часы: Разговоры о важном, формирование функциональной грамотности, профориентация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53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713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30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3338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76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184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34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291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5354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389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236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038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4427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885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2792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6037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8288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FDE44-3196-498E-A603-8183451638D1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6577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FDE44-3196-498E-A603-8183451638D1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2881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9658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3949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9474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FDE44-3196-498E-A603-8183451638D1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4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1580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57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885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075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BCBEA-6E69-4930-9E76-B43B051DCF84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743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07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5BCBEA-6E69-4930-9E76-B43B051DCF84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261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02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C5A72A-6194-414D-978E-162D3CC3F7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9829800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EBA4DCF-7EA6-42BE-BAC5-ACCA540C6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8298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02CC353-C610-461D-8C90-30F1E29D5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94213-D634-40A7-8806-0EC75960317B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D0D86FE-70F0-4F88-AE2B-9F3643466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477EDC6-7C64-4DF9-BDC4-2796DBABC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09F64-B68C-4C4B-BFA5-6D62F697AE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7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лайд с нумерацией текст без гради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одложка низ">
            <a:extLst>
              <a:ext uri="{FF2B5EF4-FFF2-40B4-BE49-F238E27FC236}">
                <a16:creationId xmlns="" xmlns:a16="http://schemas.microsoft.com/office/drawing/2014/main" id="{97AE5BD3-FDB2-8EE3-2EFB-25E1E5EB6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432640"/>
            <a:ext cx="12192000" cy="431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652CF90-58B3-ECFE-68B3-98F837B250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3361" y="6490800"/>
            <a:ext cx="185039" cy="344488"/>
          </a:xfrm>
          <a:prstGeom prst="rect">
            <a:avLst/>
          </a:prstGeom>
        </p:spPr>
      </p:pic>
      <p:pic>
        <p:nvPicPr>
          <p:cNvPr id="2" name="подложка верх">
            <a:extLst>
              <a:ext uri="{FF2B5EF4-FFF2-40B4-BE49-F238E27FC236}">
                <a16:creationId xmlns="" xmlns:a16="http://schemas.microsoft.com/office/drawing/2014/main" id="{EA503C5E-19FF-CDB3-D858-9EF32AA8B45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2000" cy="825500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="" xmlns:a16="http://schemas.microsoft.com/office/drawing/2014/main" id="{B0192E9C-0587-46D7-B640-5DB8DCFDD1C2}"/>
              </a:ext>
            </a:extLst>
          </p:cNvPr>
          <p:cNvSpPr txBox="1"/>
          <p:nvPr userDrawn="1"/>
        </p:nvSpPr>
        <p:spPr>
          <a:xfrm>
            <a:off x="11569955" y="6538913"/>
            <a:ext cx="5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79A4F07-433A-49CF-9D7D-A63F9F1FBCD5}" type="slidenum">
              <a:rPr lang="ru-RU" sz="1200" smtClean="0">
                <a:solidFill>
                  <a:srgbClr val="1C2D38"/>
                </a:solidFill>
                <a:latin typeface="PermianSlabSerifTypeface" panose="02000000000000000000" pitchFamily="50" charset="0"/>
              </a:rPr>
              <a:t>‹#›</a:t>
            </a:fld>
            <a:endParaRPr lang="ru-RU" sz="1200" dirty="0">
              <a:solidFill>
                <a:srgbClr val="1C2D38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1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800" baseline="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4" name="Заголовок слайда" descr="заголовок слайда">
            <a:extLst>
              <a:ext uri="{FF2B5EF4-FFF2-40B4-BE49-F238E27FC236}">
                <a16:creationId xmlns="" xmlns:a16="http://schemas.microsoft.com/office/drawing/2014/main" id="{D5FED76D-EFC9-4B34-9A58-87FF8189E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49213"/>
            <a:ext cx="11521280" cy="71596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26" name="Область контента" descr="область контента">
            <a:extLst>
              <a:ext uri="{FF2B5EF4-FFF2-40B4-BE49-F238E27FC236}">
                <a16:creationId xmlns="" xmlns:a16="http://schemas.microsoft.com/office/drawing/2014/main" id="{623B89AF-1D16-46F5-8A69-E8DD306D61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5360" y="1700808"/>
            <a:ext cx="11521280" cy="453650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2pPr>
            <a:lvl3pPr marL="9144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3pPr>
            <a:lvl4pPr marL="13716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4pPr>
            <a:lvl5pPr marL="18288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Подзаголовок" descr="Подзаголовок">
            <a:extLst>
              <a:ext uri="{FF2B5EF4-FFF2-40B4-BE49-F238E27FC236}">
                <a16:creationId xmlns="" xmlns:a16="http://schemas.microsoft.com/office/drawing/2014/main" id="{D1F13F0F-6E92-474B-B9DC-AC03A2036CB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5360" y="1053108"/>
            <a:ext cx="11521280" cy="431800"/>
          </a:xfrm>
        </p:spPr>
        <p:txBody>
          <a:bodyPr anchor="ctr">
            <a:noAutofit/>
          </a:bodyPr>
          <a:lstStyle>
            <a:lvl1pPr marL="0" indent="0">
              <a:buNone/>
              <a:defRPr sz="1800" b="1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>
              <a:defRPr sz="2000">
                <a:solidFill>
                  <a:srgbClr val="1C2D38"/>
                </a:solidFill>
              </a:defRPr>
            </a:lvl2pPr>
            <a:lvl3pPr>
              <a:defRPr sz="2000">
                <a:solidFill>
                  <a:srgbClr val="1C2D38"/>
                </a:solidFill>
              </a:defRPr>
            </a:lvl3pPr>
            <a:lvl4pPr>
              <a:defRPr sz="2000">
                <a:solidFill>
                  <a:srgbClr val="1C2D38"/>
                </a:solidFill>
              </a:defRPr>
            </a:lvl4pPr>
            <a:lvl5pPr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8350" y="6438293"/>
            <a:ext cx="5675300" cy="404788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90419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290918"/>
            <a:ext cx="10515600" cy="4886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ECD5B068-9541-4FC7-9739-791808957D08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2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PermianSlabSerifTypeface" panose="02000000000000000000" pitchFamily="50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None/>
        <a:defRPr sz="2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4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0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6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6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6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3" Type="http://schemas.openxmlformats.org/officeDocument/2006/relationships/image" Target="../media/image16.pn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chart" Target="../charts/chart1.xml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microsoft.com/office/2007/relationships/hdphoto" Target="../media/hdphoto6.wdp"/><Relationship Id="rId18" Type="http://schemas.openxmlformats.org/officeDocument/2006/relationships/image" Target="../media/image78.png"/><Relationship Id="rId3" Type="http://schemas.openxmlformats.org/officeDocument/2006/relationships/image" Target="../media/image61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7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5.jpeg"/><Relationship Id="rId10" Type="http://schemas.openxmlformats.org/officeDocument/2006/relationships/image" Target="../media/image71.png"/><Relationship Id="rId19" Type="http://schemas.microsoft.com/office/2007/relationships/hdphoto" Target="../media/hdphoto7.wdp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5" Type="http://schemas.openxmlformats.org/officeDocument/2006/relationships/image" Target="../media/image91.png"/><Relationship Id="rId10" Type="http://schemas.openxmlformats.org/officeDocument/2006/relationships/image" Target="../media/image86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Relationship Id="rId14" Type="http://schemas.openxmlformats.org/officeDocument/2006/relationships/image" Target="../media/image9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g"/><Relationship Id="rId7" Type="http://schemas.openxmlformats.org/officeDocument/2006/relationships/image" Target="../media/image96.jpeg"/><Relationship Id="rId12" Type="http://schemas.openxmlformats.org/officeDocument/2006/relationships/image" Target="../media/image8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jpg"/><Relationship Id="rId10" Type="http://schemas.openxmlformats.org/officeDocument/2006/relationships/image" Target="../media/image99.jpg"/><Relationship Id="rId4" Type="http://schemas.openxmlformats.org/officeDocument/2006/relationships/image" Target="../media/image93.jpg"/><Relationship Id="rId9" Type="http://schemas.openxmlformats.org/officeDocument/2006/relationships/image" Target="../media/image9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61.png"/><Relationship Id="rId7" Type="http://schemas.openxmlformats.org/officeDocument/2006/relationships/image" Target="../media/image10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61.pn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Relationship Id="rId9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1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8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61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61.pn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10" Type="http://schemas.openxmlformats.org/officeDocument/2006/relationships/image" Target="../media/image80.png"/><Relationship Id="rId4" Type="http://schemas.openxmlformats.org/officeDocument/2006/relationships/image" Target="../media/image118.jpeg"/><Relationship Id="rId9" Type="http://schemas.openxmlformats.org/officeDocument/2006/relationships/image" Target="../media/image1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61.png"/><Relationship Id="rId7" Type="http://schemas.openxmlformats.org/officeDocument/2006/relationships/image" Target="../media/image1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10" Type="http://schemas.openxmlformats.org/officeDocument/2006/relationships/image" Target="../media/image80.pn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41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40.jpeg"/><Relationship Id="rId4" Type="http://schemas.openxmlformats.org/officeDocument/2006/relationships/diagramData" Target="../diagrams/data1.xml"/><Relationship Id="rId9" Type="http://schemas.openxmlformats.org/officeDocument/2006/relationships/image" Target="../media/image139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42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147.jpeg"/><Relationship Id="rId3" Type="http://schemas.openxmlformats.org/officeDocument/2006/relationships/image" Target="../media/image143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1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45.png"/><Relationship Id="rId5" Type="http://schemas.openxmlformats.org/officeDocument/2006/relationships/diagramLayout" Target="../diagrams/layout2.xml"/><Relationship Id="rId15" Type="http://schemas.openxmlformats.org/officeDocument/2006/relationships/image" Target="../media/image44.png"/><Relationship Id="rId10" Type="http://schemas.microsoft.com/office/2007/relationships/hdphoto" Target="../media/hdphoto9.wdp"/><Relationship Id="rId4" Type="http://schemas.openxmlformats.org/officeDocument/2006/relationships/diagramData" Target="../diagrams/data2.xml"/><Relationship Id="rId9" Type="http://schemas.openxmlformats.org/officeDocument/2006/relationships/image" Target="../media/image144.png"/><Relationship Id="rId14" Type="http://schemas.openxmlformats.org/officeDocument/2006/relationships/image" Target="../media/image148.jpe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13" Type="http://schemas.openxmlformats.org/officeDocument/2006/relationships/image" Target="../media/image44.png"/><Relationship Id="rId3" Type="http://schemas.openxmlformats.org/officeDocument/2006/relationships/image" Target="../media/image149.png"/><Relationship Id="rId7" Type="http://schemas.openxmlformats.org/officeDocument/2006/relationships/image" Target="../media/image154.png"/><Relationship Id="rId12" Type="http://schemas.openxmlformats.org/officeDocument/2006/relationships/image" Target="../media/image15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image" Target="../media/image158.png"/><Relationship Id="rId5" Type="http://schemas.openxmlformats.org/officeDocument/2006/relationships/image" Target="../media/image152.png"/><Relationship Id="rId10" Type="http://schemas.openxmlformats.org/officeDocument/2006/relationships/image" Target="../media/image157.jpeg"/><Relationship Id="rId4" Type="http://schemas.openxmlformats.org/officeDocument/2006/relationships/image" Target="../media/image151.png"/><Relationship Id="rId9" Type="http://schemas.openxmlformats.org/officeDocument/2006/relationships/image" Target="../media/image156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openxmlformats.org/officeDocument/2006/relationships/image" Target="../media/image160.png"/><Relationship Id="rId7" Type="http://schemas.openxmlformats.org/officeDocument/2006/relationships/image" Target="../media/image159.jpeg"/><Relationship Id="rId12" Type="http://schemas.openxmlformats.org/officeDocument/2006/relationships/chart" Target="../charts/chart3.xml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11" Type="http://schemas.openxmlformats.org/officeDocument/2006/relationships/image" Target="../media/image166.png"/><Relationship Id="rId5" Type="http://schemas.openxmlformats.org/officeDocument/2006/relationships/image" Target="../media/image161.jpeg"/><Relationship Id="rId10" Type="http://schemas.openxmlformats.org/officeDocument/2006/relationships/image" Target="../media/image165.png"/><Relationship Id="rId4" Type="http://schemas.microsoft.com/office/2007/relationships/hdphoto" Target="../media/hdphoto10.wdp"/><Relationship Id="rId9" Type="http://schemas.openxmlformats.org/officeDocument/2006/relationships/image" Target="../media/image16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5.png"/><Relationship Id="rId4" Type="http://schemas.microsoft.com/office/2007/relationships/hdphoto" Target="../media/hdphoto4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jpeg"/><Relationship Id="rId3" Type="http://schemas.openxmlformats.org/officeDocument/2006/relationships/image" Target="../media/image149.png"/><Relationship Id="rId7" Type="http://schemas.openxmlformats.org/officeDocument/2006/relationships/image" Target="../media/image17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10" Type="http://schemas.openxmlformats.org/officeDocument/2006/relationships/image" Target="../media/image173.jpeg"/><Relationship Id="rId4" Type="http://schemas.openxmlformats.org/officeDocument/2006/relationships/image" Target="../media/image167.jpeg"/><Relationship Id="rId9" Type="http://schemas.openxmlformats.org/officeDocument/2006/relationships/image" Target="../media/image1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7" Type="http://schemas.openxmlformats.org/officeDocument/2006/relationships/image" Target="../media/image18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jpeg"/><Relationship Id="rId5" Type="http://schemas.openxmlformats.org/officeDocument/2006/relationships/image" Target="../media/image178.jpeg"/><Relationship Id="rId4" Type="http://schemas.openxmlformats.org/officeDocument/2006/relationships/image" Target="../media/image177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13" Type="http://schemas.openxmlformats.org/officeDocument/2006/relationships/image" Target="../media/image192.png"/><Relationship Id="rId18" Type="http://schemas.openxmlformats.org/officeDocument/2006/relationships/image" Target="../media/image197.jpeg"/><Relationship Id="rId26" Type="http://schemas.openxmlformats.org/officeDocument/2006/relationships/image" Target="../media/image205.png"/><Relationship Id="rId3" Type="http://schemas.openxmlformats.org/officeDocument/2006/relationships/image" Target="../media/image182.png"/><Relationship Id="rId21" Type="http://schemas.openxmlformats.org/officeDocument/2006/relationships/image" Target="../media/image200.png"/><Relationship Id="rId7" Type="http://schemas.openxmlformats.org/officeDocument/2006/relationships/image" Target="../media/image186.png"/><Relationship Id="rId12" Type="http://schemas.openxmlformats.org/officeDocument/2006/relationships/image" Target="../media/image191.png"/><Relationship Id="rId17" Type="http://schemas.openxmlformats.org/officeDocument/2006/relationships/image" Target="../media/image196.png"/><Relationship Id="rId25" Type="http://schemas.openxmlformats.org/officeDocument/2006/relationships/image" Target="../media/image204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195.png"/><Relationship Id="rId20" Type="http://schemas.openxmlformats.org/officeDocument/2006/relationships/image" Target="../media/image199.png"/><Relationship Id="rId29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png"/><Relationship Id="rId11" Type="http://schemas.openxmlformats.org/officeDocument/2006/relationships/image" Target="../media/image190.png"/><Relationship Id="rId24" Type="http://schemas.openxmlformats.org/officeDocument/2006/relationships/image" Target="../media/image203.jpeg"/><Relationship Id="rId5" Type="http://schemas.openxmlformats.org/officeDocument/2006/relationships/image" Target="../media/image184.png"/><Relationship Id="rId15" Type="http://schemas.openxmlformats.org/officeDocument/2006/relationships/image" Target="../media/image194.png"/><Relationship Id="rId23" Type="http://schemas.openxmlformats.org/officeDocument/2006/relationships/image" Target="../media/image202.png"/><Relationship Id="rId28" Type="http://schemas.openxmlformats.org/officeDocument/2006/relationships/image" Target="../media/image207.png"/><Relationship Id="rId10" Type="http://schemas.openxmlformats.org/officeDocument/2006/relationships/image" Target="../media/image189.png"/><Relationship Id="rId19" Type="http://schemas.openxmlformats.org/officeDocument/2006/relationships/image" Target="../media/image198.png"/><Relationship Id="rId4" Type="http://schemas.openxmlformats.org/officeDocument/2006/relationships/image" Target="../media/image183.png"/><Relationship Id="rId9" Type="http://schemas.openxmlformats.org/officeDocument/2006/relationships/image" Target="../media/image188.png"/><Relationship Id="rId14" Type="http://schemas.openxmlformats.org/officeDocument/2006/relationships/image" Target="../media/image193.png"/><Relationship Id="rId22" Type="http://schemas.openxmlformats.org/officeDocument/2006/relationships/image" Target="../media/image201.png"/><Relationship Id="rId27" Type="http://schemas.openxmlformats.org/officeDocument/2006/relationships/image" Target="../media/image206.png"/><Relationship Id="rId30" Type="http://schemas.openxmlformats.org/officeDocument/2006/relationships/image" Target="../media/image20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13" Type="http://schemas.openxmlformats.org/officeDocument/2006/relationships/image" Target="../media/image192.png"/><Relationship Id="rId18" Type="http://schemas.openxmlformats.org/officeDocument/2006/relationships/image" Target="../media/image197.jpeg"/><Relationship Id="rId26" Type="http://schemas.openxmlformats.org/officeDocument/2006/relationships/image" Target="../media/image205.png"/><Relationship Id="rId3" Type="http://schemas.openxmlformats.org/officeDocument/2006/relationships/image" Target="../media/image182.png"/><Relationship Id="rId21" Type="http://schemas.openxmlformats.org/officeDocument/2006/relationships/image" Target="../media/image200.png"/><Relationship Id="rId7" Type="http://schemas.openxmlformats.org/officeDocument/2006/relationships/image" Target="../media/image186.png"/><Relationship Id="rId12" Type="http://schemas.openxmlformats.org/officeDocument/2006/relationships/image" Target="../media/image191.png"/><Relationship Id="rId17" Type="http://schemas.openxmlformats.org/officeDocument/2006/relationships/image" Target="../media/image196.png"/><Relationship Id="rId25" Type="http://schemas.openxmlformats.org/officeDocument/2006/relationships/image" Target="../media/image204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195.png"/><Relationship Id="rId20" Type="http://schemas.openxmlformats.org/officeDocument/2006/relationships/image" Target="../media/image199.png"/><Relationship Id="rId29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png"/><Relationship Id="rId11" Type="http://schemas.openxmlformats.org/officeDocument/2006/relationships/image" Target="../media/image190.png"/><Relationship Id="rId24" Type="http://schemas.openxmlformats.org/officeDocument/2006/relationships/image" Target="../media/image203.jpeg"/><Relationship Id="rId5" Type="http://schemas.openxmlformats.org/officeDocument/2006/relationships/image" Target="../media/image184.png"/><Relationship Id="rId15" Type="http://schemas.openxmlformats.org/officeDocument/2006/relationships/image" Target="../media/image194.png"/><Relationship Id="rId23" Type="http://schemas.openxmlformats.org/officeDocument/2006/relationships/image" Target="../media/image202.png"/><Relationship Id="rId28" Type="http://schemas.openxmlformats.org/officeDocument/2006/relationships/image" Target="../media/image207.png"/><Relationship Id="rId10" Type="http://schemas.openxmlformats.org/officeDocument/2006/relationships/image" Target="../media/image189.png"/><Relationship Id="rId19" Type="http://schemas.openxmlformats.org/officeDocument/2006/relationships/image" Target="../media/image198.png"/><Relationship Id="rId4" Type="http://schemas.openxmlformats.org/officeDocument/2006/relationships/image" Target="../media/image183.png"/><Relationship Id="rId9" Type="http://schemas.openxmlformats.org/officeDocument/2006/relationships/image" Target="../media/image188.png"/><Relationship Id="rId14" Type="http://schemas.openxmlformats.org/officeDocument/2006/relationships/image" Target="../media/image193.png"/><Relationship Id="rId22" Type="http://schemas.openxmlformats.org/officeDocument/2006/relationships/image" Target="../media/image201.png"/><Relationship Id="rId27" Type="http://schemas.openxmlformats.org/officeDocument/2006/relationships/image" Target="../media/image20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jpeg"/><Relationship Id="rId3" Type="http://schemas.openxmlformats.org/officeDocument/2006/relationships/image" Target="../media/image182.png"/><Relationship Id="rId7" Type="http://schemas.openxmlformats.org/officeDocument/2006/relationships/image" Target="../media/image2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jpeg"/><Relationship Id="rId5" Type="http://schemas.microsoft.com/office/2007/relationships/hdphoto" Target="../media/hdphoto11.wdp"/><Relationship Id="rId10" Type="http://schemas.openxmlformats.org/officeDocument/2006/relationships/image" Target="../media/image80.png"/><Relationship Id="rId4" Type="http://schemas.openxmlformats.org/officeDocument/2006/relationships/image" Target="../media/image212.png"/><Relationship Id="rId9" Type="http://schemas.openxmlformats.org/officeDocument/2006/relationships/image" Target="../media/image21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7" Type="http://schemas.openxmlformats.org/officeDocument/2006/relationships/image" Target="../media/image22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9.jpeg"/><Relationship Id="rId5" Type="http://schemas.openxmlformats.org/officeDocument/2006/relationships/image" Target="../media/image218.png"/><Relationship Id="rId4" Type="http://schemas.openxmlformats.org/officeDocument/2006/relationships/image" Target="../media/image21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22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hyperlink" Target="https://razgovor.edsoo.ru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6431BCA-6E02-51A3-D4AB-9EA9103851B2}"/>
              </a:ext>
            </a:extLst>
          </p:cNvPr>
          <p:cNvSpPr/>
          <p:nvPr/>
        </p:nvSpPr>
        <p:spPr>
          <a:xfrm>
            <a:off x="0" y="4696008"/>
            <a:ext cx="11003919" cy="891432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" name="Равнобедренный треугольник 8">
            <a:extLst>
              <a:ext uri="{FF2B5EF4-FFF2-40B4-BE49-F238E27FC236}">
                <a16:creationId xmlns="" xmlns:a16="http://schemas.microsoft.com/office/drawing/2014/main" id="{61EAEAF3-57E2-35DC-221A-B761F0FF092C}"/>
              </a:ext>
            </a:extLst>
          </p:cNvPr>
          <p:cNvSpPr/>
          <p:nvPr/>
        </p:nvSpPr>
        <p:spPr>
          <a:xfrm rot="5400000">
            <a:off x="10743065" y="4956862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EF0C338-7AAE-F491-324D-A488C32AB099}"/>
              </a:ext>
            </a:extLst>
          </p:cNvPr>
          <p:cNvSpPr/>
          <p:nvPr/>
        </p:nvSpPr>
        <p:spPr>
          <a:xfrm flipV="1">
            <a:off x="3160690" y="4890658"/>
            <a:ext cx="7158977" cy="539176"/>
          </a:xfrm>
          <a:prstGeom prst="rect">
            <a:avLst/>
          </a:prstGeom>
          <a:gradFill flip="none" rotWithShape="1">
            <a:gsLst>
              <a:gs pos="0">
                <a:srgbClr val="1CA3DD"/>
              </a:gs>
              <a:gs pos="100000">
                <a:srgbClr val="FF8F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="" xmlns:a16="http://schemas.microsoft.com/office/drawing/2014/main" id="{24502075-DC9F-6795-3FF3-65E03C31557A}"/>
              </a:ext>
            </a:extLst>
          </p:cNvPr>
          <p:cNvSpPr/>
          <p:nvPr/>
        </p:nvSpPr>
        <p:spPr>
          <a:xfrm rot="16200000" flipV="1">
            <a:off x="10206822" y="5002634"/>
            <a:ext cx="540215" cy="314525"/>
          </a:xfrm>
          <a:prstGeom prst="triangle">
            <a:avLst/>
          </a:prstGeom>
          <a:solidFill>
            <a:srgbClr val="FF8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2" name="Стрелка: вправо 56">
            <a:extLst>
              <a:ext uri="{FF2B5EF4-FFF2-40B4-BE49-F238E27FC236}">
                <a16:creationId xmlns="" xmlns:a16="http://schemas.microsoft.com/office/drawing/2014/main" id="{C4E03C07-2F6E-190A-BA6B-94BDD9B646D6}"/>
              </a:ext>
            </a:extLst>
          </p:cNvPr>
          <p:cNvSpPr/>
          <p:nvPr/>
        </p:nvSpPr>
        <p:spPr>
          <a:xfrm>
            <a:off x="7836266" y="5162717"/>
            <a:ext cx="3880916" cy="257175"/>
          </a:xfrm>
          <a:prstGeom prst="rightArrow">
            <a:avLst/>
          </a:prstGeom>
          <a:gradFill>
            <a:gsLst>
              <a:gs pos="0">
                <a:srgbClr val="E09A8B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0C25EC6E-8AF1-CFD0-D2BD-EDE75A907A3F}"/>
              </a:ext>
            </a:extLst>
          </p:cNvPr>
          <p:cNvCxnSpPr>
            <a:cxnSpLocks/>
          </p:cNvCxnSpPr>
          <p:nvPr/>
        </p:nvCxnSpPr>
        <p:spPr>
          <a:xfrm>
            <a:off x="3258350" y="5151555"/>
            <a:ext cx="7205403" cy="0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33981D04-0CD4-BAE7-09E9-6A9A1CDE26A0}"/>
              </a:ext>
            </a:extLst>
          </p:cNvPr>
          <p:cNvCxnSpPr>
            <a:cxnSpLocks/>
          </p:cNvCxnSpPr>
          <p:nvPr/>
        </p:nvCxnSpPr>
        <p:spPr>
          <a:xfrm>
            <a:off x="23936" y="5124198"/>
            <a:ext cx="3038139" cy="20589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A8DD3DAA-419D-B35E-6A48-88D178DF8A55}"/>
              </a:ext>
            </a:extLst>
          </p:cNvPr>
          <p:cNvCxnSpPr>
            <a:cxnSpLocks/>
          </p:cNvCxnSpPr>
          <p:nvPr/>
        </p:nvCxnSpPr>
        <p:spPr>
          <a:xfrm flipV="1">
            <a:off x="7567333" y="5290739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ACECC96B-4E07-7207-E250-229B5A116E2B}"/>
              </a:ext>
            </a:extLst>
          </p:cNvPr>
          <p:cNvSpPr/>
          <p:nvPr/>
        </p:nvSpPr>
        <p:spPr>
          <a:xfrm>
            <a:off x="-1" y="5624483"/>
            <a:ext cx="9201451" cy="891430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="" xmlns:a16="http://schemas.microsoft.com/office/drawing/2014/main" id="{124E5613-96B1-2B01-A7B2-CFE6C24D1265}"/>
              </a:ext>
            </a:extLst>
          </p:cNvPr>
          <p:cNvSpPr/>
          <p:nvPr/>
        </p:nvSpPr>
        <p:spPr>
          <a:xfrm rot="5400000">
            <a:off x="8940597" y="5885337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7" name="Текст 18">
            <a:extLst>
              <a:ext uri="{FF2B5EF4-FFF2-40B4-BE49-F238E27FC236}">
                <a16:creationId xmlns="" xmlns:a16="http://schemas.microsoft.com/office/drawing/2014/main" id="{96B47CBB-339D-450D-AC04-3D91FCCC7104}"/>
              </a:ext>
            </a:extLst>
          </p:cNvPr>
          <p:cNvSpPr txBox="1">
            <a:spLocks/>
          </p:cNvSpPr>
          <p:nvPr/>
        </p:nvSpPr>
        <p:spPr>
          <a:xfrm>
            <a:off x="346075" y="1268413"/>
            <a:ext cx="11509375" cy="3779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>
                <a:solidFill>
                  <a:schemeClr val="tx1"/>
                </a:solidFill>
              </a:rPr>
              <a:t>Формирование</a:t>
            </a:r>
            <a:r>
              <a:rPr lang="en-US" sz="3600" dirty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</a:rPr>
              <a:t>единого</a:t>
            </a:r>
            <a:r>
              <a:rPr lang="en-US" sz="3600" dirty="0">
                <a:solidFill>
                  <a:schemeClr val="tx1"/>
                </a:solidFill>
              </a:rPr>
              <a:t/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образовательного пространства:</a:t>
            </a:r>
            <a:r>
              <a:rPr lang="en-US" sz="3600" dirty="0">
                <a:solidFill>
                  <a:schemeClr val="tx1"/>
                </a:solidFill>
              </a:rPr>
              <a:t/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магистральные проекты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="" xmlns:a16="http://schemas.microsoft.com/office/drawing/2014/main" id="{0249D9D0-2B6D-4CAC-B93F-066EBA7AABBE}"/>
              </a:ext>
            </a:extLst>
          </p:cNvPr>
          <p:cNvSpPr txBox="1">
            <a:spLocks/>
          </p:cNvSpPr>
          <p:nvPr/>
        </p:nvSpPr>
        <p:spPr>
          <a:xfrm>
            <a:off x="346075" y="5745162"/>
            <a:ext cx="11509375" cy="3838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bg1"/>
                </a:solidFill>
              </a:rPr>
              <a:t>Докладчик</a:t>
            </a:r>
            <a:r>
              <a:rPr lang="ru-RU" sz="1800" dirty="0" smtClean="0">
                <a:solidFill>
                  <a:schemeClr val="bg1"/>
                </a:solidFill>
              </a:rPr>
              <a:t>: </a:t>
            </a:r>
            <a:r>
              <a:rPr lang="ru-RU" sz="1800" dirty="0" err="1" smtClean="0">
                <a:solidFill>
                  <a:schemeClr val="bg1"/>
                </a:solidFill>
              </a:rPr>
              <a:t>и.о</a:t>
            </a:r>
            <a:r>
              <a:rPr lang="ru-RU" sz="1800" dirty="0" smtClean="0">
                <a:solidFill>
                  <a:schemeClr val="bg1"/>
                </a:solidFill>
              </a:rPr>
              <a:t>. заместителя министра образования и науки Пермского края –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Калинчикова </a:t>
            </a:r>
            <a:r>
              <a:rPr lang="ru-RU" sz="1800" smtClean="0">
                <a:solidFill>
                  <a:schemeClr val="bg1"/>
                </a:solidFill>
              </a:rPr>
              <a:t>Лариса Николаевна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21" name="Текст 21">
            <a:extLst>
              <a:ext uri="{FF2B5EF4-FFF2-40B4-BE49-F238E27FC236}">
                <a16:creationId xmlns="" xmlns:a16="http://schemas.microsoft.com/office/drawing/2014/main" id="{AC2ED4FA-EA17-40CD-BC7F-4849E2EDC3B0}"/>
              </a:ext>
            </a:extLst>
          </p:cNvPr>
          <p:cNvSpPr txBox="1">
            <a:spLocks/>
          </p:cNvSpPr>
          <p:nvPr/>
        </p:nvSpPr>
        <p:spPr>
          <a:xfrm>
            <a:off x="346075" y="6129000"/>
            <a:ext cx="10093325" cy="4318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>
              <a:solidFill>
                <a:schemeClr val="bg1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3" name="Текст 1"/>
          <p:cNvSpPr txBox="1">
            <a:spLocks/>
          </p:cNvSpPr>
          <p:nvPr/>
        </p:nvSpPr>
        <p:spPr>
          <a:xfrm>
            <a:off x="10775999" y="6179576"/>
            <a:ext cx="1079451" cy="20955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4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PermianSlabSerifTypeface" panose="02000000000000000000" pitchFamily="50" charset="0"/>
              </a:rPr>
              <a:t>Пермь 2022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D4EC3F0F-C019-4142-9A92-F65D26094B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5440" y="258763"/>
            <a:ext cx="447675" cy="83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05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F1B4BA4-7069-6A97-D81D-A0AC99057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Российское движение детей и молодежи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5A7D3AD-1642-4DB6-ABDF-5FFD971B7262}"/>
              </a:ext>
            </a:extLst>
          </p:cNvPr>
          <p:cNvSpPr/>
          <p:nvPr/>
        </p:nvSpPr>
        <p:spPr>
          <a:xfrm>
            <a:off x="305395" y="873810"/>
            <a:ext cx="10820400" cy="7402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prstClr val="black"/>
                </a:solidFill>
                <a:latin typeface="Montserrat" panose="020B0604020202020204"/>
              </a:rPr>
              <a:t>Федеральный закон от 14.07.2022 № 261-ФЗ «О Российском движении детей и молодежи»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86195" y="1677073"/>
            <a:ext cx="695516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" panose="020B0604020202020204"/>
              </a:rPr>
              <a:t>Участники: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/>
              </a:rPr>
              <a:t>обучающиеся образовательных организаций от 6 до 18 лет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/>
              </a:rPr>
              <a:t>наставники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600" b="0" i="0" dirty="0">
              <a:effectLst/>
              <a:latin typeface="Montserrat" panose="020B0604020202020204"/>
            </a:endParaRPr>
          </a:p>
          <a:p>
            <a:r>
              <a:rPr lang="ru-RU" sz="1600" b="1" dirty="0">
                <a:latin typeface="Montserrat" panose="00000500000000000000" pitchFamily="2" charset="-52"/>
              </a:rPr>
              <a:t>Символика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Гимн, флаги, эмблемы</a:t>
            </a:r>
          </a:p>
          <a:p>
            <a:endParaRPr lang="ru-RU" sz="1600" b="0" i="0" dirty="0">
              <a:effectLst/>
              <a:latin typeface="Montserrat" panose="020B0604020202020204"/>
            </a:endParaRPr>
          </a:p>
          <a:p>
            <a:r>
              <a:rPr lang="ru-RU" sz="1600" b="1" dirty="0">
                <a:latin typeface="Montserrat" panose="020B0604020202020204"/>
              </a:rPr>
              <a:t>Структура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/>
              </a:rPr>
              <a:t>региональное отделение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/>
              </a:rPr>
              <a:t>местные отделения в каждой территории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/>
              </a:rPr>
              <a:t>первичные отделения </a:t>
            </a:r>
            <a:br>
              <a:rPr lang="ru-RU" sz="1600" dirty="0">
                <a:latin typeface="Montserrat" panose="020B0604020202020204"/>
              </a:rPr>
            </a:br>
            <a:r>
              <a:rPr lang="ru-RU" sz="1600" dirty="0">
                <a:latin typeface="Montserrat" panose="020B0604020202020204"/>
              </a:rPr>
              <a:t>(организации, осуществляющие работу с детьми и молодежью)</a:t>
            </a:r>
            <a:endParaRPr lang="ru-RU" sz="1600" b="0" i="0" dirty="0">
              <a:effectLst/>
              <a:latin typeface="Montserrat" panose="020B0604020202020204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532594">
            <a:off x="10177952" y="578034"/>
            <a:ext cx="1042017" cy="2944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НОВОЕ</a:t>
            </a:r>
            <a:r>
              <a:rPr lang="en-US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213" y="1614036"/>
            <a:ext cx="3549427" cy="22680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212" y="4077201"/>
            <a:ext cx="3549427" cy="22515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1" y="3683728"/>
            <a:ext cx="1049867" cy="787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" y="1436050"/>
            <a:ext cx="1011763" cy="1011763"/>
          </a:xfrm>
          <a:prstGeom prst="rect">
            <a:avLst/>
          </a:prstGeom>
        </p:spPr>
      </p:pic>
      <p:pic>
        <p:nvPicPr>
          <p:cNvPr id="1026" name="Picture 2" descr="https://ozmo.ru/files/image/34/48/55/lg!tsc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59" y="2287696"/>
            <a:ext cx="872379" cy="57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02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CB27DF6-1386-1367-8963-9B48365C2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Создание условий для поддержки детских и молодежных инициатив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5360" y="3618712"/>
            <a:ext cx="72357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Основные направления деятельности: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развитие воспитательной среды школы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50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выстраивание</a:t>
            </a:r>
            <a:r>
              <a:rPr kumimoji="0" lang="ru-RU" sz="15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</a:t>
            </a:r>
            <a:r>
              <a:rPr kumimoji="0" lang="ru-RU" sz="1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взаимодействия c родительским coo6щecтвoм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формирование и развитие детского актива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выстраивание </a:t>
            </a:r>
            <a:r>
              <a:rPr kumimoji="0" lang="ru-RU" sz="1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взаимодействия c учреждениями дополнительного образования, культуры, спорта, молодежной политики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73782" y="1955681"/>
            <a:ext cx="4840621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46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субъектов Российской Федерации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808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заявок от Пермского края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406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человек прошли конкурсный отбор</a:t>
            </a:r>
          </a:p>
          <a:p>
            <a:r>
              <a:rPr lang="ru-RU" sz="1400" dirty="0">
                <a:latin typeface="Montserrat" panose="020B0604020202020204" charset="-52"/>
              </a:rPr>
              <a:t>2023 год –</a:t>
            </a:r>
            <a:r>
              <a:rPr lang="ru-RU" sz="1400" b="1" dirty="0">
                <a:solidFill>
                  <a:srgbClr val="C00000"/>
                </a:solidFill>
                <a:latin typeface="Montserrat" panose="020B0604020202020204" charset="-52"/>
              </a:rPr>
              <a:t> 274</a:t>
            </a:r>
            <a:r>
              <a:rPr lang="ru-RU" sz="1400" dirty="0">
                <a:latin typeface="Montserrat" panose="020B0604020202020204" charset="-52"/>
              </a:rPr>
              <a:t> школы</a:t>
            </a:r>
          </a:p>
          <a:p>
            <a:r>
              <a:rPr lang="ru-RU" sz="1400" dirty="0">
                <a:latin typeface="Montserrat" panose="020B0604020202020204" charset="-52"/>
              </a:rPr>
              <a:t>2024 год – </a:t>
            </a:r>
            <a:r>
              <a:rPr lang="ru-RU" sz="1400" b="1" dirty="0">
                <a:solidFill>
                  <a:srgbClr val="C00000"/>
                </a:solidFill>
                <a:latin typeface="Montserrat" panose="020B0604020202020204" charset="-52"/>
              </a:rPr>
              <a:t>114</a:t>
            </a:r>
            <a:r>
              <a:rPr lang="ru-RU" sz="1400" dirty="0">
                <a:latin typeface="Montserrat" panose="020B0604020202020204" charset="-52"/>
              </a:rPr>
              <a:t> школ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BCDF08A-8EBE-B0F0-66C1-BEE729AB1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44969"/>
            <a:ext cx="12192000" cy="737616"/>
          </a:xfrm>
          <a:prstGeom prst="rect">
            <a:avLst/>
          </a:prstGeom>
        </p:spPr>
      </p:pic>
      <p:sp>
        <p:nvSpPr>
          <p:cNvPr id="10" name="Объект 4">
            <a:extLst>
              <a:ext uri="{FF2B5EF4-FFF2-40B4-BE49-F238E27FC236}">
                <a16:creationId xmlns="" xmlns:a16="http://schemas.microsoft.com/office/drawing/2014/main" id="{B1FC6859-55E1-125C-8546-BC724EA91A39}"/>
              </a:ext>
            </a:extLst>
          </p:cNvPr>
          <p:cNvSpPr txBox="1">
            <a:spLocks/>
          </p:cNvSpPr>
          <p:nvPr/>
        </p:nvSpPr>
        <p:spPr>
          <a:xfrm>
            <a:off x="335360" y="1071205"/>
            <a:ext cx="11546311" cy="465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800" b="1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Советник директора по воспитанию и взаимодействию с детскими общественными объединениями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4C19D09E-0751-125D-B2F6-C2CE9E7772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7653" y="4068281"/>
            <a:ext cx="2998987" cy="200131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FFCCED05-7035-71D1-7C2B-DE11F5C0AD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7652" y="1909835"/>
            <a:ext cx="2998988" cy="20013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50654">
            <a:off x="10929547" y="699051"/>
            <a:ext cx="1182727" cy="8657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18" y="1954138"/>
            <a:ext cx="2963540" cy="134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23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289DDB0-659E-30A5-4E68-B6C54E1E1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endParaRPr lang="ru-RU" dirty="0"/>
          </a:p>
          <a:p>
            <a:r>
              <a:rPr lang="ru-RU" dirty="0"/>
              <a:t>Новые пространства – новые возможности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35360" y="878183"/>
            <a:ext cx="11521280" cy="431800"/>
          </a:xfrm>
        </p:spPr>
        <p:txBody>
          <a:bodyPr/>
          <a:lstStyle/>
          <a:p>
            <a:r>
              <a:rPr lang="ru-RU" dirty="0"/>
              <a:t>Центры детских инициатив – в каждой школе!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9" b="-1941"/>
          <a:stretch/>
        </p:blipFill>
        <p:spPr>
          <a:xfrm>
            <a:off x="8057852" y="3848100"/>
            <a:ext cx="3803948" cy="24462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52" y="1268751"/>
            <a:ext cx="3799637" cy="23253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6504" y="3614975"/>
            <a:ext cx="2154134" cy="2154134"/>
          </a:xfrm>
          <a:prstGeom prst="ellipse">
            <a:avLst/>
          </a:prstGeom>
          <a:effectLst>
            <a:outerShdw blurRad="50800" dist="38100" dir="36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360" y="1589011"/>
            <a:ext cx="1934546" cy="1934546"/>
          </a:xfrm>
          <a:prstGeom prst="ellipse">
            <a:avLst/>
          </a:prstGeom>
          <a:effectLst>
            <a:outerShdw blurRad="50800" dist="38100" dir="42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532875" y="1547468"/>
            <a:ext cx="3663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Рекомендуемый перечень оборудования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32875" y="2337703"/>
            <a:ext cx="3962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Информационные стенды о детских и молодежных общественных объединениях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Компьютерное и презентационное оборудование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Звуковое оборудование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Фото и видео оборудование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Настольные игры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50654">
            <a:off x="10188721" y="117826"/>
            <a:ext cx="1182727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8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8A912A6-D4FD-A352-F9F9-46756C566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12F69E1-6DF8-CE20-9A4A-39E3B2240C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20C4FF7-1E37-42D5-B721-074E1AAE68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latin typeface="PermianSlabSerifTypeface" panose="02000000000000000000" pitchFamily="50" charset="0"/>
              </a:rPr>
              <a:t>Профилактика детского неблагополучия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D4695DD3-1845-8C4F-DE1F-1F6643534D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8249999" y="2130296"/>
            <a:ext cx="3230738" cy="400496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Педагогическое наблюдение, </a:t>
            </a:r>
            <a:b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</a:b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в т.ч. в социальных сетях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8253100" y="1434625"/>
            <a:ext cx="3230857" cy="377185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  <a:t>ИС Траектория</a:t>
            </a: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   </a:t>
            </a:r>
          </a:p>
        </p:txBody>
      </p:sp>
      <p:pic>
        <p:nvPicPr>
          <p:cNvPr id="49" name="Рисунок 48"/>
          <p:cNvPicPr>
            <a:picLocks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17" y="4985182"/>
            <a:ext cx="494362" cy="258401"/>
          </a:xfrm>
          <a:prstGeom prst="rect">
            <a:avLst/>
          </a:prstGeom>
        </p:spPr>
      </p:pic>
      <p:pic>
        <p:nvPicPr>
          <p:cNvPr id="50" name="Рисунок 49"/>
          <p:cNvPicPr>
            <a:picLocks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521" y="3578179"/>
            <a:ext cx="514724" cy="276708"/>
          </a:xfrm>
          <a:prstGeom prst="rect">
            <a:avLst/>
          </a:prstGeom>
        </p:spPr>
      </p:pic>
      <p:pic>
        <p:nvPicPr>
          <p:cNvPr id="51" name="Рисунок 50"/>
          <p:cNvPicPr>
            <a:picLocks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701" y="2188982"/>
            <a:ext cx="385390" cy="266883"/>
          </a:xfrm>
          <a:prstGeom prst="rect">
            <a:avLst/>
          </a:prstGeom>
        </p:spPr>
      </p:pic>
      <p:pic>
        <p:nvPicPr>
          <p:cNvPr id="52" name="Рисунок 51"/>
          <p:cNvPicPr>
            <a:picLocks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461" y="1516574"/>
            <a:ext cx="518966" cy="271156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8249999" y="2765494"/>
            <a:ext cx="3230738" cy="437987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3-х уровневая система оказания психологической помощи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249999" y="3438446"/>
            <a:ext cx="3230738" cy="36487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Родительское образование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249999" y="4053600"/>
            <a:ext cx="3230738" cy="37103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Медиация в разрешения конфликтов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8249999" y="4681983"/>
            <a:ext cx="3230738" cy="34793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Выявление зависимого поведения (СПТ)</a:t>
            </a:r>
          </a:p>
        </p:txBody>
      </p:sp>
      <p:pic>
        <p:nvPicPr>
          <p:cNvPr id="57" name="Рисунок 56"/>
          <p:cNvPicPr>
            <a:picLocks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047" y="4334548"/>
            <a:ext cx="385390" cy="313197"/>
          </a:xfrm>
          <a:prstGeom prst="rect">
            <a:avLst/>
          </a:prstGeom>
        </p:spPr>
      </p:pic>
      <p:pic>
        <p:nvPicPr>
          <p:cNvPr id="58" name="Рисунок 57"/>
          <p:cNvPicPr>
            <a:picLocks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271" y="2876529"/>
            <a:ext cx="378231" cy="266504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8249999" y="5282834"/>
            <a:ext cx="3230738" cy="34793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212" dirty="0">
                <a:solidFill>
                  <a:schemeClr val="tx1"/>
                </a:solidFill>
                <a:latin typeface="Montserrat" panose="00000500000000000000" pitchFamily="2" charset="-52"/>
              </a:rPr>
              <a:t>Дополнительная занятость</a:t>
            </a:r>
          </a:p>
        </p:txBody>
      </p:sp>
      <p:pic>
        <p:nvPicPr>
          <p:cNvPr id="60" name="Рисунок 59"/>
          <p:cNvPicPr>
            <a:picLocks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242" y="5671452"/>
            <a:ext cx="439113" cy="278310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8253100" y="5920905"/>
            <a:ext cx="3230738" cy="34793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  <a:t>Межведомственное взаимодействие</a:t>
            </a:r>
            <a:endParaRPr lang="ru-RU" sz="1212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2068485958"/>
              </p:ext>
            </p:extLst>
          </p:nvPr>
        </p:nvGraphicFramePr>
        <p:xfrm>
          <a:off x="119337" y="3645024"/>
          <a:ext cx="6826175" cy="274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35360" y="3332890"/>
            <a:ext cx="674742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cs typeface="Arial" panose="020B0604020202020204" pitchFamily="34" charset="0"/>
              </a:rPr>
              <a:t>Динамика подростковой преступности (доля от количества</a:t>
            </a:r>
            <a:r>
              <a:rPr kumimoji="0" lang="ru-RU" altLang="ru-RU" sz="14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cs typeface="Arial" panose="020B0604020202020204" pitchFamily="34" charset="0"/>
              </a:rPr>
              <a:t> несовершеннолетних в возрасте от 7 до 17 лет</a:t>
            </a:r>
            <a:r>
              <a:rPr kumimoji="0" lang="ru-RU" alt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0684" y="855733"/>
            <a:ext cx="6638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Деятельность краевого психологического центра </a:t>
            </a:r>
            <a:br>
              <a:rPr lang="ru-RU" sz="1400" b="1" dirty="0">
                <a:latin typeface="Montserrat" panose="00000500000000000000" pitchFamily="2" charset="-52"/>
              </a:rPr>
            </a:br>
            <a:r>
              <a:rPr lang="ru-RU" sz="1400" b="1" dirty="0">
                <a:latin typeface="Montserrat" panose="00000500000000000000" pitchFamily="2" charset="-52"/>
              </a:rPr>
              <a:t>по профилактике зависимого поведения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360054" y="1364673"/>
            <a:ext cx="4496586" cy="5019822"/>
          </a:xfrm>
          <a:prstGeom prst="roundRect">
            <a:avLst>
              <a:gd name="adj" fmla="val 175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58689" y="915032"/>
            <a:ext cx="3605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Механизмы профилактики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11095" y="1364673"/>
            <a:ext cx="6862273" cy="1968217"/>
          </a:xfrm>
          <a:prstGeom prst="roundRect">
            <a:avLst>
              <a:gd name="adj" fmla="val 40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557222" y="1800177"/>
            <a:ext cx="1" cy="14612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45181" y="1429477"/>
            <a:ext cx="3230857" cy="377185"/>
          </a:xfrm>
          <a:prstGeom prst="rect">
            <a:avLst/>
          </a:prstGeom>
          <a:solidFill>
            <a:srgbClr val="E5E8EC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  <a:t>Для специалистов школ </a:t>
            </a:r>
            <a:b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</a:br>
            <a: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  <a:t>и управлений образованием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54364" y="1407900"/>
            <a:ext cx="3230857" cy="377185"/>
          </a:xfrm>
          <a:prstGeom prst="rect">
            <a:avLst/>
          </a:prstGeom>
          <a:solidFill>
            <a:srgbClr val="E5E8EC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199" dirty="0">
                <a:solidFill>
                  <a:schemeClr val="tx1"/>
                </a:solidFill>
                <a:latin typeface="Montserrat" panose="00000500000000000000" pitchFamily="2" charset="-52"/>
              </a:rPr>
              <a:t>Для родителей и обучающихся</a:t>
            </a:r>
          </a:p>
        </p:txBody>
      </p:sp>
      <p:pic>
        <p:nvPicPr>
          <p:cNvPr id="35" name="Picture 2" descr="C:\Users\aakhudenkikh\Desktop\Безымянный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" r="11286" b="79817"/>
          <a:stretch/>
        </p:blipFill>
        <p:spPr bwMode="auto">
          <a:xfrm>
            <a:off x="245179" y="1893658"/>
            <a:ext cx="429937" cy="47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675117" y="1917894"/>
            <a:ext cx="28009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Индивидуальные и групповые </a:t>
            </a:r>
          </a:p>
          <a:p>
            <a:r>
              <a:rPr lang="ru-RU" sz="1100" dirty="0">
                <a:latin typeface="Montserrat" panose="00000500000000000000" pitchFamily="2" charset="-52"/>
              </a:rPr>
              <a:t>консультации</a:t>
            </a:r>
          </a:p>
        </p:txBody>
      </p:sp>
      <p:pic>
        <p:nvPicPr>
          <p:cNvPr id="40" name="Picture 2" descr="C:\Users\aakhudenkikh\Desktop\Безымянный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4" t="39334" r="12728" b="42829"/>
          <a:stretch/>
        </p:blipFill>
        <p:spPr bwMode="auto">
          <a:xfrm>
            <a:off x="280684" y="2322453"/>
            <a:ext cx="394432" cy="42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675117" y="2363429"/>
            <a:ext cx="28009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Разработка стандарта оказания психологической помощи</a:t>
            </a:r>
          </a:p>
        </p:txBody>
      </p:sp>
      <p:pic>
        <p:nvPicPr>
          <p:cNvPr id="42" name="Picture 2" descr="C:\Users\aakhudenkikh\Desktop\Безымянный.png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 t="59094" r="-6429" b="18850"/>
          <a:stretch/>
        </p:blipFill>
        <p:spPr bwMode="auto">
          <a:xfrm>
            <a:off x="335360" y="2722572"/>
            <a:ext cx="462108" cy="52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675116" y="2853681"/>
            <a:ext cx="27397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Методические рекомендации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4364" y="1830160"/>
            <a:ext cx="407031" cy="48293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062012" y="1856181"/>
            <a:ext cx="28232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Консультационная </a:t>
            </a:r>
            <a:br>
              <a:rPr lang="ru-RU" sz="1100" dirty="0">
                <a:latin typeface="Montserrat" panose="00000500000000000000" pitchFamily="2" charset="-52"/>
              </a:rPr>
            </a:br>
            <a:r>
              <a:rPr lang="ru-RU" sz="1100" dirty="0">
                <a:latin typeface="Montserrat" panose="00000500000000000000" pitchFamily="2" charset="-52"/>
              </a:rPr>
              <a:t>и коррекционная помощь детям</a:t>
            </a: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4981" y="2305667"/>
            <a:ext cx="407031" cy="482930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4062012" y="2327005"/>
            <a:ext cx="28558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Консультационная помощь родителям</a:t>
            </a: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4981" y="2746092"/>
            <a:ext cx="324740" cy="428666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4061395" y="2738744"/>
            <a:ext cx="2814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Montserrat" panose="00000500000000000000" pitchFamily="2" charset="-52"/>
              </a:rPr>
              <a:t>Индивидуальные и групповые консультации</a:t>
            </a:r>
          </a:p>
        </p:txBody>
      </p:sp>
    </p:spTree>
    <p:extLst>
      <p:ext uri="{BB962C8B-B14F-4D97-AF65-F5344CB8AC3E}">
        <p14:creationId xmlns:p14="http://schemas.microsoft.com/office/powerpoint/2010/main" val="2988573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632577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4B8523"/>
                </a:solidFill>
                <a:latin typeface="Montserrat" panose="00000500000000000000" pitchFamily="2" charset="-52"/>
              </a:rPr>
              <a:t>ЗНАНИЕ:</a:t>
            </a:r>
          </a:p>
          <a:p>
            <a:r>
              <a:rPr lang="ru-RU" sz="4400" b="1" dirty="0">
                <a:solidFill>
                  <a:srgbClr val="4B8523"/>
                </a:solidFill>
                <a:latin typeface="Montserrat" panose="00000500000000000000" pitchFamily="2" charset="-52"/>
              </a:rPr>
              <a:t>КАЧЕСТВО</a:t>
            </a:r>
          </a:p>
          <a:p>
            <a:r>
              <a:rPr lang="ru-RU" sz="4400" b="1" dirty="0">
                <a:solidFill>
                  <a:srgbClr val="4B8523"/>
                </a:solidFill>
                <a:latin typeface="Montserrat" panose="00000500000000000000" pitchFamily="2" charset="-52"/>
              </a:rPr>
              <a:t>И ОБЪЕКТИВНОСТЬ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4B85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B8523"/>
              </a:solidFill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506E4E1-7CC2-4E5A-B361-D6945BC8FC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54" y="4778619"/>
            <a:ext cx="2203705" cy="151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83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81A686B-69A5-4144-9CAF-983EE59B8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C093EB7E-8D71-4B9A-BF23-E7371565ACF2}"/>
              </a:ext>
            </a:extLst>
          </p:cNvPr>
          <p:cNvSpPr/>
          <p:nvPr/>
        </p:nvSpPr>
        <p:spPr>
          <a:xfrm>
            <a:off x="448067" y="3295968"/>
            <a:ext cx="2528048" cy="1472930"/>
          </a:xfrm>
          <a:prstGeom prst="roundRect">
            <a:avLst>
              <a:gd name="adj" fmla="val 687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1875033" y="1624256"/>
            <a:ext cx="10250161" cy="588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b="1" dirty="0">
                <a:solidFill>
                  <a:prstClr val="black"/>
                </a:solidFill>
                <a:latin typeface="Montserrat" panose="00000500000000000000" pitchFamily="2" charset="-52"/>
              </a:rPr>
              <a:t>Концепция </a:t>
            </a: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поддержки школ с низкими образовательными результатами обучающихся и школ, функционирующих в неблагоприятных социальных условиях, в Пермском крае до 2024 года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Система работы со школами с низкими результатами обучения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28693" y="1034846"/>
            <a:ext cx="8929853" cy="29497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По результатам оценочных процедур качества образования 2021 года + данные ФИОКО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9358546" y="950297"/>
            <a:ext cx="436947" cy="43636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48067" y="2607397"/>
            <a:ext cx="11408573" cy="365480"/>
          </a:xfrm>
          <a:prstGeom prst="rect">
            <a:avLst/>
          </a:prstGeom>
          <a:solidFill>
            <a:srgbClr val="E5E8EC"/>
          </a:solidFill>
          <a:ln w="31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prstClr val="black"/>
                </a:solidFill>
                <a:latin typeface="Montserrat" panose="00000500000000000000" pitchFamily="2" charset="-52"/>
              </a:rPr>
              <a:t>Комплексная разноуровневая модель системы поддержки школ с низкими образовательными результатами</a:t>
            </a: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71103" y="3295976"/>
            <a:ext cx="2677542" cy="147292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prstClr val="black"/>
                </a:solidFill>
                <a:latin typeface="Montserrat" panose="00000500000000000000" pitchFamily="2" charset="-52"/>
              </a:rPr>
              <a:t> Федеральный уровень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проект по организации методической поддержки ШНОР (</a:t>
            </a:r>
            <a:r>
              <a:rPr lang="ru-RU" sz="1200" dirty="0">
                <a:solidFill>
                  <a:srgbClr val="C00000"/>
                </a:solidFill>
                <a:latin typeface="Montserrat" panose="00000500000000000000" pitchFamily="2" charset="-52"/>
              </a:rPr>
              <a:t>500+</a:t>
            </a: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81</a:t>
            </a:r>
            <a:r>
              <a:rPr lang="ru-RU" sz="1200" b="1" dirty="0">
                <a:solidFill>
                  <a:prstClr val="black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школа,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45</a:t>
            </a: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 кураторов,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29</a:t>
            </a: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 муниципальных опорная школа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200" b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="" xmlns:a16="http://schemas.microsoft.com/office/drawing/2014/main" id="{5551BD10-CD4A-4CE2-9BC8-7F03FCB017F2}"/>
              </a:ext>
            </a:extLst>
          </p:cNvPr>
          <p:cNvSpPr/>
          <p:nvPr/>
        </p:nvSpPr>
        <p:spPr>
          <a:xfrm>
            <a:off x="3126182" y="3292547"/>
            <a:ext cx="4160738" cy="1487725"/>
          </a:xfrm>
          <a:prstGeom prst="roundRect">
            <a:avLst>
              <a:gd name="adj" fmla="val 687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Montserrat" panose="00000500000000000000" pitchFamily="2" charset="-52"/>
              </a:rPr>
              <a:t>Краевой уровень</a:t>
            </a:r>
          </a:p>
          <a:p>
            <a:pPr marL="266700" indent="-2667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проект «Образовательный лифт: школы с низкими образовательными результатами» (ИРО)</a:t>
            </a:r>
          </a:p>
          <a:p>
            <a:pPr marL="266700" indent="-26670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научно-методическое сопровождение региональной модели сетевого взаимодействия инновационных школ и школ, имеющими низкие образовательные результаты (ПГГПУ)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="" xmlns:a16="http://schemas.microsoft.com/office/drawing/2014/main" id="{F3E2FFA9-78BC-4C8D-8D5A-895FE08D42F1}"/>
              </a:ext>
            </a:extLst>
          </p:cNvPr>
          <p:cNvSpPr/>
          <p:nvPr/>
        </p:nvSpPr>
        <p:spPr>
          <a:xfrm>
            <a:off x="7371761" y="3274857"/>
            <a:ext cx="4449810" cy="1505415"/>
          </a:xfrm>
          <a:prstGeom prst="roundRect">
            <a:avLst>
              <a:gd name="adj" fmla="val 687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b="1" dirty="0">
                <a:solidFill>
                  <a:schemeClr val="tx1"/>
                </a:solidFill>
                <a:latin typeface="Montserrat" panose="00000500000000000000" pitchFamily="2" charset="-52"/>
              </a:rPr>
              <a:t>Муниципальный уровень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муниципальные планы мероприятий (дорожные карты)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участие школ в краевых мероприятиях/проектах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диагностическое тестирование и повышение квалификации учителей-предметников</a:t>
            </a:r>
          </a:p>
          <a:p>
            <a:pPr algn="ctr"/>
            <a:endParaRPr lang="ru-RU" sz="12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="" xmlns:a16="http://schemas.microsoft.com/office/drawing/2014/main" id="{ECEA31D7-C49D-4DD6-AB13-D09EBB7B1808}"/>
              </a:ext>
            </a:extLst>
          </p:cNvPr>
          <p:cNvSpPr/>
          <p:nvPr/>
        </p:nvSpPr>
        <p:spPr>
          <a:xfrm>
            <a:off x="3107699" y="4832960"/>
            <a:ext cx="8713872" cy="449833"/>
          </a:xfrm>
          <a:prstGeom prst="roundRect">
            <a:avLst>
              <a:gd name="adj" fmla="val 687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проект «Краевая сетевая онлайн-школа для учителей математики, физики, химии»</a:t>
            </a:r>
          </a:p>
          <a:p>
            <a:pPr marL="266700" indent="-266700"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проект «</a:t>
            </a:r>
            <a:r>
              <a:rPr lang="ru-RU" sz="1200" dirty="0" err="1">
                <a:solidFill>
                  <a:schemeClr val="tx1"/>
                </a:solidFill>
                <a:latin typeface="Montserrat" panose="00000500000000000000" pitchFamily="2" charset="-52"/>
              </a:rPr>
              <a:t>Предуниверситетская</a:t>
            </a:r>
            <a:r>
              <a:rPr lang="ru-RU" sz="1200" dirty="0">
                <a:solidFill>
                  <a:schemeClr val="tx1"/>
                </a:solidFill>
                <a:latin typeface="Montserrat" panose="00000500000000000000" pitchFamily="2" charset="-52"/>
              </a:rPr>
              <a:t> сетевая школа для обучающихся по математике, физике и химии» и др.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93" y="1377434"/>
            <a:ext cx="1175472" cy="101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Объект 2"/>
          <p:cNvSpPr txBox="1">
            <a:spLocks/>
          </p:cNvSpPr>
          <p:nvPr/>
        </p:nvSpPr>
        <p:spPr>
          <a:xfrm>
            <a:off x="471103" y="5427236"/>
            <a:ext cx="11350468" cy="90247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Отсутствуют школы с низкими результатами: 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Русский язык: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Верещагинский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ГО, ЗАТО Звёздный,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Кишертский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МО,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Кудымкарский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МО,  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Ординский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МО,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Сивинский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МО 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Математика: ЗАТО Звёздный,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Кишертский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tserrat" panose="00000500000000000000" pitchFamily="2" charset="-52"/>
              </a:rPr>
              <a:t> МО, Кунгурский МО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ru-RU" sz="600" b="1" dirty="0">
              <a:solidFill>
                <a:schemeClr val="accent6">
                  <a:lumMod val="50000"/>
                </a:schemeClr>
              </a:solidFill>
              <a:latin typeface="Montserrat" panose="000005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C562AF7-3C8D-94DA-D633-FAC784F72DCB}"/>
              </a:ext>
            </a:extLst>
          </p:cNvPr>
          <p:cNvSpPr txBox="1"/>
          <p:nvPr/>
        </p:nvSpPr>
        <p:spPr>
          <a:xfrm>
            <a:off x="9795493" y="1023014"/>
            <a:ext cx="13854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ru-RU" sz="1800" b="1" dirty="0">
                <a:solidFill>
                  <a:srgbClr val="C00000"/>
                </a:solidFill>
                <a:latin typeface="Montserrat" panose="00000500000000000000" pitchFamily="2" charset="-52"/>
              </a:rPr>
              <a:t>226 школ</a:t>
            </a:r>
            <a:r>
              <a:rPr lang="ru-RU" sz="1800" b="1" dirty="0">
                <a:solidFill>
                  <a:prstClr val="black"/>
                </a:solidFill>
                <a:latin typeface="Montserrat" panose="00000500000000000000" pitchFamily="2" charset="-52"/>
              </a:rPr>
              <a:t> </a:t>
            </a:r>
          </a:p>
        </p:txBody>
      </p:sp>
      <p:sp>
        <p:nvSpPr>
          <p:cNvPr id="12" name="Стрелка вправо 13">
            <a:extLst>
              <a:ext uri="{FF2B5EF4-FFF2-40B4-BE49-F238E27FC236}">
                <a16:creationId xmlns="" xmlns:a16="http://schemas.microsoft.com/office/drawing/2014/main" id="{F878EA6D-325E-5686-B032-7DE20823AAA6}"/>
              </a:ext>
            </a:extLst>
          </p:cNvPr>
          <p:cNvSpPr/>
          <p:nvPr/>
        </p:nvSpPr>
        <p:spPr>
          <a:xfrm rot="5400000">
            <a:off x="1505200" y="2922715"/>
            <a:ext cx="303304" cy="43636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  <p:sp>
        <p:nvSpPr>
          <p:cNvPr id="13" name="Стрелка вправо 13">
            <a:extLst>
              <a:ext uri="{FF2B5EF4-FFF2-40B4-BE49-F238E27FC236}">
                <a16:creationId xmlns="" xmlns:a16="http://schemas.microsoft.com/office/drawing/2014/main" id="{E6365580-EB07-E234-1BC0-A18BB2279BBF}"/>
              </a:ext>
            </a:extLst>
          </p:cNvPr>
          <p:cNvSpPr/>
          <p:nvPr/>
        </p:nvSpPr>
        <p:spPr>
          <a:xfrm rot="5400000">
            <a:off x="4848593" y="2922051"/>
            <a:ext cx="303304" cy="43636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  <p:sp>
        <p:nvSpPr>
          <p:cNvPr id="18" name="Стрелка вправо 13">
            <a:extLst>
              <a:ext uri="{FF2B5EF4-FFF2-40B4-BE49-F238E27FC236}">
                <a16:creationId xmlns="" xmlns:a16="http://schemas.microsoft.com/office/drawing/2014/main" id="{EAF9DEFA-4D7F-FBBE-2C63-9734B2CA1460}"/>
              </a:ext>
            </a:extLst>
          </p:cNvPr>
          <p:cNvSpPr/>
          <p:nvPr/>
        </p:nvSpPr>
        <p:spPr>
          <a:xfrm rot="5400000">
            <a:off x="9207187" y="2922051"/>
            <a:ext cx="303304" cy="43636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50755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ED970AB-7517-96B2-5010-9D69F9B32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Средние баллы ЕГЭ по Пермскому краю и Российской Федерации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8" name="Текст 21">
            <a:extLst>
              <a:ext uri="{FF2B5EF4-FFF2-40B4-BE49-F238E27FC236}">
                <a16:creationId xmlns="" xmlns:a16="http://schemas.microsoft.com/office/drawing/2014/main" id="{A793C8AA-3739-4357-9C5E-BF923BF161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558" y="6494443"/>
            <a:ext cx="2520950" cy="338137"/>
          </a:xfrm>
        </p:spPr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graphicFrame>
        <p:nvGraphicFramePr>
          <p:cNvPr id="24" name="Объект 23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491359968"/>
              </p:ext>
            </p:extLst>
          </p:nvPr>
        </p:nvGraphicFramePr>
        <p:xfrm>
          <a:off x="225631" y="1027412"/>
          <a:ext cx="11631009" cy="4823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451926" y="6112719"/>
            <a:ext cx="8796498" cy="265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80000"/>
              </a:lnSpc>
              <a:spcBef>
                <a:spcPts val="900"/>
              </a:spcBef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В 2022 г. средние баллы ЕГЭ в Пермском крае по всем предметам выше, чем по РФ </a:t>
            </a:r>
            <a:endParaRPr lang="ru-RU" sz="1400" b="1" dirty="0">
              <a:latin typeface="Montserrat" panose="00000500000000000000" pitchFamily="2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758" y="1581926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5B9BD5"/>
                </a:solidFill>
                <a:latin typeface="Montserrat" panose="00000500000000000000" pitchFamily="2" charset="-52"/>
              </a:rPr>
              <a:t>ПК 62,59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911" y="2090061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ED7D31"/>
                </a:solidFill>
                <a:latin typeface="Montserrat" panose="00000500000000000000" pitchFamily="2" charset="-52"/>
              </a:rPr>
              <a:t>РФ 59,08</a:t>
            </a:r>
          </a:p>
        </p:txBody>
      </p:sp>
    </p:spTree>
    <p:extLst>
      <p:ext uri="{BB962C8B-B14F-4D97-AF65-F5344CB8AC3E}">
        <p14:creationId xmlns:p14="http://schemas.microsoft.com/office/powerpoint/2010/main" val="3891592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04A93D2-22B2-63AC-4A1E-E9C72A8DA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1F57517B-DDEA-454E-AF65-1E0B77993080}"/>
              </a:ext>
            </a:extLst>
          </p:cNvPr>
          <p:cNvSpPr txBox="1">
            <a:spLocks/>
          </p:cNvSpPr>
          <p:nvPr/>
        </p:nvSpPr>
        <p:spPr bwMode="auto">
          <a:xfrm>
            <a:off x="6033010" y="964570"/>
            <a:ext cx="5801280" cy="59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600" b="1" dirty="0">
                <a:solidFill>
                  <a:schemeClr val="tx1"/>
                </a:solidFill>
                <a:latin typeface="Montserrat" panose="00000500000000000000" pitchFamily="2" charset="-52"/>
              </a:rPr>
              <a:t>Муниципалитеты – лидеры по доле </a:t>
            </a:r>
            <a:r>
              <a:rPr lang="ru-RU" sz="1600" b="1" dirty="0" err="1">
                <a:solidFill>
                  <a:schemeClr val="tx1"/>
                </a:solidFill>
                <a:latin typeface="Montserrat" panose="00000500000000000000" pitchFamily="2" charset="-52"/>
              </a:rPr>
              <a:t>высокобалльных</a:t>
            </a:r>
            <a:r>
              <a:rPr lang="ru-RU" sz="1600" b="1" dirty="0">
                <a:solidFill>
                  <a:schemeClr val="tx1"/>
                </a:solidFill>
                <a:latin typeface="Montserrat" panose="00000500000000000000" pitchFamily="2" charset="-52"/>
              </a:rPr>
              <a:t> работ по всем предметам ЕГЭ</a:t>
            </a:r>
            <a:endParaRPr lang="ru-RU" sz="1000" b="1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Основные результаты ЕГЭ 2022 в Пермском крае. </a:t>
            </a:r>
            <a:r>
              <a:rPr lang="ru-RU" dirty="0" err="1"/>
              <a:t>Высокобалльники</a:t>
            </a:r>
            <a:endParaRPr lang="ru-RU" dirty="0"/>
          </a:p>
        </p:txBody>
      </p:sp>
      <p:graphicFrame>
        <p:nvGraphicFramePr>
          <p:cNvPr id="14" name="Объект 3">
            <a:extLst>
              <a:ext uri="{FF2B5EF4-FFF2-40B4-BE49-F238E27FC236}">
                <a16:creationId xmlns="" xmlns:a16="http://schemas.microsoft.com/office/drawing/2014/main" id="{7521B346-D976-4098-99C0-F6295C04958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961715195"/>
              </p:ext>
            </p:extLst>
          </p:nvPr>
        </p:nvGraphicFramePr>
        <p:xfrm>
          <a:off x="6096000" y="1908991"/>
          <a:ext cx="5466080" cy="3627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1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831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2683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863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№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Доля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высокобалльных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работ, %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Косинский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18,52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Чернушинский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17,23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dirty="0">
                          <a:latin typeface="Montserrat" panose="00000500000000000000" pitchFamily="2" charset="-52"/>
                        </a:rPr>
                        <a:t>г.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Пермь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16,60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Чайковский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15,20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dirty="0">
                          <a:latin typeface="Montserrat" panose="00000500000000000000" pitchFamily="2" charset="-52"/>
                        </a:rPr>
                        <a:t>г.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Кунгур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15,07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Уинский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14,52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13,80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ЗАТО Звёздный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13,75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dirty="0">
                          <a:latin typeface="Montserrat" panose="00000500000000000000" pitchFamily="2" charset="-52"/>
                        </a:rPr>
                        <a:t>г.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Березники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13,47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Сивинский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12,90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Оханский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12,61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Верещагинский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12,47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Осинский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12,34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Краснокамский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12,02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Красновишерский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11,33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8844" y="1091080"/>
            <a:ext cx="3512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67 </a:t>
            </a:r>
            <a:r>
              <a:rPr lang="ru-RU" sz="1600" b="1" dirty="0" err="1">
                <a:latin typeface="Montserrat" panose="00000500000000000000" pitchFamily="2" charset="-52"/>
              </a:rPr>
              <a:t>стобалльников</a:t>
            </a:r>
            <a:r>
              <a:rPr lang="ru-RU" sz="1600" b="1" dirty="0">
                <a:latin typeface="Montserrat" panose="00000500000000000000" pitchFamily="2" charset="-52"/>
              </a:rPr>
              <a:t>: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DC110BAE-62C0-426F-AAA1-48200ACE8201}"/>
              </a:ext>
            </a:extLst>
          </p:cNvPr>
          <p:cNvSpPr/>
          <p:nvPr/>
        </p:nvSpPr>
        <p:spPr>
          <a:xfrm>
            <a:off x="391125" y="1471570"/>
            <a:ext cx="5514286" cy="1654309"/>
          </a:xfrm>
          <a:prstGeom prst="rect">
            <a:avLst/>
          </a:prstGeom>
          <a:noFill/>
        </p:spPr>
        <p:txBody>
          <a:bodyPr wrap="square" numCol="2"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г. Пермь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Кунгурский МО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Чайковский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>
                <a:latin typeface="Montserrat" panose="00000500000000000000" pitchFamily="2" charset="-52"/>
              </a:rPr>
              <a:t>Добрянский</a:t>
            </a:r>
            <a:r>
              <a:rPr lang="ru-RU" sz="1400" dirty="0">
                <a:latin typeface="Montserrat" panose="00000500000000000000" pitchFamily="2" charset="-52"/>
              </a:rPr>
              <a:t>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>
                <a:latin typeface="Montserrat" panose="00000500000000000000" pitchFamily="2" charset="-52"/>
              </a:rPr>
              <a:t>Чернушинский</a:t>
            </a:r>
            <a:r>
              <a:rPr lang="ru-RU" sz="1400" dirty="0">
                <a:latin typeface="Montserrat" panose="00000500000000000000" pitchFamily="2" charset="-52"/>
              </a:rPr>
              <a:t>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>
                <a:latin typeface="Montserrat" panose="00000500000000000000" pitchFamily="2" charset="-52"/>
              </a:rPr>
              <a:t>Еловский</a:t>
            </a:r>
            <a:r>
              <a:rPr lang="ru-RU" sz="1400" dirty="0">
                <a:latin typeface="Montserrat" panose="00000500000000000000" pitchFamily="2" charset="-52"/>
              </a:rPr>
              <a:t> МО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Очерский ГО</a:t>
            </a:r>
            <a:endParaRPr lang="en-US" sz="1400" dirty="0">
              <a:latin typeface="Montserrat" panose="00000500000000000000" pitchFamily="2" charset="-52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г. Кудымкар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Красновишерский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Косинский МО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Ильинский МО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Чердынский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Кудымкарский ГО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Лысьвенский ГО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1117210">
            <a:off x="10267157" y="1770640"/>
            <a:ext cx="1904513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МОЛОДЦЫ!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78" y="3285427"/>
            <a:ext cx="4633846" cy="281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14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3F051DA-0A9C-2236-450C-1A769ECB4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Муниципалитеты – лидеры по среднему баллу ЕГЭ-2022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961245671"/>
              </p:ext>
            </p:extLst>
          </p:nvPr>
        </p:nvGraphicFramePr>
        <p:xfrm>
          <a:off x="335360" y="1460832"/>
          <a:ext cx="11534651" cy="4120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5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93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66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5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24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26935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6236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451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3225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34027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9111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8933"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Русский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язык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Математика профильная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 всем предметам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7532" marR="6753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86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№ п/п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Территория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Ср. балл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№ п/п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Территория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Ср. балл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№ п/п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Территория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Ср.</a:t>
                      </a:r>
                      <a:r>
                        <a:rPr lang="ru-RU" sz="1200" b="1" baseline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б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алл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Уинский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76,9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Уинский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67,8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Уинский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68,3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Косинский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75,2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66,0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67,8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Чернушинский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75,1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Косинский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67,2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72,1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62,3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Чайковский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65,7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Кунгурский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71,8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Чусовской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62,3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65,6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71,1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Куединский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62,2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Пермь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65,2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Красновишерский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71,0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Нытвенский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61,8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Чусовской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65,1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Чайковский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70,8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Чайковский 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61,7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Березовский 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70,3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Краснокамский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61,3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Березники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64,7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Пермь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70,2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Березники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61,3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ЗАТО Звёздный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64,5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Верещагинский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70,1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Кудымкар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61,1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Кудымкар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64,5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Кудымкар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69,9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Соликамский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60,8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Ильинский ГО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64,5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Березники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69,7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г. Пермь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60,5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Кунгурский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Юрлинский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69,7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Пермский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60,0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Пермский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64,1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893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Кишертский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69,6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Кочевский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58,6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Сивинский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</a:rPr>
                        <a:t>63,8</a:t>
                      </a:r>
                    </a:p>
                  </a:txBody>
                  <a:tcPr marL="72000" marR="3600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3" name="Текст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935292">
            <a:off x="10077994" y="999575"/>
            <a:ext cx="195584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ГОРДИМСЯ!</a:t>
            </a:r>
          </a:p>
        </p:txBody>
      </p:sp>
    </p:spTree>
    <p:extLst>
      <p:ext uri="{BB962C8B-B14F-4D97-AF65-F5344CB8AC3E}">
        <p14:creationId xmlns:p14="http://schemas.microsoft.com/office/powerpoint/2010/main" val="2250364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2DB9AF4-C169-371C-61DA-203F5A747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Отличники! Отличники?..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1F57517B-DDEA-454E-AF65-1E0B77993080}"/>
              </a:ext>
            </a:extLst>
          </p:cNvPr>
          <p:cNvSpPr txBox="1">
            <a:spLocks/>
          </p:cNvSpPr>
          <p:nvPr/>
        </p:nvSpPr>
        <p:spPr bwMode="auto">
          <a:xfrm>
            <a:off x="3017192" y="928705"/>
            <a:ext cx="4145280" cy="43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 dirty="0">
                <a:solidFill>
                  <a:srgbClr val="4B8523"/>
                </a:solidFill>
                <a:latin typeface="Montserrat" panose="00000500000000000000" pitchFamily="2" charset="-52"/>
              </a:rPr>
              <a:t>Муниципалитеты, в которых все отличники подтвердили свой статус результатами ЕГЭ</a:t>
            </a:r>
          </a:p>
        </p:txBody>
      </p:sp>
      <p:graphicFrame>
        <p:nvGraphicFramePr>
          <p:cNvPr id="18" name="Объект 3">
            <a:extLst>
              <a:ext uri="{FF2B5EF4-FFF2-40B4-BE49-F238E27FC236}">
                <a16:creationId xmlns="" xmlns:a16="http://schemas.microsoft.com/office/drawing/2014/main" id="{7521B346-D976-4098-99C0-F6295C04958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0830752"/>
              </p:ext>
            </p:extLst>
          </p:nvPr>
        </p:nvGraphicFramePr>
        <p:xfrm>
          <a:off x="3110590" y="1470000"/>
          <a:ext cx="3405046" cy="457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61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12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76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844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№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Территория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Количество медалистов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0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Чернушинский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Осинский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Куединский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Чусовской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Бардымский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Лысьвенский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Юсьвинский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Нытвенский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Карагайский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г. Кудымкар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Суксунский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Горнозаводский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Кишертский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Очерский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Ильинский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Косинский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Березовский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Еловский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ЗАТО Звёздный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г.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Кизел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Красновишерский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Оханский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Уинский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Чердынский ГО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Кочевский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Кудымкарский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Ординский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Юрлинский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МО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DC110BAE-62C0-426F-AAA1-48200ACE8201}"/>
              </a:ext>
            </a:extLst>
          </p:cNvPr>
          <p:cNvSpPr/>
          <p:nvPr/>
        </p:nvSpPr>
        <p:spPr>
          <a:xfrm>
            <a:off x="187053" y="4839284"/>
            <a:ext cx="265179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110 чел. (12,8 %)  </a:t>
            </a:r>
            <a:b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не подтвердили </a:t>
            </a:r>
            <a:r>
              <a:rPr lang="ru-RU" sz="1400" dirty="0">
                <a:latin typeface="Montserrat" panose="00000500000000000000" pitchFamily="2" charset="-52"/>
              </a:rPr>
              <a:t>оценки «5» в аттестате результатами ЕГЭ по обязательным предметам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7053" y="3511390"/>
            <a:ext cx="31061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855 </a:t>
            </a:r>
            <a:r>
              <a:rPr lang="ru-RU" sz="1400" dirty="0">
                <a:latin typeface="Montserrat" panose="00000500000000000000" pitchFamily="2" charset="-52"/>
              </a:rPr>
              <a:t>выпускников получили аттестаты о среднем общем образовании с отличием и медали «За особые успехи в учении»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1F57517B-DDEA-454E-AF65-1E0B77993080}"/>
              </a:ext>
            </a:extLst>
          </p:cNvPr>
          <p:cNvSpPr txBox="1">
            <a:spLocks/>
          </p:cNvSpPr>
          <p:nvPr/>
        </p:nvSpPr>
        <p:spPr bwMode="auto">
          <a:xfrm>
            <a:off x="7017091" y="945046"/>
            <a:ext cx="5104574" cy="45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200" b="1" dirty="0">
                <a:latin typeface="Montserrat" panose="00000500000000000000" pitchFamily="2" charset="-52"/>
              </a:rPr>
              <a:t>Школы с наибольшим количеством выпускников, не подтвердивших свой статус отличника результатами ЕГЭ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DC110BAE-62C0-426F-AAA1-48200ACE8201}"/>
              </a:ext>
            </a:extLst>
          </p:cNvPr>
          <p:cNvSpPr/>
          <p:nvPr/>
        </p:nvSpPr>
        <p:spPr>
          <a:xfrm>
            <a:off x="7037802" y="3850413"/>
            <a:ext cx="469867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Установлен факт неправомерной выдачи аттестата с отличием в школе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«Город дорог» г. Перми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DC110BAE-62C0-426F-AAA1-48200ACE8201}"/>
              </a:ext>
            </a:extLst>
          </p:cNvPr>
          <p:cNvSpPr/>
          <p:nvPr/>
        </p:nvSpPr>
        <p:spPr>
          <a:xfrm>
            <a:off x="7037802" y="4775021"/>
            <a:ext cx="440371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Проверка правомерности выдачи аттестатов с отличием будет продолжена в течение учебного года</a:t>
            </a:r>
          </a:p>
        </p:txBody>
      </p:sp>
      <p:graphicFrame>
        <p:nvGraphicFramePr>
          <p:cNvPr id="30" name="Объект 3">
            <a:extLst>
              <a:ext uri="{FF2B5EF4-FFF2-40B4-BE49-F238E27FC236}">
                <a16:creationId xmlns="" xmlns:a16="http://schemas.microsoft.com/office/drawing/2014/main" id="{7521B346-D976-4098-99C0-F6295C0495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8991853"/>
              </p:ext>
            </p:extLst>
          </p:nvPr>
        </p:nvGraphicFramePr>
        <p:xfrm>
          <a:off x="7017090" y="1479275"/>
          <a:ext cx="5104575" cy="19748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1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77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87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844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№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ОО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Количество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07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«Инженерная школа»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latin typeface="Montserrat" panose="00000500000000000000" pitchFamily="2" charset="-52"/>
                        </a:rPr>
                        <a:t>«</a:t>
                      </a:r>
                      <a:r>
                        <a:rPr lang="ru-RU" sz="1100" dirty="0" err="1">
                          <a:latin typeface="Montserrat" panose="00000500000000000000" pitchFamily="2" charset="-52"/>
                        </a:rPr>
                        <a:t>Верещагинский</a:t>
                      </a:r>
                      <a:r>
                        <a:rPr lang="ru-RU" sz="1100" dirty="0">
                          <a:latin typeface="Montserrat" panose="00000500000000000000" pitchFamily="2" charset="-52"/>
                        </a:rPr>
                        <a:t> образовательный комплекс»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</a:t>
                      </a:r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№ 123</a:t>
                      </a:r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г. Перми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«Лицей № 2»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 №</a:t>
                      </a:r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12</a:t>
                      </a:r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г. С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оликамска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Базовая школа № 1</a:t>
                      </a:r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 г. А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лександровска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 № 44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 «Петролеум+»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9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 № 83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957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10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Школа № 21 г. Перми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marL="72000" marR="72000" marT="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31" name="Picture 2" descr="https://rstatic.oshkole.ru/editor_images/1073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28" y="928705"/>
            <a:ext cx="1908158" cy="242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359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458653" y="1755440"/>
            <a:ext cx="1487541" cy="4281566"/>
          </a:xfrm>
          <a:prstGeom prst="roundRect">
            <a:avLst/>
          </a:prstGeom>
          <a:gradFill flip="none" rotWithShape="1">
            <a:gsLst>
              <a:gs pos="0">
                <a:srgbClr val="FF8F29"/>
              </a:gs>
              <a:gs pos="50000">
                <a:srgbClr val="1CA3DD"/>
              </a:gs>
              <a:gs pos="100000">
                <a:srgbClr val="93C02F"/>
              </a:gs>
            </a:gsLst>
            <a:lin ang="2700000" scaled="1"/>
            <a:tileRect/>
          </a:gra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11345168" y="2705864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11949053" y="2705864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1520831" y="2564401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4" name="Равнобедренный треугольник 93"/>
          <p:cNvSpPr/>
          <p:nvPr/>
        </p:nvSpPr>
        <p:spPr>
          <a:xfrm>
            <a:off x="11541383" y="2461858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10299688" y="2465870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0903573" y="2465870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0475351" y="2324407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0" name="Равнобедренный треугольник 89"/>
          <p:cNvSpPr/>
          <p:nvPr/>
        </p:nvSpPr>
        <p:spPr>
          <a:xfrm>
            <a:off x="10495903" y="2221864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564321" y="3229128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1168206" y="3229128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0739984" y="3087665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0760536" y="2985122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11083602" y="3879211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1687487" y="3879211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11259265" y="3737748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8" name="Равнобедренный треугольник 97"/>
          <p:cNvSpPr/>
          <p:nvPr/>
        </p:nvSpPr>
        <p:spPr>
          <a:xfrm>
            <a:off x="11279817" y="3635205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0592583" y="4560375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11196468" y="4560375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0768246" y="4418912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2" name="Равнобедренный треугольник 101"/>
          <p:cNvSpPr/>
          <p:nvPr/>
        </p:nvSpPr>
        <p:spPr>
          <a:xfrm>
            <a:off x="10788798" y="4316369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10450360" y="5421104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11054245" y="5421104"/>
            <a:ext cx="156210" cy="23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10626023" y="5279641"/>
            <a:ext cx="405415" cy="372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6" name="Равнобедренный треугольник 105"/>
          <p:cNvSpPr/>
          <p:nvPr/>
        </p:nvSpPr>
        <p:spPr>
          <a:xfrm>
            <a:off x="10646575" y="5177098"/>
            <a:ext cx="354330" cy="102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161" y="2958716"/>
            <a:ext cx="805609" cy="52580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A6431BCA-6E02-51A3-D4AB-9EA9103851B2}"/>
              </a:ext>
            </a:extLst>
          </p:cNvPr>
          <p:cNvSpPr/>
          <p:nvPr/>
        </p:nvSpPr>
        <p:spPr>
          <a:xfrm>
            <a:off x="0" y="3051573"/>
            <a:ext cx="9745390" cy="891430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ACECC96B-4E07-7207-E250-229B5A116E2B}"/>
              </a:ext>
            </a:extLst>
          </p:cNvPr>
          <p:cNvSpPr/>
          <p:nvPr/>
        </p:nvSpPr>
        <p:spPr>
          <a:xfrm>
            <a:off x="0" y="2110655"/>
            <a:ext cx="7942922" cy="891430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60" name="Прямая соединительная линия 59">
            <a:extLst>
              <a:ext uri="{FF2B5EF4-FFF2-40B4-BE49-F238E27FC236}">
                <a16:creationId xmlns="" xmlns:a16="http://schemas.microsoft.com/office/drawing/2014/main" id="{99B92CC8-3A7E-F794-E58D-C4C969C1E904}"/>
              </a:ext>
            </a:extLst>
          </p:cNvPr>
          <p:cNvCxnSpPr>
            <a:cxnSpLocks/>
            <a:stCxn id="9" idx="1"/>
          </p:cNvCxnSpPr>
          <p:nvPr/>
        </p:nvCxnSpPr>
        <p:spPr>
          <a:xfrm>
            <a:off x="0" y="2556370"/>
            <a:ext cx="8127783" cy="0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4FCC26A4-3623-371E-964C-4460655D8D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95A7E33-55D0-709F-B19A-2493DE765B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Магистральные проекты – единое образовательное пространство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ADB7177B-2258-9650-995D-312D062BF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8D1F071A-050D-EF89-6E53-2191F7A0FA50}"/>
              </a:ext>
            </a:extLst>
          </p:cNvPr>
          <p:cNvSpPr/>
          <p:nvPr/>
        </p:nvSpPr>
        <p:spPr>
          <a:xfrm>
            <a:off x="0" y="3987208"/>
            <a:ext cx="7322192" cy="891430"/>
          </a:xfrm>
          <a:prstGeom prst="rect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="" xmlns:a16="http://schemas.microsoft.com/office/drawing/2014/main" id="{2FECB996-0DC5-0DB7-6351-0B07D015ECB6}"/>
              </a:ext>
            </a:extLst>
          </p:cNvPr>
          <p:cNvSpPr/>
          <p:nvPr/>
        </p:nvSpPr>
        <p:spPr>
          <a:xfrm rot="5400000">
            <a:off x="7061339" y="4248062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4" name="Равнобедренный треугольник 13">
            <a:extLst>
              <a:ext uri="{FF2B5EF4-FFF2-40B4-BE49-F238E27FC236}">
                <a16:creationId xmlns="" xmlns:a16="http://schemas.microsoft.com/office/drawing/2014/main" id="{124E5613-96B1-2B01-A7B2-CFE6C24D1265}"/>
              </a:ext>
            </a:extLst>
          </p:cNvPr>
          <p:cNvSpPr/>
          <p:nvPr/>
        </p:nvSpPr>
        <p:spPr>
          <a:xfrm rot="5400000">
            <a:off x="7682068" y="2371508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="" xmlns:a16="http://schemas.microsoft.com/office/drawing/2014/main" id="{61EAEAF3-57E2-35DC-221A-B761F0FF092C}"/>
              </a:ext>
            </a:extLst>
          </p:cNvPr>
          <p:cNvSpPr/>
          <p:nvPr/>
        </p:nvSpPr>
        <p:spPr>
          <a:xfrm rot="5400000">
            <a:off x="9484536" y="3312427"/>
            <a:ext cx="891431" cy="369724"/>
          </a:xfrm>
          <a:prstGeom prst="triangle">
            <a:avLst/>
          </a:prstGeom>
          <a:solidFill>
            <a:srgbClr val="1CA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EFE4FEA8-C41A-7566-B0F9-A0A96AFC5444}"/>
              </a:ext>
            </a:extLst>
          </p:cNvPr>
          <p:cNvSpPr txBox="1"/>
          <p:nvPr/>
        </p:nvSpPr>
        <p:spPr>
          <a:xfrm>
            <a:off x="206134" y="1334356"/>
            <a:ext cx="2102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CA3DD"/>
                </a:solidFill>
                <a:latin typeface="Montserrat" panose="00000500000000000000" pitchFamily="2" charset="-52"/>
              </a:rPr>
              <a:t>Федеральные проекты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82779DC-7DE3-FE62-E77B-015F3D191852}"/>
              </a:ext>
            </a:extLst>
          </p:cNvPr>
          <p:cNvSpPr txBox="1"/>
          <p:nvPr/>
        </p:nvSpPr>
        <p:spPr>
          <a:xfrm>
            <a:off x="7502152" y="1329233"/>
            <a:ext cx="2325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93C01F"/>
                </a:solidFill>
                <a:latin typeface="Montserrat" panose="00000500000000000000" pitchFamily="2" charset="-52"/>
              </a:rPr>
              <a:t>Муниципальные мероприятия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="" xmlns:a16="http://schemas.microsoft.com/office/drawing/2014/main" id="{8792DABE-E863-60EB-46CA-711D29B6B949}"/>
              </a:ext>
            </a:extLst>
          </p:cNvPr>
          <p:cNvGrpSpPr/>
          <p:nvPr/>
        </p:nvGrpSpPr>
        <p:grpSpPr>
          <a:xfrm>
            <a:off x="2220090" y="1322274"/>
            <a:ext cx="5134755" cy="1437240"/>
            <a:chOff x="4252732" y="1121696"/>
            <a:chExt cx="5134755" cy="1437240"/>
          </a:xfrm>
        </p:grpSpPr>
        <p:grpSp>
          <p:nvGrpSpPr>
            <p:cNvPr id="31" name="Группа 30">
              <a:extLst>
                <a:ext uri="{FF2B5EF4-FFF2-40B4-BE49-F238E27FC236}">
                  <a16:creationId xmlns="" xmlns:a16="http://schemas.microsoft.com/office/drawing/2014/main" id="{35B76CA4-FD3A-204F-429A-1E3620711767}"/>
                </a:ext>
              </a:extLst>
            </p:cNvPr>
            <p:cNvGrpSpPr/>
            <p:nvPr/>
          </p:nvGrpSpPr>
          <p:grpSpPr>
            <a:xfrm>
              <a:off x="4252732" y="1121696"/>
              <a:ext cx="4765031" cy="1437140"/>
              <a:chOff x="4280327" y="1033871"/>
              <a:chExt cx="4765031" cy="1437140"/>
            </a:xfrm>
          </p:grpSpPr>
          <p:sp>
            <p:nvSpPr>
              <p:cNvPr id="22" name="Овал 21">
                <a:extLst>
                  <a:ext uri="{FF2B5EF4-FFF2-40B4-BE49-F238E27FC236}">
                    <a16:creationId xmlns="" xmlns:a16="http://schemas.microsoft.com/office/drawing/2014/main" id="{016B4191-4D51-D767-59DA-E71FB1F7B59B}"/>
                  </a:ext>
                </a:extLst>
              </p:cNvPr>
              <p:cNvSpPr/>
              <p:nvPr/>
            </p:nvSpPr>
            <p:spPr>
              <a:xfrm>
                <a:off x="4295773" y="1096117"/>
                <a:ext cx="1438277" cy="1374894"/>
              </a:xfrm>
              <a:prstGeom prst="ellipse">
                <a:avLst/>
              </a:prstGeom>
              <a:solidFill>
                <a:srgbClr val="FF8F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Montserrat" panose="00000500000000000000" pitchFamily="2" charset="-52"/>
                </a:endParaRPr>
              </a:p>
            </p:txBody>
          </p:sp>
          <p:sp>
            <p:nvSpPr>
              <p:cNvPr id="23" name="Прямоугольник 22">
                <a:extLst>
                  <a:ext uri="{FF2B5EF4-FFF2-40B4-BE49-F238E27FC236}">
                    <a16:creationId xmlns="" xmlns:a16="http://schemas.microsoft.com/office/drawing/2014/main" id="{18866EE3-A773-3DB6-3801-118D247DDF29}"/>
                  </a:ext>
                </a:extLst>
              </p:cNvPr>
              <p:cNvSpPr/>
              <p:nvPr/>
            </p:nvSpPr>
            <p:spPr>
              <a:xfrm>
                <a:off x="5014912" y="1753980"/>
                <a:ext cx="4030446" cy="715861"/>
              </a:xfrm>
              <a:prstGeom prst="rect">
                <a:avLst/>
              </a:prstGeom>
              <a:solidFill>
                <a:srgbClr val="FF8F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Montserrat" panose="00000500000000000000" pitchFamily="2" charset="-52"/>
                </a:endParaRPr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="" xmlns:a16="http://schemas.microsoft.com/office/drawing/2014/main" id="{10BC9F40-E918-F927-0E62-67E5941895D9}"/>
                  </a:ext>
                </a:extLst>
              </p:cNvPr>
              <p:cNvSpPr/>
              <p:nvPr/>
            </p:nvSpPr>
            <p:spPr>
              <a:xfrm>
                <a:off x="5007769" y="1033871"/>
                <a:ext cx="719139" cy="7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Montserrat" panose="00000500000000000000" pitchFamily="2" charset="-52"/>
                </a:endParaRPr>
              </a:p>
            </p:txBody>
          </p:sp>
          <p:sp>
            <p:nvSpPr>
              <p:cNvPr id="27" name="Прямоугольник 26">
                <a:extLst>
                  <a:ext uri="{FF2B5EF4-FFF2-40B4-BE49-F238E27FC236}">
                    <a16:creationId xmlns="" xmlns:a16="http://schemas.microsoft.com/office/drawing/2014/main" id="{020514E0-20F0-5148-4601-B9BE322A200E}"/>
                  </a:ext>
                </a:extLst>
              </p:cNvPr>
              <p:cNvSpPr/>
              <p:nvPr/>
            </p:nvSpPr>
            <p:spPr>
              <a:xfrm>
                <a:off x="5369718" y="1352739"/>
                <a:ext cx="719139" cy="4011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Montserrat" panose="00000500000000000000" pitchFamily="2" charset="-52"/>
                </a:endParaRPr>
              </a:p>
            </p:txBody>
          </p:sp>
          <p:sp>
            <p:nvSpPr>
              <p:cNvPr id="28" name="Прямоугольник 27">
                <a:extLst>
                  <a:ext uri="{FF2B5EF4-FFF2-40B4-BE49-F238E27FC236}">
                    <a16:creationId xmlns="" xmlns:a16="http://schemas.microsoft.com/office/drawing/2014/main" id="{BDA6336F-CE49-FF0A-2948-102DFACD980B}"/>
                  </a:ext>
                </a:extLst>
              </p:cNvPr>
              <p:cNvSpPr/>
              <p:nvPr/>
            </p:nvSpPr>
            <p:spPr>
              <a:xfrm>
                <a:off x="4280327" y="1070113"/>
                <a:ext cx="901273" cy="396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24" name="Равнобедренный треугольник 23">
              <a:extLst>
                <a:ext uri="{FF2B5EF4-FFF2-40B4-BE49-F238E27FC236}">
                  <a16:creationId xmlns="" xmlns:a16="http://schemas.microsoft.com/office/drawing/2014/main" id="{973587A8-DA9A-987F-2E2A-BB36777C773F}"/>
                </a:ext>
              </a:extLst>
            </p:cNvPr>
            <p:cNvSpPr/>
            <p:nvPr/>
          </p:nvSpPr>
          <p:spPr>
            <a:xfrm rot="5400000">
              <a:off x="8844005" y="2015454"/>
              <a:ext cx="717240" cy="369724"/>
            </a:xfrm>
            <a:prstGeom prst="triangle">
              <a:avLst/>
            </a:prstGeom>
            <a:solidFill>
              <a:srgbClr val="FF8F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" panose="00000500000000000000" pitchFamily="2" charset="-52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A15FBC3-6C8A-A2BE-441F-C3D48AF0B1AD}"/>
              </a:ext>
            </a:extLst>
          </p:cNvPr>
          <p:cNvSpPr txBox="1"/>
          <p:nvPr/>
        </p:nvSpPr>
        <p:spPr>
          <a:xfrm>
            <a:off x="3331031" y="1336749"/>
            <a:ext cx="3121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8F29"/>
                </a:solidFill>
                <a:latin typeface="Montserrat" panose="00000500000000000000" pitchFamily="2" charset="-52"/>
              </a:rPr>
              <a:t>Региональные проекты и инициативы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B79BF2D1-C23D-092C-A083-5A7A0D1AC1DB}"/>
              </a:ext>
            </a:extLst>
          </p:cNvPr>
          <p:cNvSpPr/>
          <p:nvPr/>
        </p:nvSpPr>
        <p:spPr>
          <a:xfrm flipV="1">
            <a:off x="1900176" y="4922843"/>
            <a:ext cx="6303493" cy="53917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F8F2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4" name="Равнобедренный треугольник 43">
            <a:extLst>
              <a:ext uri="{FF2B5EF4-FFF2-40B4-BE49-F238E27FC236}">
                <a16:creationId xmlns="" xmlns:a16="http://schemas.microsoft.com/office/drawing/2014/main" id="{62FC113B-D0DE-247D-EB20-1F5272C06EB5}"/>
              </a:ext>
            </a:extLst>
          </p:cNvPr>
          <p:cNvSpPr/>
          <p:nvPr/>
        </p:nvSpPr>
        <p:spPr>
          <a:xfrm rot="16200000" flipV="1">
            <a:off x="8090825" y="5034649"/>
            <a:ext cx="540215" cy="314525"/>
          </a:xfrm>
          <a:prstGeom prst="triangle">
            <a:avLst/>
          </a:prstGeom>
          <a:solidFill>
            <a:srgbClr val="FF8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3EF0C338-7AAE-F491-324D-A488C32AB099}"/>
              </a:ext>
            </a:extLst>
          </p:cNvPr>
          <p:cNvSpPr/>
          <p:nvPr/>
        </p:nvSpPr>
        <p:spPr>
          <a:xfrm flipV="1">
            <a:off x="1902161" y="3246223"/>
            <a:ext cx="7158977" cy="539176"/>
          </a:xfrm>
          <a:prstGeom prst="rect">
            <a:avLst/>
          </a:prstGeom>
          <a:gradFill flip="none" rotWithShape="1">
            <a:gsLst>
              <a:gs pos="0">
                <a:srgbClr val="1CA3DD"/>
              </a:gs>
              <a:gs pos="100000">
                <a:srgbClr val="FF8F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1" name="Равнобедренный треугольник 50">
            <a:extLst>
              <a:ext uri="{FF2B5EF4-FFF2-40B4-BE49-F238E27FC236}">
                <a16:creationId xmlns="" xmlns:a16="http://schemas.microsoft.com/office/drawing/2014/main" id="{24502075-DC9F-6795-3FF3-65E03C31557A}"/>
              </a:ext>
            </a:extLst>
          </p:cNvPr>
          <p:cNvSpPr/>
          <p:nvPr/>
        </p:nvSpPr>
        <p:spPr>
          <a:xfrm rot="16200000" flipV="1">
            <a:off x="8948293" y="3358199"/>
            <a:ext cx="540215" cy="314525"/>
          </a:xfrm>
          <a:prstGeom prst="triangle">
            <a:avLst/>
          </a:prstGeom>
          <a:solidFill>
            <a:srgbClr val="FF8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2" name="Стрелка: вправо 51">
            <a:extLst>
              <a:ext uri="{FF2B5EF4-FFF2-40B4-BE49-F238E27FC236}">
                <a16:creationId xmlns="" xmlns:a16="http://schemas.microsoft.com/office/drawing/2014/main" id="{C249DDDA-CE16-38B4-153D-21631CFC8979}"/>
              </a:ext>
            </a:extLst>
          </p:cNvPr>
          <p:cNvSpPr/>
          <p:nvPr/>
        </p:nvSpPr>
        <p:spPr>
          <a:xfrm>
            <a:off x="7691917" y="2171459"/>
            <a:ext cx="2343943" cy="257175"/>
          </a:xfrm>
          <a:prstGeom prst="rightArrow">
            <a:avLst/>
          </a:prstGeom>
          <a:gradFill flip="none" rotWithShape="1">
            <a:gsLst>
              <a:gs pos="0">
                <a:srgbClr val="1CA3DD"/>
              </a:gs>
              <a:gs pos="100000">
                <a:srgbClr val="93C01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3" name="Стрелка: вправо 52">
            <a:extLst>
              <a:ext uri="{FF2B5EF4-FFF2-40B4-BE49-F238E27FC236}">
                <a16:creationId xmlns="" xmlns:a16="http://schemas.microsoft.com/office/drawing/2014/main" id="{3A7210F6-4D6F-1F9E-DB8C-8A0290AF309C}"/>
              </a:ext>
            </a:extLst>
          </p:cNvPr>
          <p:cNvSpPr/>
          <p:nvPr/>
        </p:nvSpPr>
        <p:spPr>
          <a:xfrm>
            <a:off x="6415709" y="5464652"/>
            <a:ext cx="3134203" cy="257175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4" name="Стрелка: вправо 53">
            <a:extLst>
              <a:ext uri="{FF2B5EF4-FFF2-40B4-BE49-F238E27FC236}">
                <a16:creationId xmlns="" xmlns:a16="http://schemas.microsoft.com/office/drawing/2014/main" id="{B7F19F93-63F5-8ED0-87AE-9167DADC5F0E}"/>
              </a:ext>
            </a:extLst>
          </p:cNvPr>
          <p:cNvSpPr/>
          <p:nvPr/>
        </p:nvSpPr>
        <p:spPr>
          <a:xfrm>
            <a:off x="5229525" y="4041627"/>
            <a:ext cx="3880916" cy="257175"/>
          </a:xfrm>
          <a:prstGeom prst="rightArrow">
            <a:avLst/>
          </a:prstGeom>
          <a:gradFill>
            <a:gsLst>
              <a:gs pos="0">
                <a:srgbClr val="1CA3DD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5" name="Стрелка: вправо 54">
            <a:extLst>
              <a:ext uri="{FF2B5EF4-FFF2-40B4-BE49-F238E27FC236}">
                <a16:creationId xmlns="" xmlns:a16="http://schemas.microsoft.com/office/drawing/2014/main" id="{636D130E-7699-FEB0-4655-99994D9F484D}"/>
              </a:ext>
            </a:extLst>
          </p:cNvPr>
          <p:cNvSpPr/>
          <p:nvPr/>
        </p:nvSpPr>
        <p:spPr>
          <a:xfrm>
            <a:off x="6577737" y="4490059"/>
            <a:ext cx="3880916" cy="257175"/>
          </a:xfrm>
          <a:prstGeom prst="rightArrow">
            <a:avLst/>
          </a:prstGeom>
          <a:gradFill>
            <a:gsLst>
              <a:gs pos="0">
                <a:srgbClr val="1CA3DD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6" name="Стрелка: вправо 55">
            <a:extLst>
              <a:ext uri="{FF2B5EF4-FFF2-40B4-BE49-F238E27FC236}">
                <a16:creationId xmlns="" xmlns:a16="http://schemas.microsoft.com/office/drawing/2014/main" id="{F84EAE82-0E05-A9D1-77AA-A3FA9CAA010A}"/>
              </a:ext>
            </a:extLst>
          </p:cNvPr>
          <p:cNvSpPr/>
          <p:nvPr/>
        </p:nvSpPr>
        <p:spPr>
          <a:xfrm>
            <a:off x="6042353" y="4911380"/>
            <a:ext cx="3880916" cy="257175"/>
          </a:xfrm>
          <a:prstGeom prst="rightArrow">
            <a:avLst/>
          </a:prstGeom>
          <a:gradFill>
            <a:gsLst>
              <a:gs pos="0">
                <a:srgbClr val="FFCC9D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7" name="Стрелка: вправо 56">
            <a:extLst>
              <a:ext uri="{FF2B5EF4-FFF2-40B4-BE49-F238E27FC236}">
                <a16:creationId xmlns="" xmlns:a16="http://schemas.microsoft.com/office/drawing/2014/main" id="{C4E03C07-2F6E-190A-BA6B-94BDD9B646D6}"/>
              </a:ext>
            </a:extLst>
          </p:cNvPr>
          <p:cNvSpPr/>
          <p:nvPr/>
        </p:nvSpPr>
        <p:spPr>
          <a:xfrm>
            <a:off x="6577737" y="3518282"/>
            <a:ext cx="3880916" cy="257175"/>
          </a:xfrm>
          <a:prstGeom prst="rightArrow">
            <a:avLst/>
          </a:prstGeom>
          <a:gradFill>
            <a:gsLst>
              <a:gs pos="0">
                <a:srgbClr val="E09A8B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8" name="Стрелка: вправо 57">
            <a:extLst>
              <a:ext uri="{FF2B5EF4-FFF2-40B4-BE49-F238E27FC236}">
                <a16:creationId xmlns="" xmlns:a16="http://schemas.microsoft.com/office/drawing/2014/main" id="{A39765D7-981E-6E68-930E-CBA04216894B}"/>
              </a:ext>
            </a:extLst>
          </p:cNvPr>
          <p:cNvSpPr/>
          <p:nvPr/>
        </p:nvSpPr>
        <p:spPr>
          <a:xfrm>
            <a:off x="5180222" y="2491303"/>
            <a:ext cx="3880916" cy="257175"/>
          </a:xfrm>
          <a:prstGeom prst="rightArrow">
            <a:avLst/>
          </a:prstGeom>
          <a:gradFill>
            <a:gsLst>
              <a:gs pos="0">
                <a:srgbClr val="FF8F29"/>
              </a:gs>
              <a:gs pos="100000">
                <a:srgbClr val="93C01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67" name="Прямая соединительная линия 66">
            <a:extLst>
              <a:ext uri="{FF2B5EF4-FFF2-40B4-BE49-F238E27FC236}">
                <a16:creationId xmlns="" xmlns:a16="http://schemas.microsoft.com/office/drawing/2014/main" id="{EAA2F09C-7173-B05E-87AA-282C66758990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-1258529" y="4430602"/>
            <a:ext cx="8950446" cy="2323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>
            <a:extLst>
              <a:ext uri="{FF2B5EF4-FFF2-40B4-BE49-F238E27FC236}">
                <a16:creationId xmlns="" xmlns:a16="http://schemas.microsoft.com/office/drawing/2014/main" id="{6785DAB4-7D39-F850-8A26-C4BA8906E7E9}"/>
              </a:ext>
            </a:extLst>
          </p:cNvPr>
          <p:cNvCxnSpPr>
            <a:cxnSpLocks/>
            <a:endCxn id="44" idx="0"/>
          </p:cNvCxnSpPr>
          <p:nvPr/>
        </p:nvCxnSpPr>
        <p:spPr>
          <a:xfrm>
            <a:off x="2440961" y="5181596"/>
            <a:ext cx="6077234" cy="10315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="" xmlns:a16="http://schemas.microsoft.com/office/drawing/2014/main" id="{0C25EC6E-8AF1-CFD0-D2BD-EDE75A907A3F}"/>
              </a:ext>
            </a:extLst>
          </p:cNvPr>
          <p:cNvCxnSpPr>
            <a:cxnSpLocks/>
          </p:cNvCxnSpPr>
          <p:nvPr/>
        </p:nvCxnSpPr>
        <p:spPr>
          <a:xfrm>
            <a:off x="1999821" y="3507120"/>
            <a:ext cx="7205403" cy="0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>
            <a:extLst>
              <a:ext uri="{FF2B5EF4-FFF2-40B4-BE49-F238E27FC236}">
                <a16:creationId xmlns="" xmlns:a16="http://schemas.microsoft.com/office/drawing/2014/main" id="{F3F34532-27D8-89A6-920C-691641B262CF}"/>
              </a:ext>
            </a:extLst>
          </p:cNvPr>
          <p:cNvCxnSpPr>
            <a:cxnSpLocks/>
            <a:endCxn id="24" idx="0"/>
          </p:cNvCxnSpPr>
          <p:nvPr/>
        </p:nvCxnSpPr>
        <p:spPr>
          <a:xfrm flipV="1">
            <a:off x="3307101" y="2400894"/>
            <a:ext cx="4047744" cy="17536"/>
          </a:xfrm>
          <a:prstGeom prst="line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Дуга 77">
            <a:extLst>
              <a:ext uri="{FF2B5EF4-FFF2-40B4-BE49-F238E27FC236}">
                <a16:creationId xmlns="" xmlns:a16="http://schemas.microsoft.com/office/drawing/2014/main" id="{1DBD9DAC-7EE1-CB79-DE2A-66B1F7392451}"/>
              </a:ext>
            </a:extLst>
          </p:cNvPr>
          <p:cNvSpPr/>
          <p:nvPr/>
        </p:nvSpPr>
        <p:spPr>
          <a:xfrm rot="10800000">
            <a:off x="2643206" y="1148021"/>
            <a:ext cx="967652" cy="1259047"/>
          </a:xfrm>
          <a:prstGeom prst="arc">
            <a:avLst/>
          </a:prstGeom>
          <a:ln w="571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33981D04-0CD4-BAE7-09E9-6A9A1CDE26A0}"/>
              </a:ext>
            </a:extLst>
          </p:cNvPr>
          <p:cNvCxnSpPr>
            <a:cxnSpLocks/>
          </p:cNvCxnSpPr>
          <p:nvPr/>
        </p:nvCxnSpPr>
        <p:spPr>
          <a:xfrm>
            <a:off x="-1135978" y="3507120"/>
            <a:ext cx="3160690" cy="8691"/>
          </a:xfrm>
          <a:prstGeom prst="line">
            <a:avLst/>
          </a:prstGeom>
          <a:ln w="762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>
            <a:extLst>
              <a:ext uri="{FF2B5EF4-FFF2-40B4-BE49-F238E27FC236}">
                <a16:creationId xmlns="" xmlns:a16="http://schemas.microsoft.com/office/drawing/2014/main" id="{11422B8A-DC8A-6EC8-5171-00EDD2DA06EE}"/>
              </a:ext>
            </a:extLst>
          </p:cNvPr>
          <p:cNvCxnSpPr>
            <a:cxnSpLocks/>
          </p:cNvCxnSpPr>
          <p:nvPr/>
        </p:nvCxnSpPr>
        <p:spPr>
          <a:xfrm flipV="1">
            <a:off x="5467795" y="5588930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>
            <a:extLst>
              <a:ext uri="{FF2B5EF4-FFF2-40B4-BE49-F238E27FC236}">
                <a16:creationId xmlns="" xmlns:a16="http://schemas.microsoft.com/office/drawing/2014/main" id="{D86DA629-C045-62DC-2DE9-B065AD0F44A7}"/>
              </a:ext>
            </a:extLst>
          </p:cNvPr>
          <p:cNvCxnSpPr>
            <a:cxnSpLocks/>
          </p:cNvCxnSpPr>
          <p:nvPr/>
        </p:nvCxnSpPr>
        <p:spPr>
          <a:xfrm flipV="1">
            <a:off x="5864525" y="5043499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>
            <a:extLst>
              <a:ext uri="{FF2B5EF4-FFF2-40B4-BE49-F238E27FC236}">
                <a16:creationId xmlns="" xmlns:a16="http://schemas.microsoft.com/office/drawing/2014/main" id="{12DD6FAA-CC42-A077-9C35-B212E20ACD02}"/>
              </a:ext>
            </a:extLst>
          </p:cNvPr>
          <p:cNvCxnSpPr>
            <a:cxnSpLocks/>
          </p:cNvCxnSpPr>
          <p:nvPr/>
        </p:nvCxnSpPr>
        <p:spPr>
          <a:xfrm flipV="1">
            <a:off x="6391288" y="4613470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>
            <a:extLst>
              <a:ext uri="{FF2B5EF4-FFF2-40B4-BE49-F238E27FC236}">
                <a16:creationId xmlns="" xmlns:a16="http://schemas.microsoft.com/office/drawing/2014/main" id="{A8DD3DAA-419D-B35E-6A48-88D178DF8A55}"/>
              </a:ext>
            </a:extLst>
          </p:cNvPr>
          <p:cNvCxnSpPr>
            <a:cxnSpLocks/>
          </p:cNvCxnSpPr>
          <p:nvPr/>
        </p:nvCxnSpPr>
        <p:spPr>
          <a:xfrm flipV="1">
            <a:off x="6403074" y="3646304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>
            <a:extLst>
              <a:ext uri="{FF2B5EF4-FFF2-40B4-BE49-F238E27FC236}">
                <a16:creationId xmlns="" xmlns:a16="http://schemas.microsoft.com/office/drawing/2014/main" id="{D597ABCA-8FC9-AE7D-9641-CBD6A26E9C70}"/>
              </a:ext>
            </a:extLst>
          </p:cNvPr>
          <p:cNvCxnSpPr>
            <a:cxnSpLocks/>
          </p:cNvCxnSpPr>
          <p:nvPr/>
        </p:nvCxnSpPr>
        <p:spPr>
          <a:xfrm flipV="1">
            <a:off x="5023356" y="2617715"/>
            <a:ext cx="4047744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>
            <a:extLst>
              <a:ext uri="{FF2B5EF4-FFF2-40B4-BE49-F238E27FC236}">
                <a16:creationId xmlns="" xmlns:a16="http://schemas.microsoft.com/office/drawing/2014/main" id="{F6654294-FE29-D165-FBC1-77DE83908184}"/>
              </a:ext>
            </a:extLst>
          </p:cNvPr>
          <p:cNvCxnSpPr>
            <a:cxnSpLocks/>
          </p:cNvCxnSpPr>
          <p:nvPr/>
        </p:nvCxnSpPr>
        <p:spPr>
          <a:xfrm flipV="1">
            <a:off x="7377191" y="2300046"/>
            <a:ext cx="2628000" cy="17536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58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790" y="2197309"/>
            <a:ext cx="805609" cy="525809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116" y="2432907"/>
            <a:ext cx="805609" cy="525809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033" y="3613000"/>
            <a:ext cx="805609" cy="525809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728" y="4291901"/>
            <a:ext cx="805609" cy="525809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236" y="5156423"/>
            <a:ext cx="805609" cy="525809"/>
          </a:xfrm>
          <a:prstGeom prst="rect">
            <a:avLst/>
          </a:prstGeom>
        </p:spPr>
      </p:pic>
      <p:grpSp>
        <p:nvGrpSpPr>
          <p:cNvPr id="73" name="Группа 72"/>
          <p:cNvGrpSpPr/>
          <p:nvPr/>
        </p:nvGrpSpPr>
        <p:grpSpPr>
          <a:xfrm>
            <a:off x="11199327" y="4786903"/>
            <a:ext cx="805609" cy="525809"/>
            <a:chOff x="10709515" y="1121615"/>
            <a:chExt cx="805609" cy="525809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10734675" y="1392027"/>
              <a:ext cx="156210" cy="230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11338560" y="1392027"/>
              <a:ext cx="156210" cy="230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10910338" y="1250564"/>
              <a:ext cx="405415" cy="372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9" name="Равнобедренный треугольник 78"/>
            <p:cNvSpPr/>
            <p:nvPr/>
          </p:nvSpPr>
          <p:spPr>
            <a:xfrm>
              <a:off x="10930890" y="1148021"/>
              <a:ext cx="354330" cy="10254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Montserrat" panose="00000500000000000000" pitchFamily="2" charset="-52"/>
              </a:endParaRPr>
            </a:p>
          </p:txBody>
        </p:sp>
        <p:pic>
          <p:nvPicPr>
            <p:cNvPr id="80" name="Рисунок 79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9515" y="1121615"/>
              <a:ext cx="805609" cy="5258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9910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B9ACB1E1-449F-3346-4C6E-29B49DB2F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Особенности системы общего образования детей с ОВЗ в Пермском крае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98077" y="1022259"/>
            <a:ext cx="2549242" cy="431800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</a:rPr>
              <a:t>Формы обучения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1026" name="Picture 2" descr="https://cdn3.iconfinder.com/data/icons/education-180/64/x-06-512.pn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51" y="2398832"/>
            <a:ext cx="651189" cy="65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90720" y="1587884"/>
            <a:ext cx="27953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23 185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обучающихся с ОВЗ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31" y="3358832"/>
            <a:ext cx="678247" cy="6793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551" y="4221053"/>
            <a:ext cx="817901" cy="74633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50573" y="3395777"/>
            <a:ext cx="303704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1 624 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коррекционных класса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59431" y="4290277"/>
            <a:ext cx="31132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5 426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инклюзивных классов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077" y="5036184"/>
            <a:ext cx="846650" cy="80744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58190" y="5036184"/>
            <a:ext cx="3368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«Ресурсных класса»</a:t>
            </a:r>
          </a:p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sz="1400" dirty="0">
                <a:latin typeface="Montserrat" panose="00000500000000000000" pitchFamily="2" charset="-52"/>
              </a:rPr>
              <a:t> «Автономных класса»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576" y="1640389"/>
            <a:ext cx="584539" cy="51582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233261" y="2440557"/>
            <a:ext cx="303899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tserrat" panose="00000500000000000000" pitchFamily="2" charset="-52"/>
              </a:rPr>
              <a:t>41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коррекционная школа</a:t>
            </a:r>
          </a:p>
        </p:txBody>
      </p:sp>
      <p:sp>
        <p:nvSpPr>
          <p:cNvPr id="23" name="Объект 4"/>
          <p:cNvSpPr txBox="1">
            <a:spLocks/>
          </p:cNvSpPr>
          <p:nvPr/>
        </p:nvSpPr>
        <p:spPr>
          <a:xfrm>
            <a:off x="9307398" y="1036221"/>
            <a:ext cx="2549242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800" b="1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chemeClr val="tx1"/>
                </a:solidFill>
              </a:rPr>
              <a:t>Проекты</a:t>
            </a:r>
          </a:p>
        </p:txBody>
      </p:sp>
      <p:sp>
        <p:nvSpPr>
          <p:cNvPr id="24" name="Объект 4"/>
          <p:cNvSpPr txBox="1">
            <a:spLocks/>
          </p:cNvSpPr>
          <p:nvPr/>
        </p:nvSpPr>
        <p:spPr>
          <a:xfrm>
            <a:off x="3996332" y="1021257"/>
            <a:ext cx="4937318" cy="431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800" b="1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chemeClr val="tx1"/>
                </a:solidFill>
              </a:rPr>
              <a:t>Специальные образовательные условия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940" y="1610577"/>
            <a:ext cx="578031" cy="57802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885563" y="1564942"/>
            <a:ext cx="3034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Оборудование для дистанционного 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обучения детей-инвалидов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769" y="2387173"/>
            <a:ext cx="596202" cy="5962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883660" y="2422541"/>
            <a:ext cx="281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Оборудование для мастерских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97484" y="3117393"/>
            <a:ext cx="29530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Оборудование для психолого-педагогического сопровождения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03232" y="4113297"/>
            <a:ext cx="3095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Диагностический инструментарий для ПМПК</a:t>
            </a:r>
          </a:p>
        </p:txBody>
      </p:sp>
      <p:pic>
        <p:nvPicPr>
          <p:cNvPr id="1036" name="Picture 12" descr="https://a-t-tech.ru/upload/iblock/df9/configuratio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620" y="3172066"/>
            <a:ext cx="665447" cy="66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7.pngwing.com/pngs/38/911/png-transparent-blended-learning-education-computer-icons-instructor-led-training-others-miscellaneous-class-logo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43141" y="4125464"/>
            <a:ext cx="913458" cy="63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9692518" y="5859780"/>
            <a:ext cx="2114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«</a:t>
            </a:r>
            <a:r>
              <a:rPr lang="ru-RU" sz="1400" dirty="0" err="1">
                <a:latin typeface="Montserrat" panose="00000500000000000000" pitchFamily="2" charset="-52"/>
              </a:rPr>
              <a:t>Учим.Знаем</a:t>
            </a:r>
            <a:r>
              <a:rPr lang="ru-RU" sz="1400" dirty="0">
                <a:latin typeface="Montserrat" panose="00000500000000000000" pitchFamily="2" charset="-52"/>
              </a:rPr>
              <a:t>»</a:t>
            </a: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05079" y="1641514"/>
            <a:ext cx="2847416" cy="93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592" y="2757676"/>
            <a:ext cx="1975626" cy="986907"/>
          </a:xfrm>
          <a:prstGeom prst="rect">
            <a:avLst/>
          </a:prstGeom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707" y="5592997"/>
            <a:ext cx="2064712" cy="74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2955" y="4034820"/>
            <a:ext cx="1583703" cy="1513303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9397592" y="2731677"/>
            <a:ext cx="189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Montserrat" panose="00000500000000000000" pitchFamily="2" charset="-52"/>
              </a:rPr>
              <a:t>«Ментальное здоровье»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864142" y="4268989"/>
            <a:ext cx="221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82395" y="3244622"/>
            <a:ext cx="1861120" cy="738664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Montserrat" panose="00000500000000000000" pitchFamily="2" charset="-52"/>
              </a:rPr>
              <a:t>Ресурсный центр по работе с детьми с РАС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4024" y="5947736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ОСОБАЯ ЗАБОТА!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97484" y="4924776"/>
            <a:ext cx="295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Дополнительное образование детей с ОВЗ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899744" y="5609182"/>
            <a:ext cx="3339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Открытие специализированных классов и групп для детей с РАС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917" y="4950368"/>
            <a:ext cx="594028" cy="54222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3917" y="5587744"/>
            <a:ext cx="673281" cy="614367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B8C69532-24D0-3AC7-D306-76729266D1E3}"/>
              </a:ext>
            </a:extLst>
          </p:cNvPr>
          <p:cNvSpPr/>
          <p:nvPr/>
        </p:nvSpPr>
        <p:spPr>
          <a:xfrm rot="1783122">
            <a:off x="10686209" y="2744473"/>
            <a:ext cx="1122204" cy="2856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НОВОЕ</a:t>
            </a:r>
          </a:p>
        </p:txBody>
      </p:sp>
    </p:spTree>
    <p:extLst>
      <p:ext uri="{BB962C8B-B14F-4D97-AF65-F5344CB8AC3E}">
        <p14:creationId xmlns:p14="http://schemas.microsoft.com/office/powerpoint/2010/main" val="1041175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2C7C817-545C-FF42-4548-D1DBE1D2A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 переходе школ на обновленные ФГОС </a:t>
            </a:r>
            <a:br>
              <a:rPr lang="ru-RU" dirty="0"/>
            </a:br>
            <a:r>
              <a:rPr lang="ru-RU" dirty="0"/>
              <a:t>начального общего и основного общего образования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026032"/>
              </p:ext>
            </p:extLst>
          </p:nvPr>
        </p:nvGraphicFramePr>
        <p:xfrm>
          <a:off x="7038976" y="1219856"/>
          <a:ext cx="4974859" cy="1608579"/>
        </p:xfrm>
        <a:graphic>
          <a:graphicData uri="http://schemas.openxmlformats.org/drawingml/2006/table">
            <a:tbl>
              <a:tblPr firstRow="1" firstCol="1" bandRow="1"/>
              <a:tblGrid>
                <a:gridCol w="1352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91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097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097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097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0912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0970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0970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948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2297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8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9</a:t>
                      </a: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2022/2023 </a:t>
                      </a:r>
                      <a:r>
                        <a:rPr lang="ru-RU" sz="1200" dirty="0" err="1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уч.г</a:t>
                      </a: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2023/2024 уч. г.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2024/2025 уч.г.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Обязательное введение ФГОС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97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Montserrat" panose="00000500000000000000" pitchFamily="2" charset="-52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Montserrat" panose="00000500000000000000" pitchFamily="2" charset="-52"/>
                          <a:ea typeface="Calibri"/>
                          <a:cs typeface="Times New Roman"/>
                        </a:rPr>
                        <a:t>Введение ФГОС по мере готовности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7038975" y="3164623"/>
            <a:ext cx="4974860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latin typeface="Montserrat" panose="00000500000000000000" pitchFamily="2" charset="-52"/>
              </a:rPr>
              <a:t>Задачи</a:t>
            </a:r>
            <a:endParaRPr lang="ru-RU" sz="1400" b="1" dirty="0">
              <a:solidFill>
                <a:srgbClr val="108AC9"/>
              </a:solidFill>
              <a:latin typeface="Montserrat" panose="00000500000000000000" pitchFamily="2" charset="-52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мониторинг готовности к переходу на обновленные ФГОС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обеспечение учебниками из Федерального перечня 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повышение квалификации и методическое сопровождение педагогов и руководителей школ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информирование общественности, работа с родителями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3613" y="2803073"/>
            <a:ext cx="28391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Примерная ООП начального общего образования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3612" y="3185845"/>
            <a:ext cx="28391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Примерная ООП основного общего образования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03611" y="3612057"/>
            <a:ext cx="283915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Примерная ООП среднего общего образования</a:t>
            </a:r>
          </a:p>
        </p:txBody>
      </p:sp>
      <p:sp>
        <p:nvSpPr>
          <p:cNvPr id="31" name="Стрелка вниз 30"/>
          <p:cNvSpPr/>
          <p:nvPr/>
        </p:nvSpPr>
        <p:spPr>
          <a:xfrm>
            <a:off x="3342767" y="1288805"/>
            <a:ext cx="326000" cy="308362"/>
          </a:xfrm>
          <a:prstGeom prst="down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2734" y="1605753"/>
            <a:ext cx="5999613" cy="2616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latin typeface="Montserrat" panose="00000500000000000000" pitchFamily="2" charset="-52"/>
              </a:rPr>
              <a:t>Детализация требований ФГОС в методических документах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5961" y="994170"/>
            <a:ext cx="5999613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Единое содержание общего образования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06642" y="2405462"/>
            <a:ext cx="2836126" cy="276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Для школы: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11532" y="4704694"/>
            <a:ext cx="5330641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Модели примерного плана внеурочной деятельности:</a:t>
            </a:r>
          </a:p>
          <a:p>
            <a:endParaRPr lang="ru-RU" sz="1200" b="1" dirty="0">
              <a:latin typeface="Montserrat" panose="00000500000000000000" pitchFamily="2" charset="-52"/>
            </a:endParaRPr>
          </a:p>
          <a:p>
            <a:r>
              <a:rPr lang="ru-RU" sz="1200" b="1" dirty="0">
                <a:latin typeface="Montserrat" panose="00000500000000000000" pitchFamily="2" charset="-52"/>
              </a:rPr>
              <a:t>1.  </a:t>
            </a:r>
            <a:r>
              <a:rPr lang="ru-RU" sz="1200" dirty="0">
                <a:latin typeface="Montserrat" panose="00000500000000000000" pitchFamily="2" charset="-52"/>
              </a:rPr>
              <a:t>Преобладание учебно-познавательной деятельности</a:t>
            </a:r>
          </a:p>
          <a:p>
            <a:r>
              <a:rPr lang="ru-RU" sz="1200" b="1" dirty="0">
                <a:latin typeface="Montserrat" panose="00000500000000000000" pitchFamily="2" charset="-52"/>
              </a:rPr>
              <a:t>2.  </a:t>
            </a:r>
            <a:r>
              <a:rPr lang="ru-RU" sz="1200" dirty="0">
                <a:latin typeface="Montserrat" panose="00000500000000000000" pitchFamily="2" charset="-52"/>
              </a:rPr>
              <a:t>Преобладание педагогической поддержки учащихся</a:t>
            </a:r>
          </a:p>
          <a:p>
            <a:r>
              <a:rPr lang="ru-RU" sz="1200" b="1" dirty="0">
                <a:latin typeface="Montserrat" panose="00000500000000000000" pitchFamily="2" charset="-52"/>
              </a:rPr>
              <a:t>3</a:t>
            </a:r>
            <a:r>
              <a:rPr lang="ru-RU" sz="1200" dirty="0">
                <a:latin typeface="Montserrat" panose="00000500000000000000" pitchFamily="2" charset="-52"/>
              </a:rPr>
              <a:t>.  Преобладание деятельности ученических сообществ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668767" y="2401728"/>
            <a:ext cx="2836807" cy="276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Для учителя: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710532" y="2828435"/>
            <a:ext cx="300244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14 примерных рабочих программ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273116" y="2981951"/>
            <a:ext cx="39745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3710532" y="3237657"/>
            <a:ext cx="300244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20 примерных рабочих программ</a:t>
            </a: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3291517" y="3400075"/>
            <a:ext cx="39745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710532" y="3672771"/>
            <a:ext cx="3002444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Montserrat" panose="00000500000000000000" pitchFamily="2" charset="-52"/>
              </a:rPr>
              <a:t>20 примерных рабочих программ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3291517" y="3801007"/>
            <a:ext cx="39745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1526524" y="1881600"/>
            <a:ext cx="3958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Сайт «Единое содержание общего образования»: </a:t>
            </a:r>
            <a:r>
              <a:rPr lang="en-US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https://edsoo.ru/</a:t>
            </a:r>
            <a:endParaRPr lang="ru-RU" sz="1200" b="1" dirty="0">
              <a:solidFill>
                <a:srgbClr val="C00000"/>
              </a:solidFill>
              <a:latin typeface="Montserrat" panose="00000500000000000000" pitchFamily="2" charset="-52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5962" y="5899564"/>
            <a:ext cx="4433295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Внеурочная деятельность  =  10 часов в неделю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11531" y="4177777"/>
            <a:ext cx="5980815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!</a:t>
            </a:r>
            <a:r>
              <a:rPr lang="ru-RU" sz="1200" b="1" dirty="0">
                <a:latin typeface="Montserrat" panose="00000500000000000000" pitchFamily="2" charset="-52"/>
              </a:rPr>
              <a:t> Конструктор рабочих программ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716435" y="1811120"/>
            <a:ext cx="404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Montserrat" panose="00000500000000000000" pitchFamily="2" charset="-52"/>
              </a:rPr>
              <a:t>!</a:t>
            </a:r>
            <a:r>
              <a:rPr lang="ru-RU" sz="2800" b="1" dirty="0">
                <a:latin typeface="Montserrat" panose="00000500000000000000" pitchFamily="2" charset="-52"/>
              </a:rPr>
              <a:t> </a:t>
            </a:r>
            <a:endParaRPr lang="ru-RU" sz="3200" dirty="0">
              <a:latin typeface="Montserrat" panose="00000500000000000000" pitchFamily="2" charset="-52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0654">
            <a:off x="10188721" y="117826"/>
            <a:ext cx="1182727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32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34D339C-F441-90AA-2C51-4C1E7E877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35" name="Текст 3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4" name="Picture 2" descr="https://neboweb.ru/pechersk/wp-content/uploads/57480492-1024x6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74708" y="4716941"/>
            <a:ext cx="2565105" cy="89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я\Desktop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31" y="1337151"/>
            <a:ext cx="2440431" cy="16163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4356" y="2645615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Montserrat" panose="00000500000000000000" pitchFamily="2" charset="-52"/>
              </a:rPr>
              <a:t>Ключевская школа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814" y="1337151"/>
            <a:ext cx="2155185" cy="16163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48689" y="2650804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Уинская</a:t>
            </a:r>
            <a:r>
              <a:rPr lang="ru-RU" sz="1000" b="1" dirty="0">
                <a:latin typeface="Montserrat" panose="00000500000000000000" pitchFamily="2" charset="-52"/>
              </a:rPr>
              <a:t> школа № 1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3026863"/>
            <a:ext cx="2442102" cy="13736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4356" y="4115772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Частинская</a:t>
            </a:r>
            <a:r>
              <a:rPr lang="ru-RU" sz="1000" b="1" dirty="0">
                <a:latin typeface="Montserrat" panose="00000500000000000000" pitchFamily="2" charset="-52"/>
              </a:rPr>
              <a:t> школа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24" y="1334767"/>
            <a:ext cx="2158365" cy="16187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47368" y="2644553"/>
            <a:ext cx="2719393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Фокинская</a:t>
            </a:r>
            <a:r>
              <a:rPr lang="ru-RU" sz="1000" b="1" dirty="0">
                <a:latin typeface="Montserrat" panose="00000500000000000000" pitchFamily="2" charset="-52"/>
              </a:rPr>
              <a:t> школа Чайковского ГО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96"/>
          <a:stretch/>
        </p:blipFill>
        <p:spPr>
          <a:xfrm>
            <a:off x="335360" y="4523301"/>
            <a:ext cx="2442102" cy="141811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23608" y="5661421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Гайнская</a:t>
            </a:r>
            <a:r>
              <a:rPr lang="ru-RU" sz="1000" b="1" dirty="0">
                <a:latin typeface="Montserrat" panose="00000500000000000000" pitchFamily="2" charset="-52"/>
              </a:rPr>
              <a:t> школа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"/>
          <a:stretch/>
        </p:blipFill>
        <p:spPr>
          <a:xfrm>
            <a:off x="3049814" y="3030532"/>
            <a:ext cx="2155185" cy="13663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58350" y="4110569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Карагайская</a:t>
            </a:r>
            <a:r>
              <a:rPr lang="ru-RU" sz="1000" b="1" dirty="0">
                <a:latin typeface="Montserrat" panose="00000500000000000000" pitchFamily="2" charset="-52"/>
              </a:rPr>
              <a:t> школа № 1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9" b="8392"/>
          <a:stretch/>
        </p:blipFill>
        <p:spPr>
          <a:xfrm>
            <a:off x="5575823" y="3026863"/>
            <a:ext cx="2158365" cy="13700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80334" y="4104371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Юсьвинская</a:t>
            </a:r>
            <a:r>
              <a:rPr lang="ru-RU" sz="1000" b="1" dirty="0">
                <a:latin typeface="Montserrat" panose="00000500000000000000" pitchFamily="2" charset="-52"/>
              </a:rPr>
              <a:t> школа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59" y="4525970"/>
            <a:ext cx="2122754" cy="14154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248689" y="5661421"/>
            <a:ext cx="1953854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000" b="1" dirty="0" err="1">
                <a:latin typeface="Montserrat" panose="00000500000000000000" pitchFamily="2" charset="-52"/>
              </a:rPr>
              <a:t>Еловская</a:t>
            </a:r>
            <a:r>
              <a:rPr lang="ru-RU" sz="1000" b="1" dirty="0">
                <a:latin typeface="Montserrat" panose="00000500000000000000" pitchFamily="2" charset="-52"/>
              </a:rPr>
              <a:t> школа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52485" y="1551632"/>
            <a:ext cx="20012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Численность детей, охваченных деятельностью центров, составляет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22 163 </a:t>
            </a:r>
            <a:r>
              <a:rPr lang="ru-RU" sz="1200" dirty="0">
                <a:latin typeface="Montserrat" panose="00000500000000000000" pitchFamily="2" charset="-52"/>
              </a:rPr>
              <a:t>чел.</a:t>
            </a:r>
          </a:p>
        </p:txBody>
      </p:sp>
      <p:pic>
        <p:nvPicPr>
          <p:cNvPr id="27" name="Picture 12" descr="https://doka-it.ru/assets/doka/html_templates/img/clients/b3qc2lwo466yaet.jpg"/>
          <p:cNvPicPr>
            <a:picLocks noChangeAspect="1" noChangeArrowheads="1"/>
          </p:cNvPicPr>
          <p:nvPr/>
        </p:nvPicPr>
        <p:blipFill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8" r="15177"/>
          <a:stretch/>
        </p:blipFill>
        <p:spPr bwMode="auto">
          <a:xfrm>
            <a:off x="8304759" y="1573089"/>
            <a:ext cx="847726" cy="64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https://i.ytimg.com/vi/ywO6yAuZekk/maxresdefault.jp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158" y="2584468"/>
            <a:ext cx="1726485" cy="89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0140971" y="2813163"/>
            <a:ext cx="1917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100 %</a:t>
            </a:r>
            <a:r>
              <a:rPr lang="ru-RU" sz="1200" b="1" dirty="0">
                <a:latin typeface="Montserrat" panose="00000500000000000000" pitchFamily="2" charset="-52"/>
              </a:rPr>
              <a:t> </a:t>
            </a:r>
            <a:r>
              <a:rPr lang="ru-RU" sz="1200" dirty="0">
                <a:latin typeface="Montserrat" panose="00000500000000000000" pitchFamily="2" charset="-52"/>
              </a:rPr>
              <a:t>педагогов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131231" y="3597359"/>
            <a:ext cx="2725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В 2021-2022 учебном году на базе центров проведено около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200</a:t>
            </a:r>
            <a:r>
              <a:rPr lang="ru-RU" sz="12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>
                <a:latin typeface="Montserrat" panose="00000500000000000000" pitchFamily="2" charset="-52"/>
              </a:rPr>
              <a:t>социокультурных мероприятий</a:t>
            </a:r>
          </a:p>
        </p:txBody>
      </p:sp>
      <p:pic>
        <p:nvPicPr>
          <p:cNvPr id="31" name="Picture 2" descr="https://edu.kpfu.ru/pluginfile.php/399707/course/overviewfiles/%D0%A5%D0%B8%D0%BC%D0%B8%D1%8F.png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286" y="3715066"/>
            <a:ext cx="586290" cy="59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355158" y="4525970"/>
            <a:ext cx="333635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Субсидии Министерства просвещения РФ: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2020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21</a:t>
            </a:r>
            <a:r>
              <a:rPr lang="ru-RU" sz="1400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школа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2021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14</a:t>
            </a:r>
            <a:r>
              <a:rPr lang="ru-RU" sz="1400" dirty="0">
                <a:latin typeface="Montserrat" panose="00000500000000000000" pitchFamily="2" charset="-52"/>
              </a:rPr>
              <a:t> школ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2022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14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2023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14</a:t>
            </a:r>
            <a:r>
              <a:rPr lang="ru-RU" sz="1400" dirty="0">
                <a:latin typeface="Montserrat" panose="00000500000000000000" pitchFamily="2" charset="-52"/>
              </a:rPr>
              <a:t> школ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2024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87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935292">
            <a:off x="6289801" y="1492904"/>
            <a:ext cx="1955844" cy="439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ГОРДИМСЯ!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0" y="892919"/>
            <a:ext cx="7734189" cy="307777"/>
          </a:xfrm>
          <a:prstGeom prst="rect">
            <a:avLst/>
          </a:prstGeom>
          <a:solidFill>
            <a:srgbClr val="D1F1CB"/>
          </a:solidFill>
        </p:spPr>
        <p:txBody>
          <a:bodyPr wrap="square">
            <a:spAutoFit/>
          </a:bodyPr>
          <a:lstStyle/>
          <a:p>
            <a:pPr marL="266700"/>
            <a:r>
              <a:rPr lang="ru-RU" sz="1400" b="1" dirty="0">
                <a:latin typeface="Montserrat" panose="00000500000000000000" pitchFamily="2" charset="-52"/>
              </a:rPr>
              <a:t>1. Региональный проект «Современная школа». «Точки роста» в действии</a:t>
            </a:r>
          </a:p>
        </p:txBody>
      </p:sp>
    </p:spTree>
    <p:extLst>
      <p:ext uri="{BB962C8B-B14F-4D97-AF65-F5344CB8AC3E}">
        <p14:creationId xmlns:p14="http://schemas.microsoft.com/office/powerpoint/2010/main" val="3441150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C21015-B105-9238-0D15-8BBF85D2A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11267" name="Содержимое 2"/>
          <p:cNvSpPr txBox="1">
            <a:spLocks/>
          </p:cNvSpPr>
          <p:nvPr/>
        </p:nvSpPr>
        <p:spPr bwMode="auto">
          <a:xfrm>
            <a:off x="393900" y="1194788"/>
            <a:ext cx="10856598" cy="2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857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indent="0" eaLnBrk="1" hangingPunct="1">
              <a:spcBef>
                <a:spcPts val="1200"/>
              </a:spcBef>
              <a:buNone/>
              <a:defRPr/>
            </a:pPr>
            <a:r>
              <a:rPr lang="ru-RU" altLang="ru-RU" sz="1200" dirty="0">
                <a:latin typeface="Montserrat" panose="00000500000000000000" pitchFamily="2" charset="-52"/>
              </a:rPr>
              <a:t>Обновление подходов к образованию детей с ОВЗ через модернизацию инфраструктуры коррекционных школ</a:t>
            </a:r>
            <a:endParaRPr lang="ru-RU" altLang="ru-RU" sz="1200" b="1" dirty="0">
              <a:latin typeface="Montserrat" panose="00000500000000000000" pitchFamily="2" charset="-52"/>
            </a:endParaRPr>
          </a:p>
          <a:p>
            <a:pPr marL="0" lvl="1" indent="0">
              <a:spcBef>
                <a:spcPts val="1200"/>
              </a:spcBef>
              <a:buNone/>
              <a:defRPr/>
            </a:pPr>
            <a:r>
              <a:rPr lang="ru-RU" altLang="ru-RU" sz="1200" b="1" dirty="0">
                <a:solidFill>
                  <a:srgbClr val="FF0000"/>
                </a:solidFill>
                <a:latin typeface="Montserrat" panose="00000500000000000000" pitchFamily="2" charset="-52"/>
              </a:rPr>
              <a:t>               </a:t>
            </a:r>
          </a:p>
          <a:p>
            <a:pPr marL="0" lvl="1" indent="0" eaLnBrk="1" hangingPunct="1">
              <a:spcBef>
                <a:spcPts val="1200"/>
              </a:spcBef>
              <a:buNone/>
              <a:defRPr/>
            </a:pPr>
            <a:endParaRPr lang="ru-RU" altLang="ru-RU" sz="12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  <a:p>
            <a:pPr marL="0" lvl="1" indent="0" eaLnBrk="1" hangingPunct="1">
              <a:spcBef>
                <a:spcPts val="1200"/>
              </a:spcBef>
              <a:buNone/>
              <a:defRPr/>
            </a:pPr>
            <a:r>
              <a:rPr lang="ru-RU" altLang="ru-RU" sz="1200" b="1" dirty="0">
                <a:solidFill>
                  <a:srgbClr val="FF0000"/>
                </a:solidFill>
                <a:latin typeface="Montserrat" panose="00000500000000000000" pitchFamily="2" charset="-52"/>
              </a:rPr>
              <a:t>               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6148" name="Номер слайда 8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514015" y="2633230"/>
            <a:ext cx="2523509" cy="1416598"/>
          </a:xfrm>
          <a:noFill/>
        </p:spPr>
        <p:txBody>
          <a:bodyPr anchor="t"/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Субсидии Министерства просвещения РФ:</a:t>
            </a:r>
            <a:b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r>
              <a:rPr lang="ru-RU" altLang="ru-RU" sz="1200" dirty="0">
                <a:latin typeface="Montserrat" panose="00000500000000000000" pitchFamily="2" charset="-52"/>
              </a:rPr>
              <a:t>2020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altLang="ru-RU" sz="1200" dirty="0">
                <a:latin typeface="Montserrat" panose="00000500000000000000" pitchFamily="2" charset="-52"/>
              </a:rPr>
              <a:t> 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2021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1</a:t>
            </a:r>
            <a:r>
              <a:rPr lang="ru-RU" altLang="ru-RU" sz="1200" dirty="0">
                <a:latin typeface="Montserrat" panose="00000500000000000000" pitchFamily="2" charset="-52"/>
              </a:rPr>
              <a:t> школа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2022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altLang="ru-RU" sz="1200" dirty="0">
                <a:latin typeface="Montserrat" panose="00000500000000000000" pitchFamily="2" charset="-52"/>
              </a:rPr>
              <a:t> 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2023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3</a:t>
            </a:r>
            <a:r>
              <a:rPr lang="ru-RU" altLang="ru-RU" sz="1200" dirty="0">
                <a:latin typeface="Montserrat" panose="00000500000000000000" pitchFamily="2" charset="-52"/>
              </a:rPr>
              <a:t> 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2024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9</a:t>
            </a:r>
            <a:r>
              <a:rPr lang="ru-RU" altLang="ru-RU" sz="1200" dirty="0">
                <a:latin typeface="Montserrat" panose="00000500000000000000" pitchFamily="2" charset="-52"/>
              </a:rPr>
              <a:t> школ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037" y="1851423"/>
            <a:ext cx="1900775" cy="13932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26" y="1861388"/>
            <a:ext cx="1971927" cy="13933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995" y="2236847"/>
            <a:ext cx="1966149" cy="13988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5962" y="3247443"/>
            <a:ext cx="1863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Столярная мастерская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8047" y="3271133"/>
            <a:ext cx="194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Кожевенная мастерская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1990" y="3304020"/>
            <a:ext cx="1808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Кабинет АФК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3900" y="3935977"/>
            <a:ext cx="855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Региональные Центры по поддержке образования лиц с ОВЗ</a:t>
            </a:r>
            <a:b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r>
              <a:rPr lang="ru-RU" sz="1400" b="1" dirty="0">
                <a:latin typeface="Montserrat" panose="00000500000000000000" pitchFamily="2" charset="-52"/>
              </a:rPr>
              <a:t>(участники мероприятия 2020 г.-2021 г. – 3 школы: г. Пермь, г. Березники, г. Лысьва)</a:t>
            </a:r>
            <a:endParaRPr lang="ru-RU" sz="1400" b="1" dirty="0">
              <a:solidFill>
                <a:srgbClr val="C00000"/>
              </a:solidFill>
              <a:latin typeface="Montserrat" panose="00000500000000000000" pitchFamily="2" charset="-5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8765" y="5919574"/>
            <a:ext cx="2196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Кабинет логопеда</a:t>
            </a:r>
          </a:p>
        </p:txBody>
      </p:sp>
      <p:pic>
        <p:nvPicPr>
          <p:cNvPr id="26" name="Объект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769" y="4529430"/>
            <a:ext cx="1851618" cy="13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561004" y="5880346"/>
            <a:ext cx="202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Комната сенсорной   интеграции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2502" y="4530270"/>
            <a:ext cx="1972127" cy="137531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8745" y="4529430"/>
            <a:ext cx="2041020" cy="137615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515522" y="5921067"/>
            <a:ext cx="20210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Швейная мастерская</a:t>
            </a:r>
          </a:p>
        </p:txBody>
      </p:sp>
      <p:sp>
        <p:nvSpPr>
          <p:cNvPr id="11264" name="TextBox 11263"/>
          <p:cNvSpPr txBox="1"/>
          <p:nvPr/>
        </p:nvSpPr>
        <p:spPr>
          <a:xfrm>
            <a:off x="6475732" y="5897872"/>
            <a:ext cx="237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Montserrat" panose="00000500000000000000" pitchFamily="2" charset="-52"/>
              </a:rPr>
              <a:t>Картонажно-переплетная мастерская</a:t>
            </a:r>
          </a:p>
        </p:txBody>
      </p:sp>
      <p:sp>
        <p:nvSpPr>
          <p:cNvPr id="11266" name="TextBox 11265"/>
          <p:cNvSpPr txBox="1"/>
          <p:nvPr/>
        </p:nvSpPr>
        <p:spPr>
          <a:xfrm>
            <a:off x="8946833" y="4494231"/>
            <a:ext cx="2909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Montserrat" panose="00000500000000000000" pitchFamily="2" charset="-52"/>
              </a:rPr>
              <a:t>Мероприятия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 err="1">
                <a:latin typeface="Montserrat" panose="00000500000000000000" pitchFamily="2" charset="-52"/>
              </a:rPr>
              <a:t>профпробы</a:t>
            </a:r>
            <a:r>
              <a:rPr lang="ru-RU" sz="1100" dirty="0">
                <a:latin typeface="Montserrat" panose="00000500000000000000" pitchFamily="2" charset="-52"/>
              </a:rPr>
              <a:t> на базе школ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Montserrat" panose="00000500000000000000" pitchFamily="2" charset="-52"/>
              </a:rPr>
              <a:t>семинары, стажировки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Montserrat" panose="00000500000000000000" pitchFamily="2" charset="-52"/>
              </a:rPr>
              <a:t>конференции для педагогов на базе Центров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100" dirty="0">
                <a:latin typeface="Montserrat" panose="00000500000000000000" pitchFamily="2" charset="-52"/>
              </a:rPr>
              <a:t>участие в научных исследованиях Института коррекционной педагогики РАО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9" y="1861388"/>
            <a:ext cx="2042138" cy="1375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26" y="2248307"/>
            <a:ext cx="1972741" cy="13874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2419" y="1475351"/>
            <a:ext cx="78250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1200"/>
              </a:spcBef>
              <a:defRPr/>
            </a:pPr>
            <a:r>
              <a:rPr lang="ru-RU" altLang="ru-RU" sz="1400" b="1" dirty="0">
                <a:latin typeface="Montserrat" panose="00000500000000000000" pitchFamily="2" charset="-52"/>
              </a:rPr>
              <a:t>2022г. – школа-интернат № 4 г. Перми, коррекционная школа-интернат г. Оса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69" y="4531305"/>
            <a:ext cx="2042138" cy="137476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0" y="872466"/>
            <a:ext cx="10504273" cy="307777"/>
          </a:xfrm>
          <a:prstGeom prst="rect">
            <a:avLst/>
          </a:prstGeom>
          <a:solidFill>
            <a:srgbClr val="D1F1CB"/>
          </a:solidFill>
        </p:spPr>
        <p:txBody>
          <a:bodyPr wrap="square">
            <a:noAutofit/>
          </a:bodyPr>
          <a:lstStyle/>
          <a:p>
            <a:pPr marL="361950"/>
            <a:r>
              <a:rPr lang="ru-RU" sz="1400" b="1" dirty="0">
                <a:latin typeface="Montserrat" panose="00000500000000000000" pitchFamily="2" charset="-52"/>
              </a:rPr>
              <a:t>2. Региональный проект «Современная школа» Мероприятие по поддержке образования лиц с ОВЗ 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AA479C8F-FE20-469F-A459-3B40C40AA8FE}"/>
              </a:ext>
            </a:extLst>
          </p:cNvPr>
          <p:cNvSpPr/>
          <p:nvPr/>
        </p:nvSpPr>
        <p:spPr>
          <a:xfrm rot="624455">
            <a:off x="8567311" y="1766503"/>
            <a:ext cx="3028506" cy="53303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С БЛАГОДАРНОСТЬЮ!</a:t>
            </a:r>
          </a:p>
        </p:txBody>
      </p:sp>
      <p:pic>
        <p:nvPicPr>
          <p:cNvPr id="33" name="Picture 2" descr="C:\Users\я\Desktop\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авая фигурная скобка 13"/>
          <p:cNvSpPr/>
          <p:nvPr/>
        </p:nvSpPr>
        <p:spPr>
          <a:xfrm>
            <a:off x="8772525" y="4529430"/>
            <a:ext cx="174308" cy="135091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03179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564640E-193C-4017-71FE-3A6111C1A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885238"/>
            <a:ext cx="8501555" cy="357997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3525"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3. Детский технопарк «</a:t>
            </a:r>
            <a:r>
              <a:rPr lang="ru-RU" altLang="ru-RU" sz="1600" b="1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Кванториум</a:t>
            </a:r>
            <a:r>
              <a:rPr lang="ru-RU" altLang="ru-RU" sz="1600" b="1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. </a:t>
            </a:r>
            <a:r>
              <a:rPr lang="ru-RU" altLang="ru-RU" sz="1600" b="1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Фотоника</a:t>
            </a:r>
            <a:r>
              <a:rPr lang="ru-RU" altLang="ru-RU" sz="1600" b="1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» </a:t>
            </a:r>
            <a:r>
              <a:rPr lang="ru-RU" altLang="ru-RU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в г. Перми</a:t>
            </a:r>
            <a:endParaRPr lang="ru-RU" altLang="ru-RU" sz="1600" b="1" dirty="0">
              <a:solidFill>
                <a:prstClr val="black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2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363298"/>
            <a:ext cx="3679560" cy="214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Шестиугольник 26"/>
          <p:cNvSpPr/>
          <p:nvPr/>
        </p:nvSpPr>
        <p:spPr>
          <a:xfrm>
            <a:off x="8209607" y="1366445"/>
            <a:ext cx="3008292" cy="2144629"/>
          </a:xfrm>
          <a:prstGeom prst="hexagon">
            <a:avLst/>
          </a:prstGeom>
          <a:solidFill>
            <a:srgbClr val="65BDE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Робоквантум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Космоквантум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Энерджиквантум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Montserrat" panose="00000500000000000000" pitchFamily="2" charset="-52"/>
              </a:rPr>
              <a:t>IT-</a:t>
            </a: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Наноквантум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Хайтек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Montserrat" panose="00000500000000000000" pitchFamily="2" charset="-52"/>
              </a:rPr>
              <a:t>VR / AR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Промышленный дизайн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Биоквантум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Аэроквантум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Фотоника</a:t>
            </a: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 bwMode="auto">
          <a:xfrm>
            <a:off x="4114855" y="1353445"/>
            <a:ext cx="4386700" cy="91332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в 2022 году:</a:t>
            </a:r>
          </a:p>
          <a:p>
            <a:pPr marL="0" lvl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1 000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детей</a:t>
            </a:r>
          </a:p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10</a:t>
            </a:r>
            <a:r>
              <a:rPr lang="ru-RU" altLang="ru-RU" sz="14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altLang="ru-RU" sz="1400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хакатонов</a:t>
            </a:r>
            <a:endParaRPr lang="ru-RU" altLang="ru-RU" sz="1400" dirty="0">
              <a:solidFill>
                <a:prstClr val="black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4 000 </a:t>
            </a:r>
            <a:r>
              <a:rPr lang="ru-RU" altLang="ru-RU" sz="14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pic>
        <p:nvPicPr>
          <p:cNvPr id="29" name="Picture 6" descr="https://tadviser.ru/images/d/d1/%D0%9A%D0%B2%D0%B0%D0%BD%D1%82%D0%BE%D1%80%D0%B8%D1%83%D0%BC_%D0%A4%D0%BE%D1%82%D0%BE%D0%BD%D0%B8%D0%BA%D0%B0%2C_%D0%9F%D0%B5%D1%80%D0%BC%D1%8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592" y="884733"/>
            <a:ext cx="1932322" cy="50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4114855" y="2278175"/>
            <a:ext cx="4791369" cy="144528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600"/>
              </a:spcBef>
              <a:buNone/>
              <a:defRPr/>
            </a:pPr>
            <a:r>
              <a:rPr lang="ru-RU" altLang="ru-RU" sz="1400" b="1" dirty="0">
                <a:latin typeface="Montserrat" panose="00000500000000000000" pitchFamily="2" charset="-52"/>
                <a:cs typeface="Arial" panose="020B0604020202020204" pitchFamily="34" charset="0"/>
              </a:rPr>
              <a:t>Мероприятия: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200" dirty="0">
                <a:latin typeface="Montserrat" panose="00000500000000000000" pitchFamily="2" charset="-52"/>
                <a:cs typeface="Arial" panose="020B0604020202020204" pitchFamily="34" charset="0"/>
              </a:rPr>
              <a:t>Региональный этап олимпиады школьников «Робофест-2022» по физике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200" dirty="0">
                <a:latin typeface="Montserrat" panose="00000500000000000000" pitchFamily="2" charset="-52"/>
                <a:cs typeface="Arial" panose="020B0604020202020204" pitchFamily="34" charset="0"/>
              </a:rPr>
              <a:t>Робототехнический танковый биатлон – 2022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200" dirty="0" err="1">
                <a:latin typeface="Montserrat" panose="00000500000000000000" pitchFamily="2" charset="-52"/>
                <a:cs typeface="Arial" panose="020B0604020202020204" pitchFamily="34" charset="0"/>
              </a:rPr>
              <a:t>Хакатон</a:t>
            </a:r>
            <a:r>
              <a:rPr lang="ru-RU" altLang="ru-RU" sz="1200" dirty="0">
                <a:latin typeface="Montserrat" panose="00000500000000000000" pitchFamily="2" charset="-52"/>
                <a:cs typeface="Arial" panose="020B0604020202020204" pitchFamily="34" charset="0"/>
              </a:rPr>
              <a:t> по созданию сувенирной продукции для ПАО «ПНППК»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7" y="3665699"/>
            <a:ext cx="3652014" cy="24337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281" y="3663069"/>
            <a:ext cx="3655958" cy="24363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599" y="3659527"/>
            <a:ext cx="3661272" cy="2439895"/>
          </a:xfrm>
          <a:prstGeom prst="rect">
            <a:avLst/>
          </a:prstGeom>
        </p:spPr>
      </p:pic>
      <p:pic>
        <p:nvPicPr>
          <p:cNvPr id="15" name="Picture 2" descr="C:\Users\я\Desktop\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617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D33AEE7-38E8-B26E-C129-EE45BA184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3199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6" name="Шестиугольник 25"/>
          <p:cNvSpPr/>
          <p:nvPr/>
        </p:nvSpPr>
        <p:spPr>
          <a:xfrm>
            <a:off x="8783579" y="1745349"/>
            <a:ext cx="2415464" cy="1795366"/>
          </a:xfrm>
          <a:prstGeom prst="hexagon">
            <a:avLst/>
          </a:prstGeom>
          <a:solidFill>
            <a:srgbClr val="65BDE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err="1">
                <a:solidFill>
                  <a:prstClr val="black"/>
                </a:solidFill>
                <a:latin typeface="Montserrat" panose="00000500000000000000" pitchFamily="2" charset="-52"/>
              </a:rPr>
              <a:t>Квантумы</a:t>
            </a:r>
            <a:r>
              <a:rPr lang="ru-RU" sz="1400" b="1" dirty="0">
                <a:solidFill>
                  <a:prstClr val="black"/>
                </a:solidFill>
                <a:latin typeface="Montserrat" panose="00000500000000000000" pitchFamily="2" charset="-52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 err="1">
                <a:solidFill>
                  <a:prstClr val="black"/>
                </a:solidFill>
                <a:latin typeface="Montserrat" panose="00000500000000000000" pitchFamily="2" charset="-52"/>
              </a:rPr>
              <a:t>Хайтек</a:t>
            </a:r>
            <a:endParaRPr lang="ru-RU" sz="1400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 err="1">
                <a:solidFill>
                  <a:prstClr val="black"/>
                </a:solidFill>
                <a:latin typeface="Montserrat" panose="00000500000000000000" pitchFamily="2" charset="-52"/>
              </a:rPr>
              <a:t>Робоквантум</a:t>
            </a:r>
            <a:endParaRPr lang="ru-RU" sz="1400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Физика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Биология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Химия</a:t>
            </a:r>
          </a:p>
        </p:txBody>
      </p:sp>
      <p:sp>
        <p:nvSpPr>
          <p:cNvPr id="27" name="Содержимое 2"/>
          <p:cNvSpPr txBox="1">
            <a:spLocks/>
          </p:cNvSpPr>
          <p:nvPr/>
        </p:nvSpPr>
        <p:spPr bwMode="auto">
          <a:xfrm>
            <a:off x="3852691" y="1357442"/>
            <a:ext cx="4930889" cy="127089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2022 год:</a:t>
            </a:r>
          </a:p>
          <a:p>
            <a:pPr marL="0" lvl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2 500</a:t>
            </a:r>
            <a:r>
              <a:rPr lang="ru-RU" altLang="ru-RU" sz="13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детей</a:t>
            </a:r>
          </a:p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(в </a:t>
            </a:r>
            <a:r>
              <a:rPr lang="ru-RU" altLang="ru-RU" sz="1300" dirty="0" err="1">
                <a:latin typeface="Montserrat" panose="00000500000000000000" pitchFamily="2" charset="-52"/>
                <a:cs typeface="Arial" panose="020B0604020202020204" pitchFamily="34" charset="0"/>
              </a:rPr>
              <a:t>т.ч</a:t>
            </a: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.</a:t>
            </a:r>
            <a:r>
              <a:rPr lang="ru-RU" altLang="ru-RU" sz="13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1 700 </a:t>
            </a:r>
            <a:r>
              <a:rPr lang="ru-RU" altLang="ru-RU" sz="13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детей из Горнозаводского, </a:t>
            </a:r>
            <a:r>
              <a:rPr lang="ru-RU" altLang="ru-RU" sz="1300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Гремячинского</a:t>
            </a:r>
            <a:r>
              <a:rPr lang="ru-RU" altLang="ru-RU" sz="13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, </a:t>
            </a:r>
            <a:r>
              <a:rPr lang="ru-RU" altLang="ru-RU" sz="1300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Кизеловского</a:t>
            </a:r>
            <a:r>
              <a:rPr lang="ru-RU" altLang="ru-RU" sz="13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, Лысьвенского </a:t>
            </a:r>
            <a:r>
              <a:rPr lang="ru-RU" altLang="ru-RU" sz="1300" dirty="0" smtClean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ГО)</a:t>
            </a:r>
            <a:endParaRPr lang="ru-RU" altLang="ru-RU" sz="1300" dirty="0">
              <a:solidFill>
                <a:prstClr val="black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pPr marL="0" lvl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2 000 </a:t>
            </a:r>
            <a:r>
              <a:rPr lang="ru-RU" altLang="ru-RU" sz="1300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0" y="883237"/>
            <a:ext cx="10677203" cy="357997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9875">
              <a:defRPr/>
            </a:pPr>
            <a:r>
              <a:rPr lang="ru-RU" altLang="ru-RU" sz="1600" b="1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4. Школьный технопарк «</a:t>
            </a:r>
            <a:r>
              <a:rPr lang="ru-RU" altLang="ru-RU" sz="1600" b="1" dirty="0" err="1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Кванториум</a:t>
            </a:r>
            <a:r>
              <a:rPr lang="ru-RU" altLang="ru-RU" sz="1600" b="1" dirty="0">
                <a:solidFill>
                  <a:prstClr val="black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» в г. Чусовой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3852690" y="2419835"/>
            <a:ext cx="4930889" cy="145275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00" b="1" dirty="0">
                <a:latin typeface="Montserrat" panose="00000500000000000000" pitchFamily="2" charset="-52"/>
                <a:cs typeface="Arial" panose="020B0604020202020204" pitchFamily="34" charset="0"/>
              </a:rPr>
              <a:t>Мероприятия: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12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Фестиваль мастер-классов «Наука на страже Родины»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12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Конкурс научно-технических проектов «Космос – это мы»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12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Конкурс «Жизнь в темпе творчества, исследования, изобретений»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787" y="3822290"/>
            <a:ext cx="3598028" cy="2186983"/>
          </a:xfrm>
          <a:prstGeom prst="rect">
            <a:avLst/>
          </a:prstGeom>
        </p:spPr>
      </p:pic>
      <p:pic>
        <p:nvPicPr>
          <p:cNvPr id="1026" name="Picture 2" descr="35-aQGxFkC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0" y="1408827"/>
            <a:ext cx="3411579" cy="220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5DYwX2Nk74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914" y="3822611"/>
            <a:ext cx="1635574" cy="218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6740" y="3822610"/>
            <a:ext cx="2070604" cy="21935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51780" y="3822290"/>
            <a:ext cx="3228627" cy="21869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2" descr="C:\Users\я\Desktop\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9588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75E5E8F-3B60-02A0-1A0A-F02190313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0" y="883237"/>
            <a:ext cx="10774837" cy="357997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3525">
              <a:defRPr/>
            </a:pPr>
            <a:r>
              <a:rPr lang="ru-RU" altLang="ru-RU" sz="18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5. Школьный технопарк «</a:t>
            </a:r>
            <a:r>
              <a:rPr lang="ru-RU" altLang="ru-RU" sz="1800" b="1" dirty="0" err="1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Кванториум</a:t>
            </a:r>
            <a:r>
              <a:rPr lang="ru-RU" altLang="ru-RU" sz="18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» в г. Березники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3823615" y="1491353"/>
            <a:ext cx="4661623" cy="209016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в 2022 году:</a:t>
            </a:r>
          </a:p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825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детей</a:t>
            </a:r>
            <a:b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</a:b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(в </a:t>
            </a:r>
            <a:r>
              <a:rPr lang="ru-RU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т.ч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.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555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детей из </a:t>
            </a:r>
            <a:r>
              <a:rPr lang="ru-RU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Красновишерского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, Соликамского, Чердынского ГО, г. </a:t>
            </a:r>
            <a:r>
              <a:rPr lang="ru-RU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Кизел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, Александровского </a:t>
            </a:r>
            <a:r>
              <a:rPr lang="ru-RU" altLang="ru-RU" sz="1400" dirty="0" smtClean="0">
                <a:latin typeface="Montserrat" panose="00000500000000000000" pitchFamily="2" charset="-52"/>
                <a:cs typeface="Arial" panose="020B0604020202020204" pitchFamily="34" charset="0"/>
              </a:rPr>
              <a:t>МО)</a:t>
            </a:r>
            <a:endParaRPr lang="ru-RU" altLang="ru-RU" sz="1400" dirty="0"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1 000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pic>
        <p:nvPicPr>
          <p:cNvPr id="12" name="Picture 2" descr="C:\Users\я\Desktop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Шестиугольник 15"/>
          <p:cNvSpPr/>
          <p:nvPr/>
        </p:nvSpPr>
        <p:spPr>
          <a:xfrm>
            <a:off x="8783579" y="1745349"/>
            <a:ext cx="2415464" cy="1795366"/>
          </a:xfrm>
          <a:prstGeom prst="hexagon">
            <a:avLst/>
          </a:prstGeom>
          <a:solidFill>
            <a:srgbClr val="65BDE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 err="1">
                <a:solidFill>
                  <a:prstClr val="black"/>
                </a:solidFill>
                <a:latin typeface="Montserrat" panose="00000500000000000000" pitchFamily="2" charset="-52"/>
              </a:rPr>
              <a:t>Квантумы</a:t>
            </a:r>
            <a:r>
              <a:rPr lang="ru-RU" sz="1400" b="1" dirty="0">
                <a:solidFill>
                  <a:prstClr val="black"/>
                </a:solidFill>
                <a:latin typeface="Montserrat" panose="00000500000000000000" pitchFamily="2" charset="-52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 err="1">
                <a:solidFill>
                  <a:prstClr val="black"/>
                </a:solidFill>
                <a:latin typeface="Montserrat" panose="00000500000000000000" pitchFamily="2" charset="-52"/>
              </a:rPr>
              <a:t>Хайтек</a:t>
            </a:r>
            <a:endParaRPr lang="ru-RU" sz="1400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 err="1">
                <a:solidFill>
                  <a:prstClr val="black"/>
                </a:solidFill>
                <a:latin typeface="Montserrat" panose="00000500000000000000" pitchFamily="2" charset="-52"/>
              </a:rPr>
              <a:t>Робоквантум</a:t>
            </a:r>
            <a:endParaRPr lang="ru-RU" sz="1400" dirty="0">
              <a:solidFill>
                <a:prstClr val="black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Физика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Биология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Химия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16" y="3672402"/>
            <a:ext cx="3331080" cy="24983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05907"/>
            <a:ext cx="3331079" cy="21756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672402"/>
            <a:ext cx="3331079" cy="2498310"/>
          </a:xfrm>
          <a:prstGeom prst="rect">
            <a:avLst/>
          </a:prstGeom>
        </p:spPr>
      </p:pic>
      <p:sp>
        <p:nvSpPr>
          <p:cNvPr id="18" name="Содержимое 2"/>
          <p:cNvSpPr txBox="1">
            <a:spLocks/>
          </p:cNvSpPr>
          <p:nvPr/>
        </p:nvSpPr>
        <p:spPr bwMode="auto">
          <a:xfrm>
            <a:off x="7835212" y="5026702"/>
            <a:ext cx="3691036" cy="1144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eaLnBrk="1" hangingPunct="1">
              <a:spcBef>
                <a:spcPts val="900"/>
              </a:spcBef>
              <a:buFont typeface="Wingdings" panose="05000000000000000000" pitchFamily="2" charset="2"/>
              <a:buNone/>
            </a:pPr>
            <a:r>
              <a:rPr lang="ru-RU" altLang="ru-RU" sz="1600" b="1" u="sng" dirty="0">
                <a:latin typeface="Montserrat" panose="00000500000000000000" pitchFamily="2" charset="-52"/>
                <a:cs typeface="Arial" panose="020B0604020202020204" pitchFamily="34" charset="0"/>
              </a:rPr>
              <a:t>Планы по открытию в МО:</a:t>
            </a:r>
          </a:p>
          <a:p>
            <a:pPr marL="0" lvl="1">
              <a:spcBef>
                <a:spcPts val="900"/>
              </a:spcBef>
              <a:buNone/>
            </a:pP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2023 год </a:t>
            </a: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– </a:t>
            </a: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 </a:t>
            </a:r>
            <a:r>
              <a:rPr lang="ru-RU" altLang="ru-RU" sz="1600" dirty="0" err="1">
                <a:latin typeface="Montserrat" panose="00000500000000000000" pitchFamily="2" charset="-52"/>
                <a:cs typeface="Arial" panose="020B0604020202020204" pitchFamily="34" charset="0"/>
              </a:rPr>
              <a:t>Кванториум</a:t>
            </a:r>
            <a:endParaRPr lang="ru-RU" altLang="ru-RU" sz="1600" dirty="0"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pPr marL="0" lvl="1">
              <a:spcBef>
                <a:spcPts val="900"/>
              </a:spcBef>
              <a:buNone/>
            </a:pP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2024 год </a:t>
            </a: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– </a:t>
            </a: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3</a:t>
            </a: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altLang="ru-RU" sz="1600" dirty="0" err="1">
                <a:latin typeface="Montserrat" panose="00000500000000000000" pitchFamily="2" charset="-52"/>
                <a:cs typeface="Arial" panose="020B0604020202020204" pitchFamily="34" charset="0"/>
              </a:rPr>
              <a:t>Кванториума</a:t>
            </a:r>
            <a:endParaRPr lang="ru-RU" altLang="ru-RU" sz="1600" dirty="0"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506436">
            <a:off x="8852248" y="4496878"/>
            <a:ext cx="26613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КТО СЛЕДУЮЩИЙ?</a:t>
            </a:r>
          </a:p>
        </p:txBody>
      </p:sp>
    </p:spTree>
    <p:extLst>
      <p:ext uri="{BB962C8B-B14F-4D97-AF65-F5344CB8AC3E}">
        <p14:creationId xmlns:p14="http://schemas.microsoft.com/office/powerpoint/2010/main" val="34652921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2A82F52-DAD0-34FF-EEC8-31A37F1A9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883237"/>
            <a:ext cx="10642861" cy="357997"/>
          </a:xfrm>
          <a:prstGeom prst="rect">
            <a:avLst/>
          </a:prstGeom>
          <a:solidFill>
            <a:srgbClr val="D1F1CB"/>
          </a:solidFill>
        </p:spPr>
        <p:txBody>
          <a:bodyPr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9875">
              <a:defRPr/>
            </a:pPr>
            <a:r>
              <a:rPr lang="ru-RU" altLang="ru-RU" sz="16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6. Мобильные технопарки «</a:t>
            </a:r>
            <a:r>
              <a:rPr lang="ru-RU" altLang="ru-RU" sz="1600" b="1" dirty="0" err="1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Кванториум</a:t>
            </a:r>
            <a:r>
              <a:rPr lang="ru-RU" altLang="ru-RU" sz="16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» (2 автомобиля)</a:t>
            </a:r>
          </a:p>
        </p:txBody>
      </p:sp>
      <p:sp>
        <p:nvSpPr>
          <p:cNvPr id="25" name="Содержимое 2"/>
          <p:cNvSpPr txBox="1">
            <a:spLocks/>
          </p:cNvSpPr>
          <p:nvPr/>
        </p:nvSpPr>
        <p:spPr bwMode="auto">
          <a:xfrm>
            <a:off x="4175385" y="1359296"/>
            <a:ext cx="3322669" cy="221295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2022 год:</a:t>
            </a:r>
          </a:p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2 000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детей</a:t>
            </a:r>
            <a:b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</a:b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11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муниципалитетов</a:t>
            </a:r>
            <a:b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</a:b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(с 2019 года – 33 МО)</a:t>
            </a:r>
          </a:p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8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публичных мероприятий</a:t>
            </a:r>
            <a:b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</a:b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по проектной деятельности</a:t>
            </a:r>
          </a:p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6 000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7857824" y="1359296"/>
            <a:ext cx="4079618" cy="1765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latin typeface="Montserrat" panose="00000500000000000000" pitchFamily="2" charset="-52"/>
                <a:cs typeface="Arial" panose="020B0604020202020204" pitchFamily="34" charset="0"/>
              </a:rPr>
              <a:t>Мероприятия:</a:t>
            </a:r>
          </a:p>
          <a:p>
            <a:pPr marL="285750" lvl="1" indent="-285750">
              <a:spcBef>
                <a:spcPts val="1200"/>
              </a:spcBef>
              <a:defRPr/>
            </a:pP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Мастер-классы и проектные конференции в муниципальных образованиях</a:t>
            </a:r>
          </a:p>
          <a:p>
            <a:pPr marL="285750" lvl="1" indent="-285750">
              <a:spcBef>
                <a:spcPts val="1200"/>
              </a:spcBef>
              <a:defRPr/>
            </a:pP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Конкурс проектов технического творчества и изобретательства </a:t>
            </a:r>
            <a:b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</a:b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«Пермь Великая»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317" y="3961659"/>
            <a:ext cx="3591421" cy="2020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293" y="3961659"/>
            <a:ext cx="3479431" cy="20203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34" y="3961953"/>
            <a:ext cx="3584966" cy="20165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34" y="1387149"/>
            <a:ext cx="3554276" cy="2365453"/>
          </a:xfrm>
          <a:prstGeom prst="rect">
            <a:avLst/>
          </a:prstGeom>
        </p:spPr>
      </p:pic>
      <p:pic>
        <p:nvPicPr>
          <p:cNvPr id="13" name="Picture 2" descr="C:\Users\я\Desktop\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022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B7C1DB-AFA6-6A74-2DA2-AF0FB90E2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883237"/>
            <a:ext cx="10568539" cy="357997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9875">
              <a:defRPr/>
            </a:pPr>
            <a:r>
              <a:rPr lang="ru-RU" altLang="ru-RU" sz="16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7. Центр </a:t>
            </a:r>
            <a:r>
              <a:rPr lang="ru-RU" alt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«Дом научной </a:t>
            </a:r>
            <a:r>
              <a:rPr lang="ru-RU" altLang="ru-RU" sz="16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коллаборации</a:t>
            </a:r>
            <a:r>
              <a:rPr lang="ru-RU" alt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(ДНК) им. А.А. Фридмана» в г. Перми</a:t>
            </a:r>
            <a:endParaRPr lang="ru-RU" altLang="ru-RU" sz="1600" b="1" dirty="0">
              <a:solidFill>
                <a:schemeClr val="tx1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2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84" y="1385468"/>
            <a:ext cx="3866976" cy="24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http://fdp.nntu.ru/wp-content/uploads/2019/10/doc139079108_521420446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92658" y="2657976"/>
            <a:ext cx="2628180" cy="114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одержимое 2"/>
          <p:cNvSpPr txBox="1">
            <a:spLocks/>
          </p:cNvSpPr>
          <p:nvPr/>
        </p:nvSpPr>
        <p:spPr bwMode="auto">
          <a:xfrm>
            <a:off x="4172287" y="1359024"/>
            <a:ext cx="4688909" cy="102073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2022 год:</a:t>
            </a:r>
          </a:p>
          <a:p>
            <a:pPr marL="0" lvl="1">
              <a:spcBef>
                <a:spcPts val="6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400 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детей</a:t>
            </a:r>
          </a:p>
          <a:p>
            <a:pPr marL="0" lvl="1">
              <a:spcBef>
                <a:spcPts val="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6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проектных олимпиад, </a:t>
            </a:r>
            <a:r>
              <a:rPr lang="ru-RU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хакатонов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и др.</a:t>
            </a:r>
          </a:p>
          <a:p>
            <a:pPr marL="0" lvl="1">
              <a:spcBef>
                <a:spcPts val="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1 500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351" y="4026320"/>
            <a:ext cx="2621487" cy="1952613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4797" y="4026319"/>
            <a:ext cx="3096399" cy="1952614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884" y="4026319"/>
            <a:ext cx="2914127" cy="19821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4937" y="4026320"/>
            <a:ext cx="2382277" cy="19821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58047" y="2313977"/>
            <a:ext cx="4841304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300" b="1" dirty="0">
                <a:latin typeface="Montserrat" panose="00000500000000000000" pitchFamily="2" charset="-52"/>
                <a:cs typeface="Arial" panose="020B0604020202020204" pitchFamily="34" charset="0"/>
              </a:rPr>
              <a:t>Мероприятия: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Технологический </a:t>
            </a:r>
            <a:r>
              <a:rPr lang="ru-RU" altLang="ru-RU" sz="1300" dirty="0" err="1">
                <a:latin typeface="Montserrat" panose="00000500000000000000" pitchFamily="2" charset="-52"/>
                <a:cs typeface="Arial" panose="020B0604020202020204" pitchFamily="34" charset="0"/>
              </a:rPr>
              <a:t>хакатон</a:t>
            </a: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 «Ехали медведи на </a:t>
            </a:r>
            <a:r>
              <a:rPr lang="ru-RU" altLang="ru-RU" sz="1300" dirty="0" err="1">
                <a:latin typeface="Montserrat" panose="00000500000000000000" pitchFamily="2" charset="-52"/>
                <a:cs typeface="Arial" panose="020B0604020202020204" pitchFamily="34" charset="0"/>
              </a:rPr>
              <a:t>велосиПЕДе</a:t>
            </a: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»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Командный проектный конкурс «</a:t>
            </a:r>
            <a:r>
              <a:rPr lang="ru-RU" altLang="ru-RU" sz="1300" dirty="0" err="1">
                <a:latin typeface="Montserrat" panose="00000500000000000000" pitchFamily="2" charset="-52"/>
                <a:cs typeface="Arial" panose="020B0604020202020204" pitchFamily="34" charset="0"/>
              </a:rPr>
              <a:t>Метапредметная</a:t>
            </a: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altLang="ru-RU" sz="1300" dirty="0" err="1">
                <a:latin typeface="Montserrat" panose="00000500000000000000" pitchFamily="2" charset="-52"/>
                <a:cs typeface="Arial" panose="020B0604020202020204" pitchFamily="34" charset="0"/>
              </a:rPr>
              <a:t>Фридмановская</a:t>
            </a: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 олимпиада»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Фестиваль-конкурс «Сделано в Перми»</a:t>
            </a:r>
          </a:p>
          <a:p>
            <a:pPr marL="285750" lvl="1" indent="-285750">
              <a:lnSpc>
                <a:spcPct val="8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ru-RU" altLang="ru-RU" sz="1300" dirty="0">
                <a:latin typeface="Montserrat" panose="00000500000000000000" pitchFamily="2" charset="-52"/>
                <a:cs typeface="Arial" panose="020B0604020202020204" pitchFamily="34" charset="0"/>
              </a:rPr>
              <a:t>Конкурс научных проектов</a:t>
            </a:r>
          </a:p>
        </p:txBody>
      </p:sp>
      <p:pic>
        <p:nvPicPr>
          <p:cNvPr id="19" name="Picture 2" descr="C:\Users\я\Desktop\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554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6D160E6-568C-2E4B-037A-D75A2A158D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15" name="Picture 2" descr="https://www.mck-ktits.ru/resource/img/ed_center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7993" y="1528421"/>
            <a:ext cx="1803529" cy="183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бъект 2"/>
          <p:cNvSpPr txBox="1">
            <a:spLocks/>
          </p:cNvSpPr>
          <p:nvPr/>
        </p:nvSpPr>
        <p:spPr>
          <a:xfrm>
            <a:off x="3712966" y="2446422"/>
            <a:ext cx="3951027" cy="15976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600"/>
              </a:lnSpc>
              <a:spcBef>
                <a:spcPts val="600"/>
              </a:spcBef>
              <a:buNone/>
            </a:pPr>
            <a:r>
              <a:rPr lang="ru-RU" altLang="ru-RU" sz="1400" b="1" dirty="0">
                <a:latin typeface="Montserrat" panose="00000500000000000000" pitchFamily="2" charset="-52"/>
              </a:rPr>
              <a:t>Направления: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>
                <a:latin typeface="Montserrat" panose="00000500000000000000" pitchFamily="2" charset="-52"/>
              </a:rPr>
              <a:t>Разработка </a:t>
            </a:r>
            <a:r>
              <a:rPr lang="en-US" altLang="ru-RU" sz="1400" dirty="0">
                <a:latin typeface="Montserrat" panose="00000500000000000000" pitchFamily="2" charset="-52"/>
              </a:rPr>
              <a:t>VR/AR – </a:t>
            </a:r>
            <a:r>
              <a:rPr lang="ru-RU" altLang="ru-RU" sz="1400" dirty="0">
                <a:latin typeface="Montserrat" panose="00000500000000000000" pitchFamily="2" charset="-52"/>
              </a:rPr>
              <a:t>приложений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>
                <a:latin typeface="Montserrat" panose="00000500000000000000" pitchFamily="2" charset="-52"/>
              </a:rPr>
              <a:t>Программирование на </a:t>
            </a:r>
            <a:r>
              <a:rPr lang="en-US" altLang="ru-RU" sz="1400" dirty="0">
                <a:latin typeface="Montserrat" panose="00000500000000000000" pitchFamily="2" charset="-52"/>
              </a:rPr>
              <a:t>Python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>
                <a:latin typeface="Montserrat" panose="00000500000000000000" pitchFamily="2" charset="-52"/>
              </a:rPr>
              <a:t>Искусственный интеллект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>
                <a:latin typeface="Montserrat" panose="00000500000000000000" pitchFamily="2" charset="-52"/>
              </a:rPr>
              <a:t>Системное администрирование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 err="1">
                <a:latin typeface="Montserrat" panose="00000500000000000000" pitchFamily="2" charset="-52"/>
              </a:rPr>
              <a:t>КиберГигиена</a:t>
            </a:r>
            <a:r>
              <a:rPr lang="ru-RU" altLang="ru-RU" sz="1400" dirty="0">
                <a:latin typeface="Montserrat" panose="00000500000000000000" pitchFamily="2" charset="-52"/>
              </a:rPr>
              <a:t> и Большие данные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altLang="ru-RU" sz="1400" dirty="0" err="1">
                <a:latin typeface="Montserrat" panose="00000500000000000000" pitchFamily="2" charset="-52"/>
              </a:rPr>
              <a:t>Web</a:t>
            </a:r>
            <a:r>
              <a:rPr lang="ru-RU" altLang="ru-RU" sz="1400" dirty="0">
                <a:latin typeface="Montserrat" panose="00000500000000000000" pitchFamily="2" charset="-52"/>
              </a:rPr>
              <a:t>-приложения, UI/UX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907688"/>
            <a:ext cx="10171522" cy="423049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3525">
              <a:defRPr/>
            </a:pPr>
            <a:r>
              <a:rPr lang="ru-RU" altLang="ru-RU" sz="16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8. Центр 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цифрового образования детей «</a:t>
            </a:r>
            <a:r>
              <a:rPr lang="en-US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IT-</a:t>
            </a:r>
            <a:r>
              <a:rPr lang="ru-RU" alt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куб» в г. Перми</a:t>
            </a:r>
            <a:endParaRPr lang="ru-RU" altLang="ru-RU" sz="1600" b="1" dirty="0">
              <a:solidFill>
                <a:schemeClr val="tx1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16" y="3877537"/>
            <a:ext cx="2956873" cy="2217655"/>
          </a:xfrm>
          <a:prstGeom prst="rect">
            <a:avLst/>
          </a:prstGeom>
        </p:spPr>
      </p:pic>
      <p:sp>
        <p:nvSpPr>
          <p:cNvPr id="25" name="Содержимое 2"/>
          <p:cNvSpPr txBox="1">
            <a:spLocks/>
          </p:cNvSpPr>
          <p:nvPr/>
        </p:nvSpPr>
        <p:spPr bwMode="auto">
          <a:xfrm>
            <a:off x="3715227" y="1423583"/>
            <a:ext cx="3948766" cy="98915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2022 год:</a:t>
            </a:r>
          </a:p>
          <a:p>
            <a:pPr marL="0" lvl="1">
              <a:spcBef>
                <a:spcPts val="6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400 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детей</a:t>
            </a:r>
          </a:p>
          <a:p>
            <a:pPr marL="0" lvl="1">
              <a:spcBef>
                <a:spcPts val="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6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проектных олимпиад, </a:t>
            </a:r>
            <a:r>
              <a:rPr lang="ru-RU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хакатонов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и др.</a:t>
            </a:r>
          </a:p>
          <a:p>
            <a:pPr marL="0" lvl="1">
              <a:spcBef>
                <a:spcPts val="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1 500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участников мероприятий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16" y="1498062"/>
            <a:ext cx="2958226" cy="2218669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3711612" y="4207246"/>
            <a:ext cx="4451093" cy="22138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latin typeface="Montserrat" panose="00000500000000000000" pitchFamily="2" charset="-52"/>
                <a:cs typeface="Arial" panose="020B0604020202020204" pitchFamily="34" charset="0"/>
              </a:rPr>
              <a:t>Мероприятия: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Окружной этап Интеллектуальной олимпиады ПФО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Очный этап олимпиады «Когнитивные Технологии» («</a:t>
            </a:r>
            <a:r>
              <a:rPr lang="ru-RU" altLang="ru-RU" sz="1400" dirty="0" err="1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КоТех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»)</a:t>
            </a:r>
          </a:p>
          <a:p>
            <a:pPr marL="285750" lvl="1" indent="-285750">
              <a:spcBef>
                <a:spcPts val="600"/>
              </a:spcBef>
              <a:defRPr/>
            </a:pP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Мастер-классы: «Весенние </a:t>
            </a:r>
            <a:r>
              <a:rPr lang="en-US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IT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-каникулы», по разработке компьютерной игры «Крокодил», по 3</a:t>
            </a:r>
            <a:r>
              <a:rPr lang="en-US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D</a:t>
            </a:r>
            <a:r>
              <a:rPr lang="ru-RU" alt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-моделированию и др.</a:t>
            </a:r>
          </a:p>
        </p:txBody>
      </p:sp>
      <p:pic>
        <p:nvPicPr>
          <p:cNvPr id="16" name="Picture 2" descr="C:\Users\я\Desktop\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одержимое 2"/>
          <p:cNvSpPr txBox="1">
            <a:spLocks/>
          </p:cNvSpPr>
          <p:nvPr/>
        </p:nvSpPr>
        <p:spPr bwMode="auto">
          <a:xfrm>
            <a:off x="8933650" y="4729852"/>
            <a:ext cx="2959760" cy="117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eaLnBrk="1" hangingPunct="1">
              <a:spcBef>
                <a:spcPts val="900"/>
              </a:spcBef>
              <a:buFont typeface="Wingdings" panose="05000000000000000000" pitchFamily="2" charset="2"/>
              <a:buNone/>
            </a:pPr>
            <a:r>
              <a:rPr lang="ru-RU" altLang="ru-RU" sz="1400" b="1" dirty="0">
                <a:latin typeface="Montserrat" panose="00000500000000000000" pitchFamily="2" charset="-52"/>
                <a:cs typeface="Arial" panose="020B0604020202020204" pitchFamily="34" charset="0"/>
              </a:rPr>
              <a:t>Планы по открытию в МО:</a:t>
            </a:r>
          </a:p>
          <a:p>
            <a:pPr marL="0" lvl="1">
              <a:spcBef>
                <a:spcPts val="900"/>
              </a:spcBef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2023 год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–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5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Центров 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IT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-куб</a:t>
            </a:r>
          </a:p>
          <a:p>
            <a:pPr marL="0" lvl="1">
              <a:spcBef>
                <a:spcPts val="900"/>
              </a:spcBef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2024 год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–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Центра 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IT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-куб</a:t>
            </a:r>
            <a:endParaRPr lang="ru-RU" altLang="ru-RU" sz="1400" b="1" i="1" dirty="0">
              <a:solidFill>
                <a:srgbClr val="C00000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697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44334F83-CB74-02C7-8B86-497B9C4D66E4}"/>
              </a:ext>
            </a:extLst>
          </p:cNvPr>
          <p:cNvSpPr/>
          <p:nvPr/>
        </p:nvSpPr>
        <p:spPr>
          <a:xfrm>
            <a:off x="0" y="947709"/>
            <a:ext cx="12192000" cy="679593"/>
          </a:xfrm>
          <a:prstGeom prst="rect">
            <a:avLst/>
          </a:prstGeom>
          <a:solidFill>
            <a:srgbClr val="D1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0" name="Текст 39">
            <a:extLst>
              <a:ext uri="{FF2B5EF4-FFF2-40B4-BE49-F238E27FC236}">
                <a16:creationId xmlns="" xmlns:a16="http://schemas.microsoft.com/office/drawing/2014/main" id="{09A330F8-B3C0-DC62-81BF-F47D752276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41" name="Текст 40">
            <a:extLst>
              <a:ext uri="{FF2B5EF4-FFF2-40B4-BE49-F238E27FC236}">
                <a16:creationId xmlns="" xmlns:a16="http://schemas.microsoft.com/office/drawing/2014/main" id="{6F9C2C31-4648-E461-7E51-B76FBE521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Главная задача системы образования</a:t>
            </a:r>
          </a:p>
        </p:txBody>
      </p:sp>
      <p:sp>
        <p:nvSpPr>
          <p:cNvPr id="42" name="Объект 41">
            <a:extLst>
              <a:ext uri="{FF2B5EF4-FFF2-40B4-BE49-F238E27FC236}">
                <a16:creationId xmlns="" xmlns:a16="http://schemas.microsoft.com/office/drawing/2014/main" id="{85F8E066-F68A-BE96-6F1A-70B60369B92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Создание единого образовательного пространства, обеспечивающего все условия</a:t>
            </a:r>
            <a:br>
              <a:rPr lang="ru-RU" dirty="0"/>
            </a:br>
            <a:r>
              <a:rPr lang="ru-RU" dirty="0"/>
              <a:t>для получения качественного образования и развития каждого ребенка</a:t>
            </a:r>
          </a:p>
        </p:txBody>
      </p:sp>
      <p:sp>
        <p:nvSpPr>
          <p:cNvPr id="43" name="Текст 42">
            <a:extLst>
              <a:ext uri="{FF2B5EF4-FFF2-40B4-BE49-F238E27FC236}">
                <a16:creationId xmlns="" xmlns:a16="http://schemas.microsoft.com/office/drawing/2014/main" id="{1499E9EA-EF71-22D6-ADF4-71C0A19A7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sz="1000" dirty="0"/>
              <a:t>Формирование</a:t>
            </a:r>
            <a:r>
              <a:rPr lang="en-US" sz="1000" dirty="0"/>
              <a:t> </a:t>
            </a:r>
            <a:r>
              <a:rPr lang="ru-RU" sz="1000" dirty="0"/>
              <a:t>единого образовательного пространства:</a:t>
            </a:r>
            <a:r>
              <a:rPr lang="en-US" sz="1000" dirty="0"/>
              <a:t/>
            </a:r>
            <a:br>
              <a:rPr lang="en-US" sz="1000" dirty="0"/>
            </a:br>
            <a:r>
              <a:rPr lang="ru-RU" sz="1000" dirty="0"/>
              <a:t>магистральные проекты</a:t>
            </a:r>
          </a:p>
        </p:txBody>
      </p:sp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6D06886D-E3F2-5F71-F921-B94D4A63D5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2553256" y="2622486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66" name="Рисунок 65">
            <a:extLst>
              <a:ext uri="{FF2B5EF4-FFF2-40B4-BE49-F238E27FC236}">
                <a16:creationId xmlns="" xmlns:a16="http://schemas.microsoft.com/office/drawing/2014/main" id="{B74C45A8-9114-03EE-A953-197B94FA8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3531154" y="3803913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67" name="Рисунок 66">
            <a:extLst>
              <a:ext uri="{FF2B5EF4-FFF2-40B4-BE49-F238E27FC236}">
                <a16:creationId xmlns="" xmlns:a16="http://schemas.microsoft.com/office/drawing/2014/main" id="{2AF0EEEE-7950-FC25-3897-3754E81BE4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4478693" y="2607741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68" name="Рисунок 67">
            <a:extLst>
              <a:ext uri="{FF2B5EF4-FFF2-40B4-BE49-F238E27FC236}">
                <a16:creationId xmlns="" xmlns:a16="http://schemas.microsoft.com/office/drawing/2014/main" id="{21F4FB63-8FEA-7808-5065-2CF0A71DA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5459013" y="3804754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69" name="Рисунок 68">
            <a:extLst>
              <a:ext uri="{FF2B5EF4-FFF2-40B4-BE49-F238E27FC236}">
                <a16:creationId xmlns="" xmlns:a16="http://schemas.microsoft.com/office/drawing/2014/main" id="{EEB82DA7-E815-B229-A65B-64872D7CAA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6391078" y="2608314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3BAE2F41-C6DB-8CB0-B02D-6F3B259AC8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593" y="3081720"/>
            <a:ext cx="577284" cy="5760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4313F999-DD3D-E491-17D9-474A8D4FD3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410" y="2995063"/>
            <a:ext cx="762412" cy="762412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3E60A14C-D14D-E7C8-BCA1-77FF9EA6D8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67" y="4277892"/>
            <a:ext cx="576000" cy="57600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9ECAA7F5-28D4-A84D-D3EC-3193ACB463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619" y="3149368"/>
            <a:ext cx="542105" cy="470193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D619C8BE-C712-2F16-5F28-01551119920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811" y="4412870"/>
            <a:ext cx="604023" cy="416122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34D1D316-A1D1-AB4C-A3E2-27E503145E6A}"/>
              </a:ext>
            </a:extLst>
          </p:cNvPr>
          <p:cNvSpPr txBox="1"/>
          <p:nvPr/>
        </p:nvSpPr>
        <p:spPr>
          <a:xfrm>
            <a:off x="1794475" y="2154068"/>
            <a:ext cx="1960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E6CA4"/>
                </a:solidFill>
                <a:latin typeface="Montserrat" panose="00000500000000000000" pitchFamily="2" charset="-52"/>
              </a:rPr>
              <a:t>ВОСПИТАНИЕ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E20CD9D1-B983-0E9F-5CF5-17495FEB2BE0}"/>
              </a:ext>
            </a:extLst>
          </p:cNvPr>
          <p:cNvSpPr txBox="1"/>
          <p:nvPr/>
        </p:nvSpPr>
        <p:spPr>
          <a:xfrm>
            <a:off x="816638" y="5336086"/>
            <a:ext cx="4128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solidFill>
                  <a:srgbClr val="4B8523"/>
                </a:solidFill>
                <a:latin typeface="Montserrat" panose="00000500000000000000" pitchFamily="2" charset="-52"/>
              </a:rPr>
              <a:t>ЗНАНИЕ:</a:t>
            </a:r>
          </a:p>
          <a:p>
            <a:pPr algn="r"/>
            <a:r>
              <a:rPr lang="ru-RU" b="1" dirty="0">
                <a:solidFill>
                  <a:srgbClr val="4B8523"/>
                </a:solidFill>
                <a:latin typeface="Montserrat" panose="00000500000000000000" pitchFamily="2" charset="-52"/>
              </a:rPr>
              <a:t>КАЧЕСТВО И ОБЪЕКТИВНОСТЬ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7F7F2A32-43B2-4674-3C39-B00DA8A47A2C}"/>
              </a:ext>
            </a:extLst>
          </p:cNvPr>
          <p:cNvSpPr txBox="1"/>
          <p:nvPr/>
        </p:nvSpPr>
        <p:spPr>
          <a:xfrm>
            <a:off x="4147106" y="2161338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BE5108"/>
                </a:solidFill>
                <a:latin typeface="Montserrat" panose="00000500000000000000" pitchFamily="2" charset="-52"/>
              </a:rPr>
              <a:t>ЗДОРОВЬЕ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5460D585-24A7-DF19-862D-D2E7959AA423}"/>
              </a:ext>
            </a:extLst>
          </p:cNvPr>
          <p:cNvSpPr txBox="1"/>
          <p:nvPr/>
        </p:nvSpPr>
        <p:spPr>
          <a:xfrm>
            <a:off x="5362866" y="5326994"/>
            <a:ext cx="1874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D29602"/>
                </a:solidFill>
                <a:latin typeface="Montserrat" panose="00000500000000000000" pitchFamily="2" charset="-52"/>
              </a:rPr>
              <a:t>ТВОРЧЕСТВО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A7DB9C5-0DC7-4AA6-18BB-8DBE54D33D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7892781" y="3808381"/>
            <a:ext cx="1523959" cy="1523959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F007320-2F2C-E580-8116-0B2895A612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8840320" y="2612209"/>
            <a:ext cx="1523959" cy="1523959"/>
          </a:xfrm>
          <a:prstGeom prst="rect">
            <a:avLst/>
          </a:prstGeom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5460D585-24A7-DF19-862D-D2E7959AA423}"/>
              </a:ext>
            </a:extLst>
          </p:cNvPr>
          <p:cNvSpPr txBox="1"/>
          <p:nvPr/>
        </p:nvSpPr>
        <p:spPr>
          <a:xfrm>
            <a:off x="7979972" y="5321110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34E9B"/>
                </a:solidFill>
                <a:latin typeface="Montserrat" panose="00000500000000000000" pitchFamily="2" charset="-52"/>
              </a:rPr>
              <a:t>УЧИТЕЛЬ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B1EF4B69-F3C4-8336-E088-0CFCD402896D}"/>
              </a:ext>
            </a:extLst>
          </p:cNvPr>
          <p:cNvSpPr txBox="1"/>
          <p:nvPr/>
        </p:nvSpPr>
        <p:spPr>
          <a:xfrm>
            <a:off x="5885311" y="2161338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737373"/>
                </a:solidFill>
                <a:latin typeface="Montserrat" panose="00000500000000000000" pitchFamily="2" charset="-52"/>
              </a:rPr>
              <a:t>ПРОФОРИЕНТАЦИЯ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460D585-24A7-DF19-862D-D2E7959AA423}"/>
              </a:ext>
            </a:extLst>
          </p:cNvPr>
          <p:cNvSpPr txBox="1"/>
          <p:nvPr/>
        </p:nvSpPr>
        <p:spPr>
          <a:xfrm>
            <a:off x="9396941" y="216725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4B8523"/>
                </a:solidFill>
                <a:latin typeface="Montserrat" panose="00000500000000000000" pitchFamily="2" charset="-52"/>
              </a:rPr>
              <a:t>УСЛОВИЯ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CD23355-202E-7C1E-118D-9DC245F308A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422" y="4299504"/>
            <a:ext cx="648298" cy="5477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98F4C4F-6B5D-BBED-5448-1820520601B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9" t="11143" r="11239" b="14264"/>
          <a:stretch/>
        </p:blipFill>
        <p:spPr>
          <a:xfrm>
            <a:off x="9258775" y="3109326"/>
            <a:ext cx="687047" cy="52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71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AD8D404-5444-3EE0-81F4-5121AA0D3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072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Современная архитектура образовательного пространства</a:t>
            </a:r>
            <a:br>
              <a:rPr lang="ru-RU" dirty="0"/>
            </a:br>
            <a:r>
              <a:rPr lang="ru-RU" dirty="0"/>
              <a:t>для самореализации и развития талантов детей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988030"/>
            <a:ext cx="10426045" cy="399298"/>
          </a:xfrm>
          <a:prstGeom prst="rect">
            <a:avLst/>
          </a:prstGeom>
          <a:solidFill>
            <a:srgbClr val="D1F1CB"/>
          </a:solidFill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C00000"/>
                </a:solidFill>
                <a:latin typeface="PermianSlabSerifTypeface" panose="02000000000000000000" pitchFamily="50" charset="0"/>
                <a:ea typeface="+mj-ea"/>
                <a:cs typeface="+mj-cs"/>
              </a:defRPr>
            </a:lvl1pPr>
          </a:lstStyle>
          <a:p>
            <a:pPr marL="263525">
              <a:defRPr/>
            </a:pPr>
            <a:r>
              <a:rPr lang="ru-RU" altLang="ru-RU" sz="1600" b="1" dirty="0">
                <a:solidFill>
                  <a:schemeClr val="tx1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9. Центр </a:t>
            </a:r>
            <a:r>
              <a:rPr lang="ru-RU" alt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выявления и поддержки одаренных детей «Академия первых» в г. Перми</a:t>
            </a:r>
            <a:endParaRPr lang="ru-RU" altLang="ru-RU" sz="1600" b="1" dirty="0">
              <a:solidFill>
                <a:schemeClr val="tx1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7" name="Picture 2" descr="C:\Users\User\Desktop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82" y="2070971"/>
            <a:ext cx="1237938" cy="114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одержимое 2"/>
          <p:cNvSpPr txBox="1">
            <a:spLocks/>
          </p:cNvSpPr>
          <p:nvPr/>
        </p:nvSpPr>
        <p:spPr bwMode="auto">
          <a:xfrm>
            <a:off x="5093655" y="1561998"/>
            <a:ext cx="5332389" cy="188503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>
              <a:spcBef>
                <a:spcPts val="1200"/>
              </a:spcBef>
              <a:buNone/>
              <a:defRPr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2022 год:</a:t>
            </a:r>
          </a:p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7 800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детей</a:t>
            </a:r>
          </a:p>
          <a:p>
            <a:pPr marL="0" indent="0">
              <a:lnSpc>
                <a:spcPts val="1800"/>
              </a:lnSpc>
              <a:spcBef>
                <a:spcPts val="600"/>
              </a:spcBef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2 600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детей включены в федеральный информационный ресурс одаренных детей</a:t>
            </a:r>
          </a:p>
          <a:p>
            <a:pPr marL="0" indent="0">
              <a:lnSpc>
                <a:spcPts val="1800"/>
              </a:lnSpc>
              <a:spcBef>
                <a:spcPts val="600"/>
              </a:spcBef>
              <a:buNone/>
            </a:pP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63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региональных мероприятий по выявлению выдающихся способностей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354" y="1592530"/>
            <a:ext cx="4730022" cy="1722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54" y="3632050"/>
            <a:ext cx="3576300" cy="23832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949" y="3632049"/>
            <a:ext cx="1585133" cy="23789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5775" y="3632050"/>
            <a:ext cx="3417291" cy="23832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78186" y="3632050"/>
            <a:ext cx="1722643" cy="2383268"/>
          </a:xfrm>
          <a:prstGeom prst="rect">
            <a:avLst/>
          </a:prstGeom>
        </p:spPr>
      </p:pic>
      <p:pic>
        <p:nvPicPr>
          <p:cNvPr id="14" name="Picture 2" descr="C:\Users\я\Desktop\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907" y="1013002"/>
            <a:ext cx="1071617" cy="8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 rot="20662753">
            <a:off x="1131616" y="2003967"/>
            <a:ext cx="297549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ЖДЕМ! ЖДЕМ! ЖДЕМ!</a:t>
            </a:r>
          </a:p>
        </p:txBody>
      </p:sp>
    </p:spTree>
    <p:extLst>
      <p:ext uri="{BB962C8B-B14F-4D97-AF65-F5344CB8AC3E}">
        <p14:creationId xmlns:p14="http://schemas.microsoft.com/office/powerpoint/2010/main" val="20887995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4E9ED1F-F629-D90C-85FA-B099F4BE14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01" y="4560310"/>
            <a:ext cx="2253758" cy="19547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35894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BE5108"/>
                </a:solidFill>
                <a:latin typeface="Montserrat" panose="00000500000000000000" pitchFamily="2" charset="-52"/>
              </a:rPr>
              <a:t>ЗДОРОВЬЕ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BE5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348231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F8A9F1-23FC-16E5-D569-BAA7CA041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2000"/>
            <a:ext cx="4158047" cy="3740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Региональный проект «Школа – территория здоровья»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2051" name="Picture 3" descr="C:\Users\enantoniuk\AppData\Local\Microsoft\Windows\Temporary Internet Files\Content.Outlook\AW01E0NL\photo_2022-08-18_11-38-49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450" y="4568820"/>
            <a:ext cx="2848190" cy="190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11982" y="2115989"/>
            <a:ext cx="8382886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latin typeface="Montserrat" panose="00000500000000000000" pitchFamily="2" charset="-52"/>
              </a:rPr>
              <a:t>Модули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Повышение физической активности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Профилактика заболеваний костно-мышечной, сердечно-сосудистой и дыхательной систем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Профилактика заболеваний глаз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Профилактика заболеваний ЖКТ</a:t>
            </a:r>
          </a:p>
          <a:p>
            <a:endParaRPr lang="ru-RU" sz="1500" dirty="0">
              <a:latin typeface="Montserrat" panose="00000500000000000000" pitchFamily="2" charset="-52"/>
            </a:endParaRPr>
          </a:p>
          <a:p>
            <a:r>
              <a:rPr lang="ru-RU" sz="1500" b="1" dirty="0">
                <a:latin typeface="Montserrat" panose="00000500000000000000" pitchFamily="2" charset="-52"/>
              </a:rPr>
              <a:t>Методы и формы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Физкультминутки на уроках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Активности на перемене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Гимнастика для глаз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Здоровое питание</a:t>
            </a:r>
          </a:p>
          <a:p>
            <a:endParaRPr lang="ru-RU" sz="1500" dirty="0">
              <a:latin typeface="Montserrat" panose="00000500000000000000" pitchFamily="2" charset="-52"/>
            </a:endParaRPr>
          </a:p>
          <a:p>
            <a:r>
              <a:rPr lang="ru-RU" sz="1500" b="1" dirty="0">
                <a:latin typeface="Montserrat" panose="00000500000000000000" pitchFamily="2" charset="-52"/>
              </a:rPr>
              <a:t>Мероприятия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Акция к празднованию Всероссийского дня здоровья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Краевой конкурс мини-проектов «Мое здоровое лето»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 pitchFamily="2" charset="-52"/>
              </a:rPr>
              <a:t>Краевой фестиваль здоровья и лучших практик </a:t>
            </a:r>
            <a:r>
              <a:rPr lang="ru-RU" sz="1500" dirty="0" err="1">
                <a:latin typeface="Montserrat" panose="00000500000000000000" pitchFamily="2" charset="-52"/>
              </a:rPr>
              <a:t>здоровьесбережения</a:t>
            </a:r>
            <a:r>
              <a:rPr lang="ru-RU" sz="1500" dirty="0">
                <a:latin typeface="Montserrat" panose="00000500000000000000" pitchFamily="2" charset="-52"/>
              </a:rPr>
              <a:t> </a:t>
            </a: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2"/>
          <a:stretch/>
        </p:blipFill>
        <p:spPr bwMode="auto">
          <a:xfrm>
            <a:off x="9008451" y="906487"/>
            <a:ext cx="2848190" cy="153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2" t="10074" r="29358" b="29581"/>
          <a:stretch/>
        </p:blipFill>
        <p:spPr bwMode="auto">
          <a:xfrm>
            <a:off x="9008450" y="2514685"/>
            <a:ext cx="2848190" cy="196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82" y="1055633"/>
            <a:ext cx="1094281" cy="112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3222" y="1017455"/>
            <a:ext cx="71516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18</a:t>
            </a:r>
            <a:r>
              <a:rPr lang="ru-RU" sz="1600" dirty="0">
                <a:latin typeface="Montserrat" panose="00000500000000000000" pitchFamily="2" charset="-52"/>
              </a:rPr>
              <a:t> школ – участники проекта </a:t>
            </a: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50</a:t>
            </a:r>
            <a:r>
              <a:rPr lang="ru-RU" sz="1600" dirty="0">
                <a:latin typeface="Montserrat" panose="00000500000000000000" pitchFamily="2" charset="-52"/>
              </a:rPr>
              <a:t> педагогов обучились современным технологиям </a:t>
            </a:r>
            <a:r>
              <a:rPr lang="ru-RU" sz="1600" dirty="0" err="1">
                <a:latin typeface="Montserrat" panose="00000500000000000000" pitchFamily="2" charset="-52"/>
              </a:rPr>
              <a:t>здоровьесбережения</a:t>
            </a:r>
            <a:r>
              <a:rPr lang="ru-RU" sz="1600" dirty="0">
                <a:latin typeface="Montserrat" panose="00000500000000000000" pitchFamily="2" charset="-52"/>
              </a:rPr>
              <a:t> 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В 2022-2023 учебном году +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25</a:t>
            </a:r>
            <a:r>
              <a:rPr lang="ru-RU" sz="1600" dirty="0">
                <a:latin typeface="Montserrat" panose="00000500000000000000" pitchFamily="2" charset="-52"/>
              </a:rPr>
              <a:t> школ</a:t>
            </a:r>
          </a:p>
        </p:txBody>
      </p:sp>
      <p:sp>
        <p:nvSpPr>
          <p:cNvPr id="15" name="TextBox 14"/>
          <p:cNvSpPr txBox="1"/>
          <p:nvPr/>
        </p:nvSpPr>
        <p:spPr>
          <a:xfrm rot="20774376">
            <a:off x="5875594" y="1713800"/>
            <a:ext cx="28809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</a:rPr>
              <a:t>ПРИСОЕДИНЯЙТЕСЬ!</a:t>
            </a:r>
          </a:p>
        </p:txBody>
      </p:sp>
    </p:spTree>
    <p:extLst>
      <p:ext uri="{BB962C8B-B14F-4D97-AF65-F5344CB8AC3E}">
        <p14:creationId xmlns:p14="http://schemas.microsoft.com/office/powerpoint/2010/main" val="26166146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8C1A028-2D8E-D789-A656-FE4DB8458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2000"/>
            <a:ext cx="4158047" cy="3740400"/>
          </a:xfrm>
          <a:prstGeom prst="rect">
            <a:avLst/>
          </a:prstGeom>
        </p:spPr>
      </p:pic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Школьные спортивные клубы (ШСК)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67331" y="2544819"/>
            <a:ext cx="3431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Montserrat" panose="00000500000000000000"/>
              </a:rPr>
              <a:t>+</a:t>
            </a:r>
            <a:r>
              <a:rPr lang="ru-RU" sz="1400" b="1" dirty="0">
                <a:latin typeface="Montserrat" panose="00000500000000000000"/>
              </a:rPr>
              <a:t> Всероссийский образовательный проект</a:t>
            </a:r>
            <a:br>
              <a:rPr lang="ru-RU" sz="1400" b="1" dirty="0">
                <a:latin typeface="Montserrat" panose="00000500000000000000"/>
              </a:rPr>
            </a:br>
            <a:r>
              <a:rPr lang="ru-RU" sz="1400" b="1" dirty="0">
                <a:latin typeface="Montserrat" panose="00000500000000000000"/>
              </a:rPr>
              <a:t>«Регби в школу»</a:t>
            </a:r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1577176920"/>
              </p:ext>
            </p:extLst>
          </p:nvPr>
        </p:nvGraphicFramePr>
        <p:xfrm>
          <a:off x="7108333" y="3027267"/>
          <a:ext cx="5001740" cy="3293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 descr="https://storage.yandexcloud.net/pollskill/storage/9e/29/28/c3123d4793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90433" y="2020175"/>
            <a:ext cx="988664" cy="61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65674" y="4487678"/>
            <a:ext cx="3403375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n-US" sz="1500" b="1" dirty="0">
                <a:solidFill>
                  <a:srgbClr val="C00000"/>
                </a:solidFill>
                <a:latin typeface="Montserrat" panose="00000500000000000000" pitchFamily="2" charset="-52"/>
              </a:rPr>
              <a:t>16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500" dirty="0">
                <a:latin typeface="Montserrat" panose="00000500000000000000" pitchFamily="2" charset="-52"/>
              </a:rPr>
              <a:t>муниципальных образований</a:t>
            </a:r>
          </a:p>
          <a:p>
            <a:pPr>
              <a:lnSpc>
                <a:spcPts val="2160"/>
              </a:lnSpc>
            </a:pPr>
            <a:r>
              <a:rPr lang="ru-RU" sz="1500" b="1" dirty="0">
                <a:solidFill>
                  <a:srgbClr val="C00000"/>
                </a:solidFill>
                <a:latin typeface="Montserrat" panose="00000500000000000000" pitchFamily="2" charset="-52"/>
              </a:rPr>
              <a:t>52 </a:t>
            </a:r>
            <a:r>
              <a:rPr lang="ru-RU" sz="1500" dirty="0">
                <a:latin typeface="Montserrat" panose="00000500000000000000" pitchFamily="2" charset="-52"/>
              </a:rPr>
              <a:t>общеобразовательных организаций</a:t>
            </a:r>
          </a:p>
        </p:txBody>
      </p:sp>
      <p:pic>
        <p:nvPicPr>
          <p:cNvPr id="23" name="Picture 2" descr="https://yt3.ggpht.com/a/AATXAJySbAY44T8xtmfWmAW8HU2q6pUVGWu-X21EoA=s900-c-k-c0xffffffff-no-rj-m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28" y="3273247"/>
            <a:ext cx="749255" cy="74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0719" y="3647875"/>
            <a:ext cx="3431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Montserrat" panose="00000500000000000000"/>
              </a:rPr>
              <a:t>Всероссийский образовательный проект </a:t>
            </a:r>
            <a:br>
              <a:rPr lang="ru-RU" sz="1400" b="1" dirty="0">
                <a:latin typeface="Montserrat" panose="00000500000000000000"/>
              </a:rPr>
            </a:br>
            <a:r>
              <a:rPr lang="ru-RU" sz="1400" b="1" dirty="0">
                <a:latin typeface="Montserrat" panose="00000500000000000000"/>
              </a:rPr>
              <a:t>«Самбо в школу»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68891" y="4044569"/>
            <a:ext cx="3357685" cy="1197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ru-RU" sz="1500" b="1" dirty="0">
                <a:solidFill>
                  <a:srgbClr val="C00000"/>
                </a:solidFill>
                <a:latin typeface="Montserrat" panose="00000500000000000000" pitchFamily="2" charset="-52"/>
              </a:rPr>
              <a:t>35 </a:t>
            </a:r>
            <a:r>
              <a:rPr lang="ru-RU" sz="1500" dirty="0">
                <a:latin typeface="Montserrat" panose="00000500000000000000" pitchFamily="2" charset="-52"/>
              </a:rPr>
              <a:t>муниципальных образований</a:t>
            </a:r>
          </a:p>
          <a:p>
            <a:pPr>
              <a:lnSpc>
                <a:spcPts val="2160"/>
              </a:lnSpc>
            </a:pPr>
            <a:r>
              <a:rPr lang="ru-RU" sz="1500" b="1" dirty="0">
                <a:solidFill>
                  <a:srgbClr val="C00000"/>
                </a:solidFill>
                <a:latin typeface="Montserrat" panose="00000500000000000000" pitchFamily="2" charset="-52"/>
              </a:rPr>
              <a:t>56 </a:t>
            </a:r>
            <a:r>
              <a:rPr lang="ru-RU" sz="1500" dirty="0">
                <a:latin typeface="Montserrat" panose="00000500000000000000" pitchFamily="2" charset="-52"/>
              </a:rPr>
              <a:t>общеобразовательных организаций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03200" y="3179929"/>
            <a:ext cx="3431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Montserrat" panose="00000500000000000000"/>
              </a:rPr>
              <a:t>+</a:t>
            </a:r>
            <a:r>
              <a:rPr lang="ru-RU" sz="1400" b="1" dirty="0">
                <a:latin typeface="Montserrat" panose="00000500000000000000"/>
              </a:rPr>
              <a:t> Всероссийский образовательный проект «Футбол в школе»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06" y="2628548"/>
            <a:ext cx="730506" cy="115521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52019" y="1475808"/>
            <a:ext cx="447750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План: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к 2024 г. – в 100 % школ создан ШСК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2019" y="1083596"/>
            <a:ext cx="304602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/>
              </a:rPr>
              <a:t>256</a:t>
            </a:r>
            <a:r>
              <a:rPr lang="ru-RU" sz="1600" dirty="0">
                <a:latin typeface="Montserrat" panose="00000500000000000000"/>
              </a:rPr>
              <a:t> клубов в реестре ШСК</a:t>
            </a:r>
          </a:p>
        </p:txBody>
      </p:sp>
      <p:sp>
        <p:nvSpPr>
          <p:cNvPr id="36" name="Прямоугольник 35"/>
          <p:cNvSpPr/>
          <p:nvPr/>
        </p:nvSpPr>
        <p:spPr>
          <a:xfrm rot="1994228">
            <a:off x="10923790" y="2380933"/>
            <a:ext cx="1189657" cy="2941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НОВОЕ</a:t>
            </a:r>
            <a:r>
              <a:rPr lang="en-US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532594">
            <a:off x="6851779" y="3058940"/>
            <a:ext cx="1042017" cy="2944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НОВОЕ</a:t>
            </a:r>
            <a:r>
              <a:rPr lang="en-US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521" y="2802107"/>
            <a:ext cx="3289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Всероссийская федерация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САМБО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54433" y="2239491"/>
            <a:ext cx="3071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Российский футбольный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союз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07525" y="1628550"/>
            <a:ext cx="37857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Федерация регби России</a:t>
            </a:r>
          </a:p>
        </p:txBody>
      </p:sp>
    </p:spTree>
    <p:extLst>
      <p:ext uri="{BB962C8B-B14F-4D97-AF65-F5344CB8AC3E}">
        <p14:creationId xmlns:p14="http://schemas.microsoft.com/office/powerpoint/2010/main" val="9599708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41D551-0916-3587-B4C3-399DA0455E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93" t="3511" r="9949" b="3311"/>
          <a:stretch/>
        </p:blipFill>
        <p:spPr>
          <a:xfrm>
            <a:off x="481524" y="4279770"/>
            <a:ext cx="1932494" cy="2243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4314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D29602"/>
                </a:solidFill>
                <a:latin typeface="Montserrat" panose="00000500000000000000" pitchFamily="2" charset="-52"/>
              </a:rPr>
              <a:t>ТВОРЧЕСТВО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D296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B8523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609018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A05812A-2F6A-9FA2-FF76-D2823B4C2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Создание и функционирование театральных кружков и объединений в образовательных организациях Пермского края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207752" y="1377245"/>
            <a:ext cx="5776495" cy="5211901"/>
            <a:chOff x="6964948" y="656891"/>
            <a:chExt cx="5776495" cy="5211901"/>
          </a:xfrm>
        </p:grpSpPr>
        <p:graphicFrame>
          <p:nvGraphicFramePr>
            <p:cNvPr id="12" name="Схема 11"/>
            <p:cNvGraphicFramePr/>
            <p:nvPr>
              <p:extLst>
                <p:ext uri="{D42A27DB-BD31-4B8C-83A1-F6EECF244321}">
                  <p14:modId xmlns:p14="http://schemas.microsoft.com/office/powerpoint/2010/main" val="685270639"/>
                </p:ext>
              </p:extLst>
            </p:nvPr>
          </p:nvGraphicFramePr>
          <p:xfrm>
            <a:off x="6964948" y="656891"/>
            <a:ext cx="5776495" cy="52119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pic>
          <p:nvPicPr>
            <p:cNvPr id="15" name="Picture 2" descr="https://e7.pngegg.com/pngimages/595/552/png-clipart-graphy-theatre-drama-mask-mask-logo-drama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5" b="98774" l="111" r="93889">
                          <a14:foregroundMark x1="25000" y1="25477" x2="25000" y2="25477"/>
                          <a14:foregroundMark x1="28333" y1="33106" x2="28333" y2="33106"/>
                          <a14:foregroundMark x1="28333" y1="33106" x2="28333" y2="33106"/>
                          <a14:foregroundMark x1="42556" y1="28883" x2="42556" y2="28883"/>
                          <a14:foregroundMark x1="47889" y1="24387" x2="47889" y2="24387"/>
                          <a14:foregroundMark x1="37778" y1="43188" x2="37778" y2="43188"/>
                          <a14:foregroundMark x1="9000" y1="64850" x2="9000" y2="64850"/>
                          <a14:foregroundMark x1="51111" y1="73297" x2="51111" y2="73297"/>
                          <a14:foregroundMark x1="46333" y1="51226" x2="46333" y2="51226"/>
                          <a14:foregroundMark x1="59111" y1="90054" x2="59111" y2="90054"/>
                          <a14:foregroundMark x1="72111" y1="73433" x2="72111" y2="73433"/>
                          <a14:foregroundMark x1="75556" y1="66213" x2="75556" y2="662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3816" y="3198531"/>
              <a:ext cx="1132742" cy="923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9086431" y="2439726"/>
              <a:ext cx="15761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1400" b="1" dirty="0">
                  <a:latin typeface="Montserrat" panose="00000500000000000000"/>
                </a:rPr>
                <a:t>Направления театральных объединений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5360" y="1084858"/>
            <a:ext cx="3490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/>
              </a:rPr>
              <a:t>6 396 </a:t>
            </a:r>
            <a:r>
              <a:rPr lang="ru-RU" sz="1600" dirty="0">
                <a:latin typeface="Montserrat" panose="00000500000000000000"/>
              </a:rPr>
              <a:t>участников</a:t>
            </a: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/>
              </a:rPr>
              <a:t>255</a:t>
            </a:r>
            <a:r>
              <a:rPr lang="ru-RU" sz="1600" dirty="0">
                <a:latin typeface="Montserrat" panose="00000500000000000000"/>
              </a:rPr>
              <a:t> театральных объединений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3513" y="2697885"/>
            <a:ext cx="346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Локальный акт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Программа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Сетевое взаимодействие</a:t>
            </a:r>
          </a:p>
        </p:txBody>
      </p:sp>
      <p:pic>
        <p:nvPicPr>
          <p:cNvPr id="2052" name="Picture 4" descr="https://static.tildacdn.com/tild3861-3865-4065-b731-366339663439/kisspng-check-mark-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25" y="2578150"/>
            <a:ext cx="766066" cy="76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5360" y="1798419"/>
            <a:ext cx="311122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План: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к 2024 г. – в 100 % школ создан</a:t>
            </a:r>
            <a:br>
              <a:rPr lang="ru-RU" sz="1400" dirty="0">
                <a:latin typeface="Montserrat" panose="00000500000000000000" pitchFamily="2" charset="-52"/>
              </a:rPr>
            </a:br>
            <a:r>
              <a:rPr lang="ru-RU" sz="1400" dirty="0">
                <a:latin typeface="Montserrat" panose="00000500000000000000" pitchFamily="2" charset="-52"/>
              </a:rPr>
              <a:t>школьный театр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291" y="1225028"/>
            <a:ext cx="3275348" cy="21827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291" y="3700127"/>
            <a:ext cx="3275347" cy="21827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52" y="3700127"/>
            <a:ext cx="3548066" cy="236168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750654">
            <a:off x="10653042" y="565837"/>
            <a:ext cx="1182727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669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64107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727272"/>
                </a:solidFill>
                <a:latin typeface="Montserrat" panose="00000500000000000000" pitchFamily="2" charset="-52"/>
              </a:rPr>
              <a:t>ПРОФОРИЕНТАЦИЯ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727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B8523"/>
              </a:solidFill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BE93251-B893-886E-8998-F2DDAF9F26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25" y="4287509"/>
            <a:ext cx="2570491" cy="25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684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F934631-547C-2C7F-7079-CBD915EC4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2000"/>
            <a:ext cx="4198067" cy="3776400"/>
          </a:xfrm>
          <a:prstGeom prst="rect">
            <a:avLst/>
          </a:prstGeom>
        </p:spPr>
      </p:pic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65A7D3AD-1642-4DB6-ABDF-5FFD971B7262}"/>
              </a:ext>
            </a:extLst>
          </p:cNvPr>
          <p:cNvSpPr/>
          <p:nvPr/>
        </p:nvSpPr>
        <p:spPr>
          <a:xfrm>
            <a:off x="-3443" y="914234"/>
            <a:ext cx="12192000" cy="470423"/>
          </a:xfrm>
          <a:prstGeom prst="rect">
            <a:avLst/>
          </a:prstGeom>
          <a:solidFill>
            <a:srgbClr val="D1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-980307" y="1360986"/>
            <a:ext cx="8527001" cy="8863845"/>
          </a:xfrm>
          <a:prstGeom prst="ellipse">
            <a:avLst/>
          </a:prstGeom>
          <a:solidFill>
            <a:srgbClr val="EF8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-579127" y="1871704"/>
            <a:ext cx="7671650" cy="79813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-341222" y="2195896"/>
            <a:ext cx="7068392" cy="73476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-151748" y="2446268"/>
            <a:ext cx="6641257" cy="6903608"/>
          </a:xfrm>
          <a:prstGeom prst="ellipse">
            <a:avLst/>
          </a:prstGeom>
          <a:solidFill>
            <a:srgbClr val="F9D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7323" y="2658315"/>
            <a:ext cx="6233281" cy="6479515"/>
          </a:xfrm>
          <a:prstGeom prst="ellipse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66121" y="3133250"/>
            <a:ext cx="5324412" cy="55347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64657" y="3348342"/>
            <a:ext cx="4910577" cy="51045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862468" y="3573485"/>
            <a:ext cx="4513536" cy="4691834"/>
          </a:xfrm>
          <a:prstGeom prst="ellipse">
            <a:avLst/>
          </a:prstGeom>
          <a:solidFill>
            <a:srgbClr val="C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047430" y="3760665"/>
            <a:ext cx="4122450" cy="42852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455013" y="4213541"/>
            <a:ext cx="3282074" cy="3411726"/>
          </a:xfrm>
          <a:prstGeom prst="ellipse">
            <a:avLst/>
          </a:prstGeom>
          <a:solidFill>
            <a:srgbClr val="FFE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639098" y="4430357"/>
            <a:ext cx="2903634" cy="3018337"/>
          </a:xfrm>
          <a:prstGeom prst="ellipse">
            <a:avLst/>
          </a:prstGeom>
          <a:solidFill>
            <a:srgbClr val="FFE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801317" y="4615965"/>
            <a:ext cx="2564685" cy="266599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993274" y="4837634"/>
            <a:ext cx="2180772" cy="22669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138532" y="5021127"/>
            <a:ext cx="1829780" cy="189993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305948" y="5241062"/>
            <a:ext cx="1498862" cy="149886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Система работы по самоопределению и профессиональной ориентации обучающихся в Пермском крае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2653329" y="5571001"/>
            <a:ext cx="800187" cy="800187"/>
          </a:xfrm>
          <a:custGeom>
            <a:avLst/>
            <a:gdLst>
              <a:gd name="connsiteX0" fmla="*/ 0 w 1459849"/>
              <a:gd name="connsiteY0" fmla="*/ 729925 h 1459849"/>
              <a:gd name="connsiteX1" fmla="*/ 729925 w 1459849"/>
              <a:gd name="connsiteY1" fmla="*/ 0 h 1459849"/>
              <a:gd name="connsiteX2" fmla="*/ 1459850 w 1459849"/>
              <a:gd name="connsiteY2" fmla="*/ 729925 h 1459849"/>
              <a:gd name="connsiteX3" fmla="*/ 729925 w 1459849"/>
              <a:gd name="connsiteY3" fmla="*/ 1459850 h 1459849"/>
              <a:gd name="connsiteX4" fmla="*/ 0 w 1459849"/>
              <a:gd name="connsiteY4" fmla="*/ 729925 h 14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9849" h="1459849">
                <a:moveTo>
                  <a:pt x="0" y="729925"/>
                </a:moveTo>
                <a:cubicBezTo>
                  <a:pt x="0" y="326799"/>
                  <a:pt x="326799" y="0"/>
                  <a:pt x="729925" y="0"/>
                </a:cubicBezTo>
                <a:cubicBezTo>
                  <a:pt x="1133051" y="0"/>
                  <a:pt x="1459850" y="326799"/>
                  <a:pt x="1459850" y="729925"/>
                </a:cubicBezTo>
                <a:cubicBezTo>
                  <a:pt x="1459850" y="1133051"/>
                  <a:pt x="1133051" y="1459850"/>
                  <a:pt x="729925" y="1459850"/>
                </a:cubicBezTo>
                <a:cubicBezTo>
                  <a:pt x="326799" y="1459850"/>
                  <a:pt x="0" y="1133051"/>
                  <a:pt x="0" y="72992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100" kern="12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576401">
            <a:off x="2426866" y="5329318"/>
            <a:ext cx="1231287" cy="136005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66721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Профессиональные экскурсии, </a:t>
            </a:r>
            <a:r>
              <a:rPr lang="ru-RU" sz="3600" dirty="0" err="1">
                <a:latin typeface="Montserrat" panose="00000500000000000000" pitchFamily="2" charset="-52"/>
              </a:rPr>
              <a:t>квесты</a:t>
            </a:r>
            <a:endParaRPr lang="ru-RU" sz="3600" dirty="0"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0177">
            <a:off x="2296542" y="5166412"/>
            <a:ext cx="1555382" cy="156510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3817788"/>
              </a:avLst>
            </a:prstTxWarp>
            <a:spAutoFit/>
          </a:bodyPr>
          <a:lstStyle/>
          <a:p>
            <a:pPr algn="ctr"/>
            <a:r>
              <a:rPr lang="ru-RU" sz="2400" dirty="0" err="1">
                <a:latin typeface="Montserrat" panose="00000500000000000000" pitchFamily="2" charset="-52"/>
              </a:rPr>
              <a:t>Профтестирование</a:t>
            </a:r>
            <a:endParaRPr lang="ru-RU" sz="2400" dirty="0">
              <a:latin typeface="Montserrat" panose="00000500000000000000" pitchFamily="2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570783">
            <a:off x="2056508" y="4960806"/>
            <a:ext cx="2007534" cy="20101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855553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Профессиональные пробы, Дни открытых </a:t>
            </a:r>
            <a:r>
              <a:rPr lang="ru-RU" sz="3600" dirty="0" err="1">
                <a:latin typeface="Montserrat" panose="00000500000000000000" pitchFamily="2" charset="-52"/>
              </a:rPr>
              <a:t>двеоей</a:t>
            </a:r>
            <a:endParaRPr lang="ru-RU" sz="3600" dirty="0">
              <a:latin typeface="Montserrat" panose="000005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401785">
            <a:off x="1945342" y="4759963"/>
            <a:ext cx="2275307" cy="22480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612509"/>
              </a:avLst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ИНСТИТУЦИОНАЛЬНЫЙ УРОВЕНЬ</a:t>
            </a:r>
          </a:p>
        </p:txBody>
      </p:sp>
      <p:sp>
        <p:nvSpPr>
          <p:cNvPr id="23" name="Прямоугольник 22"/>
          <p:cNvSpPr/>
          <p:nvPr/>
        </p:nvSpPr>
        <p:spPr>
          <a:xfrm rot="1112648">
            <a:off x="1307100" y="3928500"/>
            <a:ext cx="3603109" cy="35599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915536"/>
              </a:avLst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МУНИЦИПАЛЬНЫЙ УРОВЕНЬ</a:t>
            </a:r>
          </a:p>
        </p:txBody>
      </p:sp>
      <p:sp>
        <p:nvSpPr>
          <p:cNvPr id="24" name="Прямоугольник 23"/>
          <p:cNvSpPr/>
          <p:nvPr/>
        </p:nvSpPr>
        <p:spPr>
          <a:xfrm rot="2079760">
            <a:off x="1702878" y="4578343"/>
            <a:ext cx="2760232" cy="268211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1944275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Профессиональные пробы и практики на предприятиях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648161" y="4339053"/>
            <a:ext cx="2869666" cy="27636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207278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Проект «Золотой резерв»</a:t>
            </a:r>
          </a:p>
        </p:txBody>
      </p:sp>
      <p:sp>
        <p:nvSpPr>
          <p:cNvPr id="26" name="Прямоугольник 25"/>
          <p:cNvSpPr/>
          <p:nvPr/>
        </p:nvSpPr>
        <p:spPr>
          <a:xfrm rot="459819">
            <a:off x="1254728" y="4131650"/>
            <a:ext cx="3611093" cy="361575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435947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Целевой набор на обучение</a:t>
            </a:r>
          </a:p>
        </p:txBody>
      </p:sp>
      <p:sp>
        <p:nvSpPr>
          <p:cNvPr id="31" name="Прямоугольник 30"/>
          <p:cNvSpPr/>
          <p:nvPr/>
        </p:nvSpPr>
        <p:spPr>
          <a:xfrm rot="1330976">
            <a:off x="374178" y="2852368"/>
            <a:ext cx="5562340" cy="55478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002435"/>
              </a:avLst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РЕГИОНАЛЬНЫЙ УРОВЕНЬ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0" y="6438293"/>
            <a:ext cx="11162565" cy="419707"/>
          </a:xfrm>
          <a:prstGeom prst="rect">
            <a:avLst/>
          </a:prstGeom>
          <a:solidFill>
            <a:srgbClr val="CFD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726373">
            <a:off x="82153" y="3057288"/>
            <a:ext cx="5960800" cy="612728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270899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Электронная Пермская образовательная система</a:t>
            </a:r>
          </a:p>
        </p:txBody>
      </p:sp>
      <p:sp>
        <p:nvSpPr>
          <p:cNvPr id="35" name="Прямоугольник 34"/>
          <p:cNvSpPr/>
          <p:nvPr/>
        </p:nvSpPr>
        <p:spPr>
          <a:xfrm rot="802831">
            <a:off x="646065" y="3277379"/>
            <a:ext cx="5003531" cy="48619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047144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Профильные </a:t>
            </a:r>
            <a:r>
              <a:rPr lang="ru-RU" sz="3600" dirty="0" err="1">
                <a:latin typeface="Montserrat" panose="00000500000000000000" pitchFamily="2" charset="-52"/>
              </a:rPr>
              <a:t>агроклассы</a:t>
            </a:r>
            <a:r>
              <a:rPr lang="ru-RU" sz="3600" dirty="0">
                <a:latin typeface="Montserrat" panose="00000500000000000000" pitchFamily="2" charset="-52"/>
              </a:rPr>
              <a:t>, медицинские классы</a:t>
            </a:r>
          </a:p>
        </p:txBody>
      </p:sp>
      <p:sp>
        <p:nvSpPr>
          <p:cNvPr id="36" name="Прямоугольник 35"/>
          <p:cNvSpPr/>
          <p:nvPr/>
        </p:nvSpPr>
        <p:spPr>
          <a:xfrm rot="2227050">
            <a:off x="328324" y="3391943"/>
            <a:ext cx="4969927" cy="56167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3083709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Проекты «Открытый университет», «Профильные школы при вузах»</a:t>
            </a:r>
          </a:p>
        </p:txBody>
      </p:sp>
      <p:sp>
        <p:nvSpPr>
          <p:cNvPr id="37" name="Прямоугольник 36"/>
          <p:cNvSpPr/>
          <p:nvPr/>
        </p:nvSpPr>
        <p:spPr>
          <a:xfrm rot="1117618">
            <a:off x="613605" y="3673071"/>
            <a:ext cx="4675686" cy="510111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284815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Технологическое образование детей</a:t>
            </a:r>
          </a:p>
        </p:txBody>
      </p:sp>
      <p:sp>
        <p:nvSpPr>
          <p:cNvPr id="42" name="Прямоугольник 41"/>
          <p:cNvSpPr/>
          <p:nvPr/>
        </p:nvSpPr>
        <p:spPr>
          <a:xfrm rot="2742443">
            <a:off x="20443" y="1735470"/>
            <a:ext cx="7215349" cy="70111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371358"/>
              </a:avLst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ФЕДЕРАЛЬНЫЙ УРОВЕНЬ</a:t>
            </a:r>
          </a:p>
        </p:txBody>
      </p:sp>
      <p:sp>
        <p:nvSpPr>
          <p:cNvPr id="45" name="Прямоугольник 44"/>
          <p:cNvSpPr/>
          <p:nvPr/>
        </p:nvSpPr>
        <p:spPr>
          <a:xfrm rot="2014738">
            <a:off x="-82601" y="2418180"/>
            <a:ext cx="6731590" cy="64447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808694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Профильные инженерные </a:t>
            </a:r>
            <a:r>
              <a:rPr lang="ru-RU" sz="3600" dirty="0" err="1">
                <a:latin typeface="Montserrat" panose="00000500000000000000" pitchFamily="2" charset="-52"/>
              </a:rPr>
              <a:t>авиаклассы</a:t>
            </a:r>
            <a:r>
              <a:rPr lang="en-US" sz="3600" dirty="0">
                <a:latin typeface="Montserrat" panose="00000500000000000000" pitchFamily="2" charset="-52"/>
              </a:rPr>
              <a:t>/</a:t>
            </a:r>
            <a:r>
              <a:rPr lang="ru-RU" sz="3600" dirty="0">
                <a:latin typeface="Montserrat" panose="00000500000000000000" pitchFamily="2" charset="-52"/>
              </a:rPr>
              <a:t>профильные психолого-педагогические классы</a:t>
            </a:r>
          </a:p>
        </p:txBody>
      </p:sp>
      <p:sp>
        <p:nvSpPr>
          <p:cNvPr id="46" name="Прямоугольник 45"/>
          <p:cNvSpPr/>
          <p:nvPr/>
        </p:nvSpPr>
        <p:spPr>
          <a:xfrm rot="2214030">
            <a:off x="-298024" y="2336063"/>
            <a:ext cx="7071056" cy="679188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2768912"/>
              </a:avLst>
            </a:prstTxWarp>
            <a:spAutoFit/>
          </a:bodyPr>
          <a:lstStyle/>
          <a:p>
            <a:r>
              <a:rPr lang="ru-RU" sz="3600" dirty="0">
                <a:latin typeface="Montserrat" panose="00000500000000000000" pitchFamily="2" charset="-52"/>
              </a:rPr>
              <a:t>Центры дополнительного образования  в рамках нацпроекта «Образование» (центры «Точка роста», технопарки</a:t>
            </a:r>
          </a:p>
          <a:p>
            <a:r>
              <a:rPr lang="ru-RU" sz="3600" dirty="0">
                <a:latin typeface="Montserrat" panose="00000500000000000000" pitchFamily="2" charset="-52"/>
              </a:rPr>
              <a:t> «</a:t>
            </a:r>
            <a:r>
              <a:rPr lang="ru-RU" sz="3600" dirty="0" err="1">
                <a:latin typeface="Montserrat" panose="00000500000000000000" pitchFamily="2" charset="-52"/>
              </a:rPr>
              <a:t>Кванториум</a:t>
            </a:r>
            <a:r>
              <a:rPr lang="ru-RU" sz="3600" dirty="0">
                <a:latin typeface="Montserrat" panose="00000500000000000000" pitchFamily="2" charset="-52"/>
              </a:rPr>
              <a:t>», центр цифрового образования IT-куб, центр «Академия первых», Дом научной </a:t>
            </a:r>
            <a:r>
              <a:rPr lang="ru-RU" sz="3600" dirty="0" err="1">
                <a:latin typeface="Montserrat" panose="00000500000000000000" pitchFamily="2" charset="-52"/>
              </a:rPr>
              <a:t>коллаборации</a:t>
            </a:r>
            <a:r>
              <a:rPr lang="ru-RU" sz="3600" dirty="0">
                <a:latin typeface="Montserrat" panose="00000500000000000000" pitchFamily="2" charset="-52"/>
              </a:rPr>
              <a:t>)</a:t>
            </a:r>
          </a:p>
          <a:p>
            <a:endParaRPr lang="ru-RU" sz="3600" dirty="0">
              <a:latin typeface="Montserrat" panose="00000500000000000000" pitchFamily="2" charset="-52"/>
            </a:endParaRPr>
          </a:p>
        </p:txBody>
      </p:sp>
      <p:sp>
        <p:nvSpPr>
          <p:cNvPr id="49" name="Прямоугольник 48"/>
          <p:cNvSpPr/>
          <p:nvPr/>
        </p:nvSpPr>
        <p:spPr>
          <a:xfrm rot="21294994">
            <a:off x="-54947" y="2586656"/>
            <a:ext cx="6420588" cy="62906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5201000"/>
              </a:avLst>
            </a:prstTxWarp>
            <a:spAutoFit/>
          </a:bodyPr>
          <a:lstStyle/>
          <a:p>
            <a:pPr algn="ctr"/>
            <a:r>
              <a:rPr lang="ru-RU" sz="3600" dirty="0">
                <a:latin typeface="Montserrat" panose="00000500000000000000" pitchFamily="2" charset="-52"/>
              </a:rPr>
              <a:t>Проект «Билет в будущее»</a:t>
            </a:r>
          </a:p>
        </p:txBody>
      </p:sp>
      <p:sp>
        <p:nvSpPr>
          <p:cNvPr id="50" name="Прямоугольник 49"/>
          <p:cNvSpPr/>
          <p:nvPr/>
        </p:nvSpPr>
        <p:spPr>
          <a:xfrm rot="719416">
            <a:off x="-752106" y="1771898"/>
            <a:ext cx="7928525" cy="76848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4222360"/>
              </a:avLst>
            </a:prstTxWarp>
            <a:spAutoFit/>
          </a:bodyPr>
          <a:lstStyle/>
          <a:p>
            <a:r>
              <a:rPr lang="ru-RU" sz="3600" dirty="0">
                <a:latin typeface="Montserrat" panose="00000500000000000000" pitchFamily="2" charset="-52"/>
              </a:rPr>
              <a:t>Открытие и функционирование ЦОПП, проект «</a:t>
            </a:r>
            <a:r>
              <a:rPr lang="ru-RU" sz="3600" dirty="0" err="1">
                <a:latin typeface="Montserrat" panose="00000500000000000000" pitchFamily="2" charset="-52"/>
              </a:rPr>
              <a:t>Профессионалитет</a:t>
            </a:r>
            <a:r>
              <a:rPr lang="ru-RU" sz="3600" dirty="0">
                <a:latin typeface="Montserrat" panose="00000500000000000000" pitchFamily="2" charset="-52"/>
              </a:rPr>
              <a:t>»</a:t>
            </a:r>
          </a:p>
        </p:txBody>
      </p:sp>
      <p:sp>
        <p:nvSpPr>
          <p:cNvPr id="54" name="Объект 4">
            <a:extLst>
              <a:ext uri="{FF2B5EF4-FFF2-40B4-BE49-F238E27FC236}">
                <a16:creationId xmlns="" xmlns:a16="http://schemas.microsoft.com/office/drawing/2014/main" id="{27F4D2FF-4A2D-4D07-9709-AA4227D94C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5360" y="930441"/>
            <a:ext cx="11546311" cy="430545"/>
          </a:xfrm>
        </p:spPr>
        <p:txBody>
          <a:bodyPr anchor="ctr"/>
          <a:lstStyle/>
          <a:p>
            <a:pPr>
              <a:spcBef>
                <a:spcPts val="600"/>
              </a:spcBef>
            </a:pPr>
            <a:r>
              <a:rPr lang="ru-RU" dirty="0">
                <a:solidFill>
                  <a:schemeClr val="tx1"/>
                </a:solidFill>
              </a:rPr>
              <a:t>Модель образовательной среды</a:t>
            </a:r>
          </a:p>
        </p:txBody>
      </p:sp>
      <p:sp>
        <p:nvSpPr>
          <p:cNvPr id="57" name="Объект 2"/>
          <p:cNvSpPr>
            <a:spLocks noGrp="1"/>
          </p:cNvSpPr>
          <p:nvPr>
            <p:ph sz="quarter" idx="12"/>
          </p:nvPr>
        </p:nvSpPr>
        <p:spPr>
          <a:xfrm>
            <a:off x="7378872" y="1578521"/>
            <a:ext cx="4256892" cy="772394"/>
          </a:xfrm>
        </p:spPr>
        <p:txBody>
          <a:bodyPr>
            <a:normAutofit fontScale="92500"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ЦЕЛЬ</a:t>
            </a:r>
            <a:r>
              <a:rPr lang="ru-RU" sz="1600" dirty="0">
                <a:solidFill>
                  <a:schemeClr val="tx1"/>
                </a:solidFill>
              </a:rPr>
              <a:t> – создание </a:t>
            </a:r>
            <a:r>
              <a:rPr lang="ru-RU" sz="1600" b="1" dirty="0">
                <a:solidFill>
                  <a:schemeClr val="tx1"/>
                </a:solidFill>
              </a:rPr>
              <a:t>образовательной среды </a:t>
            </a:r>
            <a:r>
              <a:rPr lang="ru-RU" sz="1600" dirty="0">
                <a:solidFill>
                  <a:schemeClr val="tx1"/>
                </a:solidFill>
              </a:rPr>
              <a:t>как пространства возможностей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для</a:t>
            </a:r>
            <a:r>
              <a:rPr lang="ru-RU" sz="1600" b="1" dirty="0">
                <a:solidFill>
                  <a:schemeClr val="tx1"/>
                </a:solidFill>
              </a:rPr>
              <a:t> самореализации </a:t>
            </a:r>
            <a:r>
              <a:rPr lang="ru-RU" sz="1600" dirty="0">
                <a:solidFill>
                  <a:schemeClr val="tx1"/>
                </a:solidFill>
              </a:rPr>
              <a:t>обучающегося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452" y="5650484"/>
            <a:ext cx="641419" cy="64141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6676769" y="2355786"/>
            <a:ext cx="705509" cy="53996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7372230" y="2365834"/>
            <a:ext cx="426353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5586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2B9B23E-8DA7-C44F-DD2B-CDD6DE234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altLang="ru-RU" dirty="0">
                <a:solidFill>
                  <a:schemeClr val="tx1"/>
                </a:solidFill>
              </a:rPr>
              <a:t>Федеральный проект по созданию психолого-педагогических классов</a:t>
            </a:r>
          </a:p>
        </p:txBody>
      </p:sp>
      <p:sp>
        <p:nvSpPr>
          <p:cNvPr id="14" name="Объект 4">
            <a:extLst>
              <a:ext uri="{FF2B5EF4-FFF2-40B4-BE49-F238E27FC236}">
                <a16:creationId xmlns="" xmlns:a16="http://schemas.microsoft.com/office/drawing/2014/main" id="{27F4D2FF-4A2D-4D07-9709-AA4227D94C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5360" y="998052"/>
            <a:ext cx="11546311" cy="1022771"/>
          </a:xfrm>
        </p:spPr>
        <p:txBody>
          <a:bodyPr anchor="ctr"/>
          <a:lstStyle/>
          <a:p>
            <a:r>
              <a:rPr lang="ru-RU" sz="1800" b="0" dirty="0">
                <a:solidFill>
                  <a:schemeClr val="bg1"/>
                </a:solidFill>
              </a:rPr>
              <a:t>Поручение Президента РФ о необходимости создания до 1 августа 2022 г.</a:t>
            </a:r>
            <a:r>
              <a:rPr lang="en-US" sz="1800" b="0" dirty="0">
                <a:solidFill>
                  <a:schemeClr val="bg1"/>
                </a:solidFill>
              </a:rPr>
              <a:t/>
            </a:r>
            <a:br>
              <a:rPr lang="en-US" sz="1800" b="0" dirty="0">
                <a:solidFill>
                  <a:schemeClr val="bg1"/>
                </a:solidFill>
              </a:rPr>
            </a:br>
            <a:r>
              <a:rPr lang="ru-RU" sz="1800" b="0" dirty="0">
                <a:solidFill>
                  <a:schemeClr val="bg1"/>
                </a:solidFill>
              </a:rPr>
              <a:t>«инженерных классов» по профилям «судостроение» и «авиастроение»</a:t>
            </a:r>
            <a:r>
              <a:rPr lang="en-US" sz="1800" b="0" dirty="0">
                <a:solidFill>
                  <a:schemeClr val="bg1"/>
                </a:solidFill>
              </a:rPr>
              <a:t/>
            </a:r>
            <a:br>
              <a:rPr lang="en-US" sz="1800" b="0" dirty="0">
                <a:solidFill>
                  <a:schemeClr val="bg1"/>
                </a:solidFill>
              </a:rPr>
            </a:br>
            <a:r>
              <a:rPr lang="ru-RU" sz="1800" b="0" dirty="0">
                <a:solidFill>
                  <a:schemeClr val="bg1"/>
                </a:solidFill>
              </a:rPr>
              <a:t>в 60% выбранных для этой деятельности общеобразовательных организаций</a:t>
            </a:r>
            <a:r>
              <a:rPr lang="en-US" sz="1800" b="0" dirty="0">
                <a:solidFill>
                  <a:schemeClr val="bg1"/>
                </a:solidFill>
              </a:rPr>
              <a:t/>
            </a:r>
            <a:br>
              <a:rPr lang="en-US" sz="1800" b="0" dirty="0">
                <a:solidFill>
                  <a:schemeClr val="bg1"/>
                </a:solidFill>
              </a:rPr>
            </a:br>
            <a:r>
              <a:rPr lang="ru-RU" sz="1800" b="0" dirty="0">
                <a:solidFill>
                  <a:schemeClr val="bg1"/>
                </a:solidFill>
              </a:rPr>
              <a:t>и до 1 августа 2023 г. в оставшихся 40% общеобразовательных организаций </a:t>
            </a:r>
            <a:endParaRPr lang="ru-RU" sz="1800" b="0" i="1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980" y="1034911"/>
            <a:ext cx="1911057" cy="89990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BCA8F4F-F54E-8EA0-A1B0-A54427CE4651}"/>
              </a:ext>
            </a:extLst>
          </p:cNvPr>
          <p:cNvSpPr txBox="1"/>
          <p:nvPr/>
        </p:nvSpPr>
        <p:spPr>
          <a:xfrm>
            <a:off x="166731" y="2986475"/>
            <a:ext cx="4041552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РАСПРЕДЕЛЕННАЯ МОДЕЛЬ 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ПСИХОЛОГО-ПЕДАГОГИЧЕСКИХ КЛАССОВ для школьников 10-11 классов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dirty="0">
              <a:latin typeface="Montserrat" panose="00000500000000000000" pitchFamily="2" charset="-52"/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Профильная общеразвивающая программа </a:t>
            </a: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ОСНОВЫ ПЕДАГОГИКИ И ПСИХОЛОГИИ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dirty="0">
              <a:latin typeface="Montserrat" panose="00000500000000000000" pitchFamily="2" charset="-52"/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ПРОФЕССИОНАЛЬНЫЕ ПРОБЫ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: </a:t>
            </a:r>
            <a:r>
              <a:rPr lang="ru-RU" sz="1400" dirty="0" err="1">
                <a:latin typeface="Montserrat" panose="00000500000000000000" pitchFamily="2" charset="-52"/>
                <a:ea typeface="+mn-lt"/>
                <a:cs typeface="+mn-lt"/>
              </a:rPr>
              <a:t>медиапедагог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, вожатый, логопед, цифровой педагог, </a:t>
            </a:r>
            <a:r>
              <a:rPr lang="ru-RU" sz="1400" dirty="0" err="1">
                <a:latin typeface="Montserrat" panose="00000500000000000000" pitchFamily="2" charset="-52"/>
                <a:ea typeface="+mn-lt"/>
                <a:cs typeface="+mn-lt"/>
              </a:rPr>
              <a:t>игропедагог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, педагог-психолог, учитель-технолог, виртуальная и дополненная реальность в школе и др.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dirty="0">
              <a:solidFill>
                <a:prstClr val="black"/>
              </a:solidFill>
              <a:latin typeface="Montserrat" panose="00000500000000000000" pitchFamily="2" charset="-52"/>
              <a:ea typeface="+mn-lt"/>
              <a:cs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4053C60-BBEE-D935-6F5E-2BED8896FADF}"/>
              </a:ext>
            </a:extLst>
          </p:cNvPr>
          <p:cNvSpPr txBox="1"/>
          <p:nvPr/>
        </p:nvSpPr>
        <p:spPr>
          <a:xfrm>
            <a:off x="1068104" y="2307953"/>
            <a:ext cx="3287626" cy="5355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159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 </a:t>
            </a: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школьников распределенных классов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2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5BCA8F4F-F54E-8EA0-A1B0-A54427CE4651}"/>
              </a:ext>
            </a:extLst>
          </p:cNvPr>
          <p:cNvSpPr txBox="1"/>
          <p:nvPr/>
        </p:nvSpPr>
        <p:spPr>
          <a:xfrm>
            <a:off x="4304867" y="2964661"/>
            <a:ext cx="4602525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ВЫЕЗДНЫЕ </a:t>
            </a:r>
            <a:r>
              <a:rPr lang="ru-RU" sz="1400" dirty="0" err="1">
                <a:latin typeface="Montserrat" panose="00000500000000000000" pitchFamily="2" charset="-52"/>
                <a:ea typeface="+mn-lt"/>
                <a:cs typeface="+mn-lt"/>
              </a:rPr>
              <a:t>профориентационные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 МЕРОПРИЯТИЯ на базе </a:t>
            </a: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Технопарка «Учитель будущего поколения России»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, педагогического </a:t>
            </a:r>
            <a:r>
              <a:rPr lang="ru-RU" sz="1400" b="1" dirty="0" err="1">
                <a:latin typeface="Montserrat" panose="00000500000000000000" pitchFamily="2" charset="-52"/>
                <a:ea typeface="+mn-lt"/>
                <a:cs typeface="+mn-lt"/>
              </a:rPr>
              <a:t>Кванториума</a:t>
            </a: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 им. В.С. Мерлина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dirty="0">
              <a:latin typeface="Montserrat" panose="00000500000000000000" pitchFamily="2" charset="-52"/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УНИВЕРСИТЕТСКИЕ СМЕНЫ 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для школьников на базе ПГГПУ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400" dirty="0">
              <a:latin typeface="Montserrat" panose="00000500000000000000" pitchFamily="2" charset="-52"/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ИССЛЕДОВАТЕЛЬСКИЕ ПРОЕКТЫ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: Этический кодекс педагога, Искусственный интеллект в образовании, Педагог будущего = Современный педагог?  </a:t>
            </a:r>
          </a:p>
          <a:p>
            <a:endParaRPr lang="ru-RU" sz="1400" dirty="0">
              <a:latin typeface="Montserrat" panose="00000500000000000000" pitchFamily="2" charset="-52"/>
              <a:ea typeface="+mn-lt"/>
              <a:cs typeface="+mn-lt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b="1" dirty="0">
                <a:latin typeface="Montserrat" panose="00000500000000000000" pitchFamily="2" charset="-52"/>
                <a:ea typeface="+mn-lt"/>
                <a:cs typeface="+mn-lt"/>
              </a:rPr>
              <a:t>Методическое сопровождение </a:t>
            </a:r>
            <a:r>
              <a:rPr lang="ru-RU" sz="1400" dirty="0">
                <a:latin typeface="Montserrat" panose="00000500000000000000" pitchFamily="2" charset="-52"/>
                <a:ea typeface="+mn-lt"/>
                <a:cs typeface="+mn-lt"/>
              </a:rPr>
              <a:t>педагогов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prstClr val="black"/>
              </a:solidFill>
              <a:latin typeface="Montserrat" panose="00000500000000000000" pitchFamily="2" charset="-52"/>
              <a:ea typeface="+mn-lt"/>
              <a:cs typeface="+mn-lt"/>
            </a:endParaRPr>
          </a:p>
        </p:txBody>
      </p:sp>
      <p:pic>
        <p:nvPicPr>
          <p:cNvPr id="31" name="Рисунок 8">
            <a:extLst>
              <a:ext uri="{FF2B5EF4-FFF2-40B4-BE49-F238E27FC236}">
                <a16:creationId xmlns="" xmlns:a16="http://schemas.microsoft.com/office/drawing/2014/main" id="{AB240012-E6D7-B29D-E355-2EE3EFB994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9" y="2219569"/>
            <a:ext cx="590454" cy="597211"/>
          </a:xfrm>
          <a:prstGeom prst="rect">
            <a:avLst/>
          </a:prstGeom>
        </p:spPr>
      </p:pic>
      <p:pic>
        <p:nvPicPr>
          <p:cNvPr id="32" name="Рисунок 9" descr="Изображение выглядит как стрела&#10;&#10;Автоматически созданное описание">
            <a:extLst>
              <a:ext uri="{FF2B5EF4-FFF2-40B4-BE49-F238E27FC236}">
                <a16:creationId xmlns="" xmlns:a16="http://schemas.microsoft.com/office/drawing/2014/main" id="{F53FF0CA-9008-0854-0E79-CCDB77E4DE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8847" y="1509437"/>
            <a:ext cx="699895" cy="53563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55" y="1509437"/>
            <a:ext cx="472754" cy="47275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64053C60-BBEE-D935-6F5E-2BED8896FADF}"/>
              </a:ext>
            </a:extLst>
          </p:cNvPr>
          <p:cNvSpPr txBox="1"/>
          <p:nvPr/>
        </p:nvSpPr>
        <p:spPr>
          <a:xfrm>
            <a:off x="1068104" y="1435869"/>
            <a:ext cx="3460748" cy="7325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19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 </a:t>
            </a: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распределенных психолого-педагогических классов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2" charset="-5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64053C60-BBEE-D935-6F5E-2BED8896FADF}"/>
              </a:ext>
            </a:extLst>
          </p:cNvPr>
          <p:cNvSpPr txBox="1"/>
          <p:nvPr/>
        </p:nvSpPr>
        <p:spPr>
          <a:xfrm>
            <a:off x="5540634" y="1682255"/>
            <a:ext cx="3002037" cy="3403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20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 </a:t>
            </a: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территорий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2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64053C60-BBEE-D935-6F5E-2BED8896FADF}"/>
              </a:ext>
            </a:extLst>
          </p:cNvPr>
          <p:cNvSpPr txBox="1"/>
          <p:nvPr/>
        </p:nvSpPr>
        <p:spPr>
          <a:xfrm>
            <a:off x="5575917" y="2301329"/>
            <a:ext cx="2931469" cy="5355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12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 </a:t>
            </a:r>
            <a:r>
              <a:rPr kumimoji="0" lang="ru-RU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anose="00000500000000000000" pitchFamily="2" charset="-52"/>
                <a:ea typeface="+mn-lt"/>
                <a:cs typeface="+mn-lt"/>
              </a:rPr>
              <a:t>педагогов-наставников ПГГПУ</a:t>
            </a:r>
            <a:endParaRPr kumimoji="0" lang="ru-RU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ontserrat" panose="00000500000000000000" pitchFamily="2" charset="-52"/>
            </a:endParaRPr>
          </a:p>
        </p:txBody>
      </p:sp>
      <p:pic>
        <p:nvPicPr>
          <p:cNvPr id="38" name="Picture 8" descr="https://sun9-24.userapi.com/impg/UOjbGXTnfIPylkeiu_NmZuHX_D-coTX9Ntm2aQ/DOmQ1aBmRXc.jpg?size=1280x853&amp;quality=95&amp;sign=fc8ebff127077aaf8b0f482426d566d3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055" y="889513"/>
            <a:ext cx="2726826" cy="181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https://sun9-11.userapi.com/impg/68MD807zXtzK-w8SBjrI5j6uChq9CJW1ja39Bg/TUvN-O4WvRc.jpg?size=1280x853&amp;quality=95&amp;sign=5336e1ecec113b0365ce2effbab41f19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267" y="2812015"/>
            <a:ext cx="2726826" cy="181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https://sun9-18.userapi.com/impg/pHjEVnu1Wa6l9cefXJ2x4yMXSr9WDhhYY53KZg/U8tNqfViBC0.jpg?size=1280x853&amp;quality=95&amp;sign=abd76419a41d72ecdaddb93d2b4f9d19&amp;type=albu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479" y="4734518"/>
            <a:ext cx="2744402" cy="182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5">
            <a:extLst>
              <a:ext uri="{FF2B5EF4-FFF2-40B4-BE49-F238E27FC236}">
                <a16:creationId xmlns="" xmlns:a16="http://schemas.microsoft.com/office/drawing/2014/main" id="{C95DFA1F-204B-5588-63CD-853D2667E5A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428" y="2269155"/>
            <a:ext cx="547625" cy="54762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1" name="Объект 4"/>
          <p:cNvSpPr>
            <a:spLocks noGrp="1"/>
          </p:cNvSpPr>
          <p:nvPr>
            <p:ph sz="quarter" idx="13"/>
          </p:nvPr>
        </p:nvSpPr>
        <p:spPr>
          <a:xfrm>
            <a:off x="637731" y="1004069"/>
            <a:ext cx="8517114" cy="431800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</a:rPr>
              <a:t>Пермский государственный гуманитарно-педагогический университет 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" y="897023"/>
            <a:ext cx="478451" cy="47769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750654">
            <a:off x="7790802" y="1501959"/>
            <a:ext cx="1182727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656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4DB21A3-EA8D-C4B2-A515-D5DE4300F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pic>
        <p:nvPicPr>
          <p:cNvPr id="45" name="Объект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695" y="893766"/>
            <a:ext cx="1574603" cy="13428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77695" y="71705"/>
            <a:ext cx="11521280" cy="715962"/>
          </a:xfrm>
        </p:spPr>
        <p:txBody>
          <a:bodyPr/>
          <a:lstStyle/>
          <a:p>
            <a:r>
              <a:rPr lang="ru-RU" dirty="0"/>
              <a:t>Региональный проект «Открытый университет»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886338" y="1568538"/>
            <a:ext cx="3141845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1 912</a:t>
            </a:r>
            <a:r>
              <a:rPr lang="ru-RU" sz="1100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050" dirty="0">
                <a:solidFill>
                  <a:srgbClr val="1C2D38"/>
                </a:solidFill>
                <a:latin typeface="Montserrat" panose="00000500000000000000" pitchFamily="2" charset="-52"/>
              </a:rPr>
              <a:t>учащихся 10-11 </a:t>
            </a:r>
            <a:br>
              <a:rPr lang="ru-RU" sz="1050" dirty="0">
                <a:solidFill>
                  <a:srgbClr val="1C2D38"/>
                </a:solidFill>
                <a:latin typeface="Montserrat" panose="00000500000000000000" pitchFamily="2" charset="-52"/>
              </a:rPr>
            </a:br>
            <a:r>
              <a:rPr lang="ru-RU" sz="1050" dirty="0">
                <a:solidFill>
                  <a:srgbClr val="1C2D38"/>
                </a:solidFill>
                <a:latin typeface="Montserrat" panose="00000500000000000000" pitchFamily="2" charset="-52"/>
              </a:rPr>
              <a:t>классов в 2020-21 уч. году    </a:t>
            </a:r>
            <a:endParaRPr lang="ru-RU" sz="1100" dirty="0">
              <a:solidFill>
                <a:srgbClr val="1C2D38"/>
              </a:solidFill>
              <a:latin typeface="Montserrat" panose="00000500000000000000" pitchFamily="2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34481" y="884851"/>
            <a:ext cx="8182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профессиональное самоопределение школьников и профильное обучение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вовлечение школьников в научно-исследовательскую и проектную  деятельность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ориентация школьников на вузы и работу в Пермском крае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781" y="966489"/>
            <a:ext cx="507274" cy="39303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2282" y="944333"/>
            <a:ext cx="415373" cy="41691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559" y="881733"/>
            <a:ext cx="478451" cy="47769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547" y="919977"/>
            <a:ext cx="420175" cy="47026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93334" y="942817"/>
            <a:ext cx="563057" cy="44037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88113" y="948837"/>
            <a:ext cx="337053" cy="40314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726" y="934166"/>
            <a:ext cx="183070" cy="228838"/>
          </a:xfrm>
          <a:prstGeom prst="rect">
            <a:avLst/>
          </a:prstGeom>
          <a:noFill/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69" y="1101149"/>
            <a:ext cx="183070" cy="228838"/>
          </a:xfrm>
          <a:prstGeom prst="rect">
            <a:avLst/>
          </a:prstGeom>
          <a:noFill/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69" y="1279290"/>
            <a:ext cx="183070" cy="228838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3894805" y="1555777"/>
            <a:ext cx="153160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dirty="0">
                <a:latin typeface="Montserrat" panose="00000500000000000000" pitchFamily="2" charset="-52"/>
              </a:rPr>
              <a:t>по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 67,9 </a:t>
            </a:r>
            <a:r>
              <a:rPr lang="ru-RU" sz="1050" dirty="0" err="1">
                <a:latin typeface="Montserrat" panose="00000500000000000000" pitchFamily="2" charset="-52"/>
              </a:rPr>
              <a:t>млн.руб</a:t>
            </a:r>
            <a:r>
              <a:rPr lang="ru-RU" sz="1050" dirty="0">
                <a:latin typeface="Montserrat" panose="00000500000000000000" pitchFamily="2" charset="-52"/>
              </a:rPr>
              <a:t> ежегодно </a:t>
            </a:r>
            <a:endParaRPr lang="ru-RU" sz="700" dirty="0">
              <a:latin typeface="Montserrat" panose="00000500000000000000" pitchFamily="2" charset="-52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237459807"/>
              </p:ext>
            </p:extLst>
          </p:nvPr>
        </p:nvGraphicFramePr>
        <p:xfrm>
          <a:off x="369805" y="4749161"/>
          <a:ext cx="11497939" cy="171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698644" y="5119795"/>
            <a:ext cx="10800000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96104" y="5191282"/>
            <a:ext cx="10800000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78272" y="5092963"/>
            <a:ext cx="53732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" b="1" dirty="0">
                <a:solidFill>
                  <a:srgbClr val="ED7D31"/>
                </a:solidFill>
                <a:latin typeface="Montserrat" panose="00000500000000000000" pitchFamily="2" charset="-52"/>
              </a:rPr>
              <a:t>ПК 62,59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2652" y="4968149"/>
            <a:ext cx="50206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" b="1" dirty="0">
                <a:solidFill>
                  <a:srgbClr val="70AD47"/>
                </a:solidFill>
                <a:latin typeface="Montserrat" panose="00000500000000000000" pitchFamily="2" charset="-52"/>
              </a:rPr>
              <a:t>ОУ 68,4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9805" y="4554792"/>
            <a:ext cx="5811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Средние баллы ЕГЭ участников проекта «Открытый университет»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28183" y="2356223"/>
            <a:ext cx="7085194" cy="20159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b="1" dirty="0">
                <a:latin typeface="Montserrat" panose="00000500000000000000" pitchFamily="2" charset="-52"/>
              </a:rPr>
              <a:t>ПРОФЕССИОНАЛЬНЫЕ ПРОБЫ И ПРАКТИКИ: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Педагог, воспитатель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Фельдшер, медицинская сестра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Инженер аэрокосмической отрасли</a:t>
            </a:r>
            <a:r>
              <a:rPr lang="en-US" sz="1200" dirty="0">
                <a:latin typeface="Montserrat" panose="00000500000000000000" pitchFamily="2" charset="-52"/>
              </a:rPr>
              <a:t>/</a:t>
            </a:r>
            <a:r>
              <a:rPr lang="ru-RU" sz="1200" dirty="0">
                <a:latin typeface="Montserrat" panose="00000500000000000000" pitchFamily="2" charset="-52"/>
              </a:rPr>
              <a:t>нефтегазового дела</a:t>
            </a:r>
            <a:r>
              <a:rPr lang="en-US" sz="1200" dirty="0">
                <a:latin typeface="Montserrat" panose="00000500000000000000" pitchFamily="2" charset="-52"/>
              </a:rPr>
              <a:t>/</a:t>
            </a:r>
            <a:r>
              <a:rPr lang="ru-RU" sz="1200" dirty="0">
                <a:latin typeface="Montserrat" panose="00000500000000000000" pitchFamily="2" charset="-52"/>
              </a:rPr>
              <a:t>строительства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Montserrat" panose="00000500000000000000" pitchFamily="2" charset="-52"/>
              </a:rPr>
              <a:t>Агробототехника</a:t>
            </a:r>
            <a:endParaRPr lang="ru-RU" sz="1200" dirty="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Инженер-землеустроитель</a:t>
            </a:r>
            <a:r>
              <a:rPr lang="en-US" sz="1200" dirty="0">
                <a:latin typeface="Montserrat" panose="00000500000000000000" pitchFamily="2" charset="-52"/>
              </a:rPr>
              <a:t>/</a:t>
            </a:r>
            <a:r>
              <a:rPr lang="ru-RU" sz="1200" dirty="0">
                <a:latin typeface="Montserrat" panose="00000500000000000000" pitchFamily="2" charset="-52"/>
              </a:rPr>
              <a:t>инженер-конструктор</a:t>
            </a:r>
            <a:r>
              <a:rPr lang="en-US" sz="1200" dirty="0">
                <a:latin typeface="Montserrat" panose="00000500000000000000" pitchFamily="2" charset="-52"/>
              </a:rPr>
              <a:t>/</a:t>
            </a:r>
            <a:r>
              <a:rPr lang="ru-RU" sz="1200" dirty="0">
                <a:latin typeface="Montserrat" panose="00000500000000000000" pitchFamily="2" charset="-52"/>
              </a:rPr>
              <a:t>инженер по беспилотным летательным аппаратам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Генетик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Montserrat" panose="00000500000000000000" pitchFamily="2" charset="-52"/>
              </a:rPr>
              <a:t>Геймдизайнер</a:t>
            </a:r>
            <a:endParaRPr lang="ru-RU" sz="1200" dirty="0">
              <a:latin typeface="Montserrat" panose="00000500000000000000" pitchFamily="2" charset="-52"/>
            </a:endParaRPr>
          </a:p>
          <a:p>
            <a:r>
              <a:rPr lang="ru-RU" sz="1200" dirty="0">
                <a:latin typeface="Montserrat" panose="00000500000000000000" pitchFamily="2" charset="-52"/>
              </a:rPr>
              <a:t>и др.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462706" y="1573019"/>
            <a:ext cx="1725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dirty="0">
                <a:latin typeface="Montserrat" panose="00000500000000000000" pitchFamily="2" charset="-52"/>
              </a:rPr>
              <a:t>более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 34 тыс. </a:t>
            </a:r>
            <a:r>
              <a:rPr lang="ru-RU" sz="900" dirty="0">
                <a:latin typeface="Montserrat" panose="00000500000000000000" pitchFamily="2" charset="-52"/>
              </a:rPr>
              <a:t>слушателей, принявших участие в мероприятиях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016240" y="3916486"/>
            <a:ext cx="4071819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120 лекций и мастер-классов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43683" y="2344411"/>
            <a:ext cx="5019024" cy="1792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kern="0" dirty="0">
                <a:latin typeface="Montserrat" panose="00000500000000000000" pitchFamily="2" charset="-52"/>
              </a:rPr>
              <a:t>Образовательная программа: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kern="0" dirty="0">
                <a:latin typeface="Montserrat" panose="00000500000000000000" pitchFamily="2" charset="-52"/>
              </a:rPr>
              <a:t>Учебные занятия по выбранным предметам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kern="0" dirty="0">
                <a:latin typeface="Montserrat" panose="00000500000000000000" pitchFamily="2" charset="-52"/>
              </a:rPr>
              <a:t>Лабораторные</a:t>
            </a:r>
            <a:r>
              <a:rPr lang="en-US" sz="1200" kern="0" dirty="0">
                <a:latin typeface="Montserrat" panose="00000500000000000000" pitchFamily="2" charset="-52"/>
              </a:rPr>
              <a:t>/</a:t>
            </a:r>
            <a:r>
              <a:rPr lang="ru-RU" sz="1200" kern="0" dirty="0">
                <a:latin typeface="Montserrat" panose="00000500000000000000" pitchFamily="2" charset="-52"/>
              </a:rPr>
              <a:t>практические работы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kern="0" dirty="0">
                <a:latin typeface="Montserrat" panose="00000500000000000000" pitchFamily="2" charset="-52"/>
              </a:rPr>
              <a:t>Проектная деятельность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Реализация профессиональных проб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Профильные олимпиады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Профильный лагерь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Дистанционные курсы</a:t>
            </a:r>
          </a:p>
          <a:p>
            <a:pPr fontAlgn="ctr">
              <a:spcBef>
                <a:spcPts val="300"/>
              </a:spcBef>
              <a:spcAft>
                <a:spcPts val="300"/>
              </a:spcAft>
            </a:pPr>
            <a:r>
              <a:rPr lang="ru-RU" sz="1200" b="1" kern="0" dirty="0">
                <a:solidFill>
                  <a:srgbClr val="C00000"/>
                </a:solidFill>
                <a:latin typeface="Montserrat" panose="00000500000000000000" pitchFamily="2" charset="-52"/>
              </a:rPr>
              <a:t>+ Дополнительные баллы при поступлении в вуз</a:t>
            </a:r>
          </a:p>
        </p:txBody>
      </p:sp>
    </p:spTree>
    <p:extLst>
      <p:ext uri="{BB962C8B-B14F-4D97-AF65-F5344CB8AC3E}">
        <p14:creationId xmlns:p14="http://schemas.microsoft.com/office/powerpoint/2010/main" val="2794229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A2673F7-3329-34C0-1187-B5544773B0ED}"/>
              </a:ext>
            </a:extLst>
          </p:cNvPr>
          <p:cNvGrpSpPr/>
          <p:nvPr/>
        </p:nvGrpSpPr>
        <p:grpSpPr>
          <a:xfrm>
            <a:off x="-1381120" y="3001430"/>
            <a:ext cx="5657783" cy="5657783"/>
            <a:chOff x="-1381120" y="3001430"/>
            <a:chExt cx="5657783" cy="5657783"/>
          </a:xfrm>
        </p:grpSpPr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3D3D3F6E-AE95-4296-BF78-24A9BF867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9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53151">
              <a:off x="-1381120" y="3001430"/>
              <a:ext cx="5657783" cy="5657783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" name="Рисунок 6">
              <a:extLst>
                <a:ext uri="{FF2B5EF4-FFF2-40B4-BE49-F238E27FC236}">
                  <a16:creationId xmlns="" xmlns:a16="http://schemas.microsoft.com/office/drawing/2014/main" id="{0F1E3182-7F4F-CB3E-7DAB-19B811812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7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501" y="4560310"/>
              <a:ext cx="1959148" cy="195479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45255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2E6CA4"/>
                </a:solidFill>
                <a:latin typeface="Montserrat" panose="00000500000000000000" pitchFamily="2" charset="-52"/>
              </a:rPr>
              <a:t>ВОСПИТАНИЕ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2E6C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42802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955E014-7A7D-6D78-F383-8A35C3FF2E74}"/>
              </a:ext>
            </a:extLst>
          </p:cNvPr>
          <p:cNvSpPr/>
          <p:nvPr/>
        </p:nvSpPr>
        <p:spPr>
          <a:xfrm>
            <a:off x="-3444" y="917014"/>
            <a:ext cx="12195443" cy="414834"/>
          </a:xfrm>
          <a:prstGeom prst="rect">
            <a:avLst/>
          </a:prstGeom>
          <a:solidFill>
            <a:srgbClr val="D1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EE5756F-2096-9394-27C5-5CF4F5E5D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91830" y="90505"/>
            <a:ext cx="11521280" cy="71596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Региональный проект «Мастерские по предмету «Технология»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91829" y="959621"/>
            <a:ext cx="12000169" cy="340272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</a:rPr>
              <a:t>Модернизация содержания программ по предмету «Технология» через обновление столярной и слесарной мастерских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228667" y="1765165"/>
            <a:ext cx="3297917" cy="434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600"/>
              </a:spcBef>
            </a:pPr>
            <a:r>
              <a:rPr lang="ru-RU" b="1" dirty="0"/>
              <a:t>2022 г. – </a:t>
            </a:r>
            <a:r>
              <a:rPr lang="ru-RU" b="1" dirty="0">
                <a:solidFill>
                  <a:srgbClr val="C00000"/>
                </a:solidFill>
              </a:rPr>
              <a:t>10 школ</a:t>
            </a:r>
            <a:endParaRPr lang="ru-RU" b="1" dirty="0">
              <a:solidFill>
                <a:schemeClr val="tx1"/>
              </a:solidFill>
            </a:endParaRP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Школа № 10 г. Чайковский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Школа № 135 г. Перми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Лобановская школа Пермского МО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Школа № 29 г. Березники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err="1">
                <a:solidFill>
                  <a:schemeClr val="tx1"/>
                </a:solidFill>
              </a:rPr>
              <a:t>Еловская</a:t>
            </a:r>
            <a:r>
              <a:rPr lang="ru-RU" dirty="0">
                <a:solidFill>
                  <a:schemeClr val="tx1"/>
                </a:solidFill>
              </a:rPr>
              <a:t> школа </a:t>
            </a:r>
            <a:r>
              <a:rPr lang="ru-RU" dirty="0" err="1">
                <a:solidFill>
                  <a:schemeClr val="tx1"/>
                </a:solidFill>
              </a:rPr>
              <a:t>Еловского</a:t>
            </a:r>
            <a:r>
              <a:rPr lang="ru-RU" dirty="0">
                <a:solidFill>
                  <a:schemeClr val="tx1"/>
                </a:solidFill>
              </a:rPr>
              <a:t> МО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err="1">
                <a:solidFill>
                  <a:schemeClr val="tx1"/>
                </a:solidFill>
              </a:rPr>
              <a:t>Куединская</a:t>
            </a:r>
            <a:r>
              <a:rPr lang="ru-RU" dirty="0">
                <a:solidFill>
                  <a:schemeClr val="tx1"/>
                </a:solidFill>
              </a:rPr>
              <a:t> школа им. П.П. Балахнина </a:t>
            </a:r>
            <a:r>
              <a:rPr lang="ru-RU" dirty="0" err="1">
                <a:solidFill>
                  <a:schemeClr val="tx1"/>
                </a:solidFill>
              </a:rPr>
              <a:t>Куединского</a:t>
            </a:r>
            <a:r>
              <a:rPr lang="ru-RU" dirty="0">
                <a:solidFill>
                  <a:schemeClr val="tx1"/>
                </a:solidFill>
              </a:rPr>
              <a:t> МО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err="1">
                <a:solidFill>
                  <a:schemeClr val="tx1"/>
                </a:solidFill>
              </a:rPr>
              <a:t>Чёрмозская</a:t>
            </a:r>
            <a:r>
              <a:rPr lang="ru-RU" dirty="0">
                <a:solidFill>
                  <a:schemeClr val="tx1"/>
                </a:solidFill>
              </a:rPr>
              <a:t> школа им. </a:t>
            </a:r>
            <a:r>
              <a:rPr lang="ru-RU" dirty="0" err="1">
                <a:solidFill>
                  <a:schemeClr val="tx1"/>
                </a:solidFill>
              </a:rPr>
              <a:t>В.Ершова</a:t>
            </a:r>
            <a:r>
              <a:rPr lang="ru-RU" dirty="0">
                <a:solidFill>
                  <a:schemeClr val="tx1"/>
                </a:solidFill>
              </a:rPr>
              <a:t> Ильинского ГО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Школа № 15 г. Соликамск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 err="1">
                <a:solidFill>
                  <a:schemeClr val="tx1"/>
                </a:solidFill>
              </a:rPr>
              <a:t>Кочевская</a:t>
            </a:r>
            <a:r>
              <a:rPr lang="ru-RU" dirty="0">
                <a:solidFill>
                  <a:schemeClr val="tx1"/>
                </a:solidFill>
              </a:rPr>
              <a:t> школа </a:t>
            </a:r>
            <a:r>
              <a:rPr lang="ru-RU" dirty="0" err="1">
                <a:solidFill>
                  <a:schemeClr val="tx1"/>
                </a:solidFill>
              </a:rPr>
              <a:t>Кочевского</a:t>
            </a:r>
            <a:r>
              <a:rPr lang="ru-RU" dirty="0">
                <a:solidFill>
                  <a:schemeClr val="tx1"/>
                </a:solidFill>
              </a:rPr>
              <a:t> МО </a:t>
            </a:r>
          </a:p>
          <a:p>
            <a:pPr marL="171450" indent="-1714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Школа п. Уральский </a:t>
            </a:r>
            <a:r>
              <a:rPr lang="ru-RU" dirty="0" err="1">
                <a:solidFill>
                  <a:schemeClr val="tx1"/>
                </a:solidFill>
              </a:rPr>
              <a:t>Нытвенского</a:t>
            </a:r>
            <a:r>
              <a:rPr lang="ru-RU" dirty="0">
                <a:solidFill>
                  <a:schemeClr val="tx1"/>
                </a:solidFill>
              </a:rPr>
              <a:t> ГО</a:t>
            </a:r>
          </a:p>
          <a:p>
            <a:pPr>
              <a:lnSpc>
                <a:spcPts val="1680"/>
              </a:lnSpc>
              <a:spcBef>
                <a:spcPts val="600"/>
              </a:spcBef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1830" y="1403516"/>
            <a:ext cx="10989183" cy="265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2023-2024 гг. 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30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школ на основе конкурсного отбора. </a:t>
            </a:r>
            <a:r>
              <a:rPr lang="ru-RU" sz="1400" b="1" dirty="0">
                <a:latin typeface="Montserrat" panose="00000500000000000000" pitchFamily="2" charset="-52"/>
              </a:rPr>
              <a:t>Средства регионального бюджета: по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3,5 млн. руб.</a:t>
            </a:r>
          </a:p>
        </p:txBody>
      </p:sp>
      <p:pic>
        <p:nvPicPr>
          <p:cNvPr id="2051" name="Рисунок 1" descr="https://www.igrushka24.ru/upload/resize_cache/iblock/557/420_420_0/5575441b834e84a176aa97755ecf3e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900" y="1989071"/>
            <a:ext cx="2275569" cy="170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62279" y="3908412"/>
            <a:ext cx="278794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Конструктор модульных станков </a:t>
            </a:r>
            <a:b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для работы по металлу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Рисунок 3" descr="https://i.siteapi.org/bQudfTOJlBealBkQF62n5rEVj1o=/fit-in/1024x768/031b22a7d02b017.ru.s.siteapi.org/img/f539189b6b17106c6fde6db471aedc66860c84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5" r="12883"/>
          <a:stretch/>
        </p:blipFill>
        <p:spPr bwMode="auto">
          <a:xfrm>
            <a:off x="6314263" y="1854757"/>
            <a:ext cx="2648932" cy="204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635890" y="3922877"/>
            <a:ext cx="20056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Станок лазерной резки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3" name="Рисунок 4" descr="https://3d-m.ru/wp-content/uploads/2019/09/3d_printer_printbox3d_white_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90" y="1909215"/>
            <a:ext cx="2511642" cy="1992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043399" y="3910476"/>
            <a:ext cx="10807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 принтер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4" name="Рисунок 5" descr="https://cdn2.static1-sima-land.com/items/2432025/0/700-n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470" y="4565196"/>
            <a:ext cx="1052069" cy="105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675600" y="5734967"/>
            <a:ext cx="19832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Набор ключей гаечных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5" name="Рисунок 13" descr="http://www.airmatic.ru/shared/uploads/products/2445/96830177_fot_0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868" y="4563665"/>
            <a:ext cx="1684891" cy="10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929294" y="5749189"/>
            <a:ext cx="16579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Набор молотков слесарных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6" name="Рисунок 6" descr="https://elite-instrument.ru/upload/iblock/64d/64dba03656c6d18e42f94442b0c37c6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656" y="4503871"/>
            <a:ext cx="1669711" cy="112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9976737" y="5780940"/>
            <a:ext cx="17363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Набор напильников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7" name="Рисунок 8" descr="https://ae04.alicdn.com/kf/H3945a3c4af284026899dacbb55307150N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9"/>
          <a:stretch/>
        </p:blipFill>
        <p:spPr bwMode="auto">
          <a:xfrm>
            <a:off x="4053618" y="4563665"/>
            <a:ext cx="1351523" cy="123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148066" y="5734967"/>
            <a:ext cx="12570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latin typeface="Montserrat" panose="000005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Щупы (набор)</a:t>
            </a:r>
            <a:endParaRPr lang="ru-RU" sz="1100" b="1" dirty="0">
              <a:effectLst/>
              <a:latin typeface="Montserrat" panose="00000500000000000000" pitchFamily="2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671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D7AA2C7-6410-EDBD-92D6-A407D4BEF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/>
          </p:nvPr>
        </p:nvSpPr>
        <p:spPr>
          <a:xfrm>
            <a:off x="335360" y="49213"/>
            <a:ext cx="10723165" cy="71596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Региональный проект «Профессиональное обучение в школе детей с интеллектуальной недостаточностью»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62178" y="3757816"/>
            <a:ext cx="4914062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buClr>
                <a:srgbClr val="FA1310"/>
              </a:buClr>
              <a:tabLst>
                <a:tab pos="0" algn="l"/>
                <a:tab pos="360000" algn="l"/>
              </a:tabLst>
              <a:defRPr/>
            </a:pPr>
            <a:r>
              <a:rPr lang="ru-RU" sz="1600" b="1" dirty="0">
                <a:latin typeface="Montserrat" panose="00000500000000000000" pitchFamily="2" charset="-52"/>
              </a:rPr>
              <a:t>Профессии:</a:t>
            </a:r>
          </a:p>
          <a:p>
            <a:pPr marL="285750" indent="-285750">
              <a:lnSpc>
                <a:spcPts val="1500"/>
              </a:lnSpc>
              <a:spcBef>
                <a:spcPts val="600"/>
              </a:spcBef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каменщик</a:t>
            </a:r>
          </a:p>
          <a:p>
            <a:pPr marL="285750" indent="-285750">
              <a:lnSpc>
                <a:spcPts val="1500"/>
              </a:lnSpc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штукатур</a:t>
            </a:r>
          </a:p>
          <a:p>
            <a:pPr marL="285750" indent="-285750">
              <a:lnSpc>
                <a:spcPts val="1500"/>
              </a:lnSpc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 err="1">
                <a:latin typeface="Montserrat" panose="00000500000000000000" pitchFamily="2" charset="-52"/>
                <a:ea typeface="PT Serif" charset="0"/>
                <a:cs typeface="PT Serif" charset="0"/>
              </a:rPr>
              <a:t>плодоовощевод</a:t>
            </a:r>
            <a:endParaRPr lang="ru-RU" sz="1600" dirty="0">
              <a:latin typeface="Montserrat" panose="00000500000000000000" pitchFamily="2" charset="-52"/>
              <a:ea typeface="PT Serif" charset="0"/>
              <a:cs typeface="PT Serif" charset="0"/>
            </a:endParaRPr>
          </a:p>
          <a:p>
            <a:pPr marL="285750" indent="-285750">
              <a:lnSpc>
                <a:spcPts val="1500"/>
              </a:lnSpc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повар</a:t>
            </a:r>
          </a:p>
          <a:p>
            <a:pPr marL="285750" indent="-285750">
              <a:lnSpc>
                <a:spcPts val="1500"/>
              </a:lnSpc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токарь</a:t>
            </a:r>
          </a:p>
          <a:p>
            <a:pPr marL="285750" indent="-285750">
              <a:lnSpc>
                <a:spcPts val="1500"/>
              </a:lnSpc>
              <a:buFont typeface="Wingdings" panose="05000000000000000000" pitchFamily="2" charset="2"/>
              <a:buChar char="§"/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тракторист-машинист сельскохозяйственного производства</a:t>
            </a:r>
          </a:p>
          <a:p>
            <a:pPr>
              <a:lnSpc>
                <a:spcPts val="1500"/>
              </a:lnSpc>
              <a:tabLst>
                <a:tab pos="0" algn="l"/>
                <a:tab pos="360000" algn="l"/>
              </a:tabLst>
              <a:defRPr/>
            </a:pPr>
            <a:r>
              <a:rPr lang="ru-RU" sz="1600" dirty="0">
                <a:latin typeface="Montserrat" panose="00000500000000000000" pitchFamily="2" charset="-52"/>
                <a:ea typeface="PT Serif" charset="0"/>
                <a:cs typeface="PT Serif" charset="0"/>
              </a:rPr>
              <a:t>и др.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4066" y="1678076"/>
            <a:ext cx="3427286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Общеобразовательная школа-интернат Пермского края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95999" y="1684565"/>
            <a:ext cx="4578731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Киселевская школа-интернат </a:t>
            </a:r>
          </a:p>
          <a:p>
            <a:r>
              <a:rPr lang="ru-RU" sz="1400" b="1" dirty="0">
                <a:latin typeface="Montserrat" panose="00000500000000000000" pitchFamily="2" charset="-52"/>
              </a:rPr>
              <a:t>для обучающихся с ОВЗ </a:t>
            </a:r>
            <a:r>
              <a:rPr lang="ru-RU" sz="1400" b="1" dirty="0" err="1">
                <a:latin typeface="Montserrat" panose="00000500000000000000" pitchFamily="2" charset="-52"/>
              </a:rPr>
              <a:t>Суксунского</a:t>
            </a:r>
            <a:r>
              <a:rPr lang="ru-RU" sz="1400" b="1" dirty="0">
                <a:latin typeface="Montserrat" panose="00000500000000000000" pitchFamily="2" charset="-52"/>
              </a:rPr>
              <a:t> ГО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95998" y="2361381"/>
            <a:ext cx="4578731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Коррекционная школа-интернат для обучающихся с ОВЗ г. Чусовой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4066" y="2865837"/>
            <a:ext cx="3437009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Пермский торгово-технологический колледж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3334" y="1013535"/>
            <a:ext cx="419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Модель 1:  сетевое взаимодействие школы и СПО для получения профессии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88663" y="3752188"/>
            <a:ext cx="554293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Задачи для школ, обучающих детей с интеллектуальной недостаточностью к 2023 г.: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получение лицензии на профессиональное обучение</a:t>
            </a:r>
          </a:p>
          <a:p>
            <a:r>
              <a:rPr lang="ru-RU" sz="1600" b="1" dirty="0">
                <a:latin typeface="Montserrat" panose="00000500000000000000" pitchFamily="2" charset="-52"/>
              </a:rPr>
              <a:t>или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сетевое взаимодействие с учреждениями СПО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01397" y="1007749"/>
            <a:ext cx="385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Модель 2:  профессиональное обучение непосредственно в школе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0654">
            <a:off x="10754457" y="476166"/>
            <a:ext cx="1182727" cy="865707"/>
          </a:xfrm>
          <a:prstGeom prst="rect">
            <a:avLst/>
          </a:prstGeom>
        </p:spPr>
      </p:pic>
      <p:sp>
        <p:nvSpPr>
          <p:cNvPr id="17" name="Двойная стрелка вверх/вниз 16"/>
          <p:cNvSpPr/>
          <p:nvPr/>
        </p:nvSpPr>
        <p:spPr>
          <a:xfrm>
            <a:off x="2199795" y="2208348"/>
            <a:ext cx="615828" cy="669423"/>
          </a:xfrm>
          <a:prstGeom prst="upDownArrow">
            <a:avLst>
              <a:gd name="adj1" fmla="val 50000"/>
              <a:gd name="adj2" fmla="val 31852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242106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9" y="2763832"/>
            <a:ext cx="6627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1D4999"/>
                </a:solidFill>
                <a:latin typeface="Montserrat" panose="00000500000000000000" pitchFamily="2" charset="-52"/>
              </a:rPr>
              <a:t>УЧИТЕЛЬ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1D4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B8523"/>
              </a:solidFill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0E640A9-43AC-0986-AE5B-B0C42C565D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9" y="4533106"/>
            <a:ext cx="2631435" cy="222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331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FA607C1-4D90-9FFD-2FF6-053E2C1DE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Трансформация методической службы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2"/>
          </p:nvPr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/>
          <a:stretch/>
        </p:blipFill>
        <p:spPr>
          <a:xfrm>
            <a:off x="141735" y="1094812"/>
            <a:ext cx="7480409" cy="3560952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1" name="Еще больше  новых брендов"/>
          <p:cNvSpPr txBox="1"/>
          <p:nvPr/>
        </p:nvSpPr>
        <p:spPr>
          <a:xfrm>
            <a:off x="2103941" y="5708430"/>
            <a:ext cx="238383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=</a:t>
            </a:r>
          </a:p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endParaRPr sz="1400" kern="0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2" name="Еще больше  новых брендов"/>
          <p:cNvSpPr txBox="1"/>
          <p:nvPr/>
        </p:nvSpPr>
        <p:spPr>
          <a:xfrm>
            <a:off x="304335" y="4951856"/>
            <a:ext cx="9134486" cy="224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endParaRPr lang="ru-RU" sz="1400" kern="0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5" name="Еще больше  новых брендов"/>
          <p:cNvSpPr txBox="1"/>
          <p:nvPr/>
        </p:nvSpPr>
        <p:spPr>
          <a:xfrm>
            <a:off x="5856264" y="5706954"/>
            <a:ext cx="238383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+</a:t>
            </a:r>
          </a:p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endParaRPr sz="1400" kern="0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6" name="Еще больше  новых брендов"/>
          <p:cNvSpPr txBox="1"/>
          <p:nvPr/>
        </p:nvSpPr>
        <p:spPr>
          <a:xfrm>
            <a:off x="8625718" y="5706954"/>
            <a:ext cx="238383" cy="420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+</a:t>
            </a:r>
          </a:p>
          <a:p>
            <a:pPr>
              <a:lnSpc>
                <a:spcPct val="80000"/>
              </a:lnSpc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endParaRPr sz="1400" kern="0" dirty="0">
              <a:solidFill>
                <a:schemeClr val="tx1">
                  <a:lumMod val="95000"/>
                  <a:lumOff val="5000"/>
                </a:schemeClr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0654">
            <a:off x="10188721" y="117826"/>
            <a:ext cx="1182727" cy="8657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66770" y="1028179"/>
            <a:ext cx="39725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Основные задачи регионального методического актива (РМА):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Поддержка муниципальных методических служб, методическая поддержка педагогических работников и управленческих кадров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Индивидуальное методическое сопровождение отдельных педагогов (например, педагогов школ с низкими результатами обучения, молодых учителей)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433" y="4773891"/>
            <a:ext cx="10785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Потребность региона: 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1 </a:t>
            </a:r>
            <a:r>
              <a:rPr lang="ru-RU" dirty="0">
                <a:latin typeface="Montserrat" panose="00000500000000000000" pitchFamily="2" charset="-52"/>
              </a:rPr>
              <a:t>методист X 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250</a:t>
            </a:r>
            <a:r>
              <a:rPr lang="ru-RU" dirty="0">
                <a:latin typeface="Montserrat" panose="00000500000000000000" pitchFamily="2" charset="-52"/>
              </a:rPr>
              <a:t> учителей = </a:t>
            </a:r>
            <a:r>
              <a:rPr lang="ru-RU" b="1" dirty="0">
                <a:solidFill>
                  <a:srgbClr val="C00000"/>
                </a:solidFill>
                <a:latin typeface="Montserrat" panose="00000500000000000000" pitchFamily="2" charset="-52"/>
              </a:rPr>
              <a:t>60</a:t>
            </a:r>
            <a:r>
              <a:rPr lang="ru-RU" dirty="0">
                <a:latin typeface="Montserrat" panose="00000500000000000000" pitchFamily="2" charset="-52"/>
              </a:rPr>
              <a:t> региональных методистов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866770" y="4028717"/>
            <a:ext cx="3009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! </a:t>
            </a:r>
            <a:r>
              <a:rPr lang="ru-RU" sz="1600" b="1" dirty="0">
                <a:latin typeface="Montserrat" panose="00000500000000000000" pitchFamily="2" charset="-52"/>
              </a:rPr>
              <a:t>Количество кандидатов</a:t>
            </a:r>
            <a:br>
              <a:rPr lang="ru-RU" sz="1600" b="1" dirty="0">
                <a:latin typeface="Montserrat" panose="00000500000000000000" pitchFamily="2" charset="-52"/>
              </a:rPr>
            </a:br>
            <a:r>
              <a:rPr lang="ru-RU" sz="1600" dirty="0">
                <a:latin typeface="Montserrat" panose="00000500000000000000" pitchFamily="2" charset="-52"/>
              </a:rPr>
              <a:t>в состав РМА -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95</a:t>
            </a:r>
            <a:r>
              <a:rPr lang="ru-RU" sz="1600" dirty="0">
                <a:latin typeface="Montserrat" panose="00000500000000000000" pitchFamily="2" charset="-52"/>
              </a:rPr>
              <a:t> чел.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5360" y="5273075"/>
            <a:ext cx="23013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Формирование регионального методического актива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66330" y="5337188"/>
            <a:ext cx="3253750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Педагоги высшей квалификационной категории, имеющие высшее образование, стаж по специальности не менее 5 лет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206498" y="5335548"/>
            <a:ext cx="2259767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Оценка предметных и методических компетенций на базе ФИОКО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001506" y="5331918"/>
            <a:ext cx="2164333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Оценка предметных и методических компетенций на базе ФИОКО</a:t>
            </a:r>
          </a:p>
        </p:txBody>
      </p:sp>
    </p:spTree>
    <p:extLst>
      <p:ext uri="{BB962C8B-B14F-4D97-AF65-F5344CB8AC3E}">
        <p14:creationId xmlns:p14="http://schemas.microsoft.com/office/powerpoint/2010/main" val="35646247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CE74752-BED3-F57F-2E66-2B5976E8F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2840"/>
            <a:ext cx="4198067" cy="377640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7" t="14099" r="37912" b="15568"/>
          <a:stretch/>
        </p:blipFill>
        <p:spPr bwMode="auto">
          <a:xfrm>
            <a:off x="10703857" y="2243093"/>
            <a:ext cx="964622" cy="1506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2023 год – Год педагога и наставника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>
          <a:xfrm>
            <a:off x="335360" y="947721"/>
            <a:ext cx="11521280" cy="4318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Цель – повышение престижа педагогических профессий 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5840" y="1400528"/>
            <a:ext cx="520558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latin typeface="Montserrat" panose="00000500000000000000" pitchFamily="2" charset="-52"/>
              </a:rPr>
              <a:t>Новые отраслевые награды</a:t>
            </a:r>
          </a:p>
          <a:p>
            <a:pPr marL="285750" indent="-285750">
              <a:spcBef>
                <a:spcPts val="12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Почетное звание «Почетный работник сферы образования Российской Федерации»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Почетное звание «Почетный работник сферы воспитания детей и молодежи Российской Федерации»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Медаль К.Д. Ушинского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Нагрудный знак «За милосердие и благотворительность»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Нагрудный знак «Почетный наставник»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Нагрудный знак «За верность профессии»</a:t>
            </a:r>
          </a:p>
          <a:p>
            <a:pPr marL="285750" indent="-285750">
              <a:spcBef>
                <a:spcPts val="6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Нагрудный знак «Молодость и Профессионализм»</a:t>
            </a:r>
          </a:p>
        </p:txBody>
      </p:sp>
      <p:sp>
        <p:nvSpPr>
          <p:cNvPr id="6" name="AutoShape 2" descr="https://yacollectioner.ru/wp-content/uploads/2020/07/medal-ushinskogo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7" name="AutoShape 4" descr="https://yacollectioner.ru/wp-content/uploads/2020/07/medal-ushinskogo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" name="AutoShape 6" descr="https://yacollectioner.ru/wp-content/uploads/2020/07/medal-ushinskogo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1035" name="Picture 11" descr="https://kpfu.ru/portal/docs/F_593623650/image_18_11_20_10_37_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05427" y="988084"/>
            <a:ext cx="1161483" cy="119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35839" y="5109235"/>
            <a:ext cx="5205587" cy="738664"/>
          </a:xfrm>
          <a:prstGeom prst="rect">
            <a:avLst/>
          </a:prstGeom>
          <a:solidFill>
            <a:srgbClr val="ECEDF1"/>
          </a:solidFill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Задача для муниципальных органов образования: разработать и реализовать муниципальные инициативы для повышения статуса учителя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5360" y="1400528"/>
            <a:ext cx="4227367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latin typeface="Montserrat" panose="00000500000000000000" pitchFamily="2" charset="-52"/>
              </a:rPr>
              <a:t>Региональные мероприятия</a:t>
            </a: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Региональные премии лучшим учителям 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Губернаторский прием научной общественности Пермского края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Торжественное мероприятие, посвященное Международному Дню учителя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«Коворкинг-центр совета молодых педагогов «Старт в профессию»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XI форум молодых педагогов Пермского края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II Летняя педагогическая школа #НовоеПермское-2023 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Всероссийский форум о формировании ценностных ориентиров воспитания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Montserrat" panose="00000500000000000000" pitchFamily="2" charset="-52"/>
              </a:rPr>
              <a:t>VI Зимняя экспедиционная школа молодых педагогов Пермского края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821" y="5081755"/>
            <a:ext cx="1151079" cy="1105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37821" y="3847672"/>
            <a:ext cx="1153150" cy="109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7436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D3D3F6E-AE95-4296-BF78-24A9BF86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3151">
            <a:off x="-1381120" y="3001430"/>
            <a:ext cx="5657783" cy="5657783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F683935-EF86-8EA6-C705-AAF102D7D7C3}"/>
              </a:ext>
            </a:extLst>
          </p:cNvPr>
          <p:cNvSpPr txBox="1"/>
          <p:nvPr/>
        </p:nvSpPr>
        <p:spPr>
          <a:xfrm>
            <a:off x="5331818" y="2763832"/>
            <a:ext cx="660618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43801A"/>
                </a:solidFill>
                <a:latin typeface="Montserrat" panose="00000500000000000000" pitchFamily="2" charset="-52"/>
              </a:rPr>
              <a:t>УСЛОВИЯ.</a:t>
            </a:r>
            <a:br>
              <a:rPr lang="ru-RU" sz="4400" b="1" dirty="0">
                <a:solidFill>
                  <a:srgbClr val="43801A"/>
                </a:solidFill>
                <a:latin typeface="Montserrat" panose="00000500000000000000" pitchFamily="2" charset="-52"/>
              </a:rPr>
            </a:br>
            <a:r>
              <a:rPr lang="ru-RU" sz="4400" b="1" dirty="0">
                <a:solidFill>
                  <a:srgbClr val="43801A"/>
                </a:solidFill>
                <a:latin typeface="Montserrat" panose="00000500000000000000" pitchFamily="2" charset="-52"/>
              </a:rPr>
              <a:t>ЦИФРОВАЯ ОБРАЗОВАТЕЛЬНАЯ СРЕДА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33FB5E5A-BD4E-1DC9-E4D2-AE7BDE03F49A}"/>
              </a:ext>
            </a:extLst>
          </p:cNvPr>
          <p:cNvSpPr/>
          <p:nvPr/>
        </p:nvSpPr>
        <p:spPr>
          <a:xfrm>
            <a:off x="3462338" y="3152775"/>
            <a:ext cx="1740693" cy="492919"/>
          </a:xfrm>
          <a:custGeom>
            <a:avLst/>
            <a:gdLst>
              <a:gd name="connsiteX0" fmla="*/ 0 w 1740693"/>
              <a:gd name="connsiteY0" fmla="*/ 492919 h 492919"/>
              <a:gd name="connsiteX1" fmla="*/ 504825 w 1740693"/>
              <a:gd name="connsiteY1" fmla="*/ 2381 h 492919"/>
              <a:gd name="connsiteX2" fmla="*/ 1740693 w 1740693"/>
              <a:gd name="connsiteY2" fmla="*/ 0 h 492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40693" h="492919">
                <a:moveTo>
                  <a:pt x="0" y="492919"/>
                </a:moveTo>
                <a:lnTo>
                  <a:pt x="504825" y="2381"/>
                </a:lnTo>
                <a:lnTo>
                  <a:pt x="1740693" y="0"/>
                </a:lnTo>
              </a:path>
            </a:pathLst>
          </a:custGeom>
          <a:noFill/>
          <a:ln w="76200">
            <a:solidFill>
              <a:srgbClr val="4A85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4B8523"/>
              </a:solidFill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F11B5C0-8955-2D47-A2DE-3160384988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4442242"/>
            <a:ext cx="2111453" cy="21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026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9C59015-6FF4-2917-E478-E3975FA8C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5455119" y="1028073"/>
            <a:ext cx="6397410" cy="445214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35360" y="1028073"/>
            <a:ext cx="5015432" cy="44521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03" y="1732616"/>
            <a:ext cx="4748809" cy="3679557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36918" y="4867910"/>
            <a:ext cx="4692754" cy="499612"/>
          </a:xfrm>
          <a:prstGeom prst="rect">
            <a:avLst/>
          </a:prstGeom>
          <a:solidFill>
            <a:srgbClr val="F1AD0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ИС КОНТИНГЕНТ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35360" y="49213"/>
            <a:ext cx="11856640" cy="715962"/>
          </a:xfrm>
        </p:spPr>
        <p:txBody>
          <a:bodyPr>
            <a:noAutofit/>
          </a:bodyPr>
          <a:lstStyle/>
          <a:p>
            <a:r>
              <a:rPr lang="ru-RU" sz="2300" dirty="0"/>
              <a:t>Подключение школ к региональным и федеральным цифровым платформам</a:t>
            </a:r>
          </a:p>
        </p:txBody>
      </p:sp>
      <p:sp>
        <p:nvSpPr>
          <p:cNvPr id="42" name="Текст 4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688" y="1821782"/>
            <a:ext cx="398269" cy="4741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4" y="2968689"/>
            <a:ext cx="398269" cy="4741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155" y="2345811"/>
            <a:ext cx="404907" cy="4387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897" y="2536422"/>
            <a:ext cx="398269" cy="52366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395" y="2483738"/>
            <a:ext cx="418182" cy="61566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893" y="3300991"/>
            <a:ext cx="378356" cy="36798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2671" y="3842463"/>
            <a:ext cx="302320" cy="32080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494" y="3233763"/>
            <a:ext cx="398269" cy="50243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86" y="3427028"/>
            <a:ext cx="345166" cy="5661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71" y="4415057"/>
            <a:ext cx="418182" cy="36798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65" y="4891983"/>
            <a:ext cx="391631" cy="4529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504816" y="1937809"/>
            <a:ext cx="3358612" cy="265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dirty="0">
                <a:solidFill>
                  <a:schemeClr val="bg1"/>
                </a:solidFill>
                <a:latin typeface="Montserrat" panose="00000500000000000000" pitchFamily="2" charset="-52"/>
              </a:rPr>
              <a:t>Информационный портал ЭПОС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9559" y="3044948"/>
            <a:ext cx="72546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ШКОЛА</a:t>
            </a:r>
          </a:p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(ЭЖД)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21479" y="2779386"/>
            <a:ext cx="1135853" cy="4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0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solidFill>
                  <a:schemeClr val="bg1"/>
                </a:solidFill>
                <a:latin typeface="Montserrat" panose="00000500000000000000" pitchFamily="2" charset="-52"/>
              </a:rPr>
              <a:t>ДОПОЛНИТЕЛЬНОЕ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solidFill>
                  <a:schemeClr val="bg1"/>
                </a:solidFill>
                <a:latin typeface="Montserrat" panose="00000500000000000000" pitchFamily="2" charset="-52"/>
              </a:rPr>
              <a:t>ОБРАЗОВАНИЕ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82954" y="3380859"/>
            <a:ext cx="725468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ЦОПП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00612" y="3900663"/>
            <a:ext cx="725468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СИТУ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38263" y="2604694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ДОУ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81570" y="2592632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СПО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25487" y="3326417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ВУЗ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15327" y="4409990"/>
            <a:ext cx="171075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АНАЛИТИКА И ОТЧЕТНОСТЬ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50333" y="1142370"/>
            <a:ext cx="4120949" cy="131773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V="1">
            <a:off x="6351698" y="2571745"/>
            <a:ext cx="4125195" cy="1318243"/>
          </a:xfrm>
          <a:prstGeom prst="rect">
            <a:avLst/>
          </a:prstGeom>
          <a:solidFill>
            <a:srgbClr val="F7F8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5598" y="4001626"/>
            <a:ext cx="4122000" cy="13176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88" y="2690000"/>
            <a:ext cx="1844838" cy="46924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951" y="3358725"/>
            <a:ext cx="1628604" cy="384842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617" y="3043823"/>
            <a:ext cx="1881145" cy="76621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1761" y="4534285"/>
            <a:ext cx="1715044" cy="76589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0009" y="4102889"/>
            <a:ext cx="2255609" cy="34934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776" y="4567354"/>
            <a:ext cx="730828" cy="659960"/>
          </a:xfrm>
          <a:prstGeom prst="rect">
            <a:avLst/>
          </a:prstGeom>
        </p:spPr>
      </p:pic>
      <p:pic>
        <p:nvPicPr>
          <p:cNvPr id="47" name="Рисунок 46"/>
          <p:cNvPicPr>
            <a:picLocks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56350" y="4140620"/>
            <a:ext cx="856800" cy="103751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900" y="1342453"/>
            <a:ext cx="2275538" cy="23540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794" y="1307481"/>
            <a:ext cx="1279966" cy="94746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5668" y="1753514"/>
            <a:ext cx="1132778" cy="57106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0705" y="1753514"/>
            <a:ext cx="1120829" cy="571063"/>
          </a:xfrm>
          <a:prstGeom prst="rect">
            <a:avLst/>
          </a:prstGeom>
        </p:spPr>
      </p:pic>
      <p:sp>
        <p:nvSpPr>
          <p:cNvPr id="6" name="Двойная стрелка влево/вправо 5"/>
          <p:cNvSpPr/>
          <p:nvPr/>
        </p:nvSpPr>
        <p:spPr>
          <a:xfrm>
            <a:off x="4828633" y="1566164"/>
            <a:ext cx="1029963" cy="561438"/>
          </a:xfrm>
          <a:prstGeom prst="leftRightArrow">
            <a:avLst>
              <a:gd name="adj1" fmla="val 66965"/>
              <a:gd name="adj2" fmla="val 5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endParaRPr lang="ru-RU" sz="700" b="1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84662" y="1133933"/>
            <a:ext cx="41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latin typeface="Montserrat" panose="00000500000000000000" pitchFamily="2" charset="-52"/>
              </a:rPr>
              <a:t>Электронная Пермская Образовательная Система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369" y="1131057"/>
            <a:ext cx="493169" cy="538692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320308" y="3543919"/>
            <a:ext cx="986678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Библиотека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7819" y="4307649"/>
            <a:ext cx="2359312" cy="541264"/>
          </a:xfrm>
          <a:prstGeom prst="rect">
            <a:avLst/>
          </a:prstGeom>
          <a:solidFill>
            <a:srgbClr val="05668D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92520" y="4479818"/>
            <a:ext cx="159157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ИС ТРАЕКТОРИЯ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3307" y="4400118"/>
            <a:ext cx="398269" cy="38292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95147" y="3768333"/>
            <a:ext cx="1169237" cy="52231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1414" y="3827610"/>
            <a:ext cx="1104131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050" b="1" dirty="0"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900" b="1" dirty="0">
                <a:latin typeface="Montserrat" panose="00000500000000000000" pitchFamily="2" charset="-52"/>
              </a:rPr>
              <a:t>АБИТУРИЕНТ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latin typeface="Montserrat" panose="00000500000000000000" pitchFamily="2" charset="-52"/>
              </a:rPr>
              <a:t>РАБОТОДАТЕЛЬ</a:t>
            </a: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10942" r="11244" b="8080"/>
          <a:stretch/>
        </p:blipFill>
        <p:spPr>
          <a:xfrm>
            <a:off x="2974307" y="3863019"/>
            <a:ext cx="312790" cy="3416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360" y="5802666"/>
            <a:ext cx="1151716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Montserrat" panose="00000500000000000000" pitchFamily="2" charset="-52"/>
              </a:rPr>
              <a:t>Школы, участники образовательных отношений</a:t>
            </a:r>
          </a:p>
        </p:txBody>
      </p:sp>
      <p:sp>
        <p:nvSpPr>
          <p:cNvPr id="4" name="Стрелка вправо 3"/>
          <p:cNvSpPr/>
          <p:nvPr/>
        </p:nvSpPr>
        <p:spPr>
          <a:xfrm rot="16200000">
            <a:off x="2671366" y="5323315"/>
            <a:ext cx="412908" cy="545794"/>
          </a:xfrm>
          <a:prstGeom prst="rightArrow">
            <a:avLst>
              <a:gd name="adj1" fmla="val 69197"/>
              <a:gd name="adj2" fmla="val 60991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6" name="Стрелка вправо 55"/>
          <p:cNvSpPr/>
          <p:nvPr/>
        </p:nvSpPr>
        <p:spPr>
          <a:xfrm rot="16200000">
            <a:off x="7402842" y="5230902"/>
            <a:ext cx="597736" cy="545794"/>
          </a:xfrm>
          <a:prstGeom prst="rightArrow">
            <a:avLst>
              <a:gd name="adj1" fmla="val 69197"/>
              <a:gd name="adj2" fmla="val 60991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0" name="Стрелка вправо 59"/>
          <p:cNvSpPr/>
          <p:nvPr/>
        </p:nvSpPr>
        <p:spPr>
          <a:xfrm rot="16200000">
            <a:off x="4176607" y="3801342"/>
            <a:ext cx="3456855" cy="545794"/>
          </a:xfrm>
          <a:prstGeom prst="rightArrow">
            <a:avLst>
              <a:gd name="adj1" fmla="val 69197"/>
              <a:gd name="adj2" fmla="val 60991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16200000">
            <a:off x="5807371" y="4518437"/>
            <a:ext cx="2022662" cy="545794"/>
          </a:xfrm>
          <a:prstGeom prst="rightArrow">
            <a:avLst>
              <a:gd name="adj1" fmla="val 69197"/>
              <a:gd name="adj2" fmla="val 60991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4384" y="934813"/>
            <a:ext cx="1332124" cy="24629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100% школ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670712" y="934813"/>
            <a:ext cx="2506130" cy="24629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75% школ - апробация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39" y="4477033"/>
            <a:ext cx="2246022" cy="188477"/>
          </a:xfrm>
          <a:prstGeom prst="rect">
            <a:avLst/>
          </a:prstGeom>
        </p:spPr>
      </p:pic>
      <p:sp>
        <p:nvSpPr>
          <p:cNvPr id="64" name="Скругленный прямоугольник 63"/>
          <p:cNvSpPr/>
          <p:nvPr/>
        </p:nvSpPr>
        <p:spPr>
          <a:xfrm>
            <a:off x="9771282" y="2473860"/>
            <a:ext cx="1346104" cy="24629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</a:rPr>
              <a:t>100% школ</a:t>
            </a:r>
          </a:p>
        </p:txBody>
      </p:sp>
    </p:spTree>
    <p:extLst>
      <p:ext uri="{BB962C8B-B14F-4D97-AF65-F5344CB8AC3E}">
        <p14:creationId xmlns:p14="http://schemas.microsoft.com/office/powerpoint/2010/main" val="4984130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225654B-ADEF-E308-57B7-E0703E096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5455119" y="1028073"/>
            <a:ext cx="6397410" cy="4452148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35360" y="1028073"/>
            <a:ext cx="5015432" cy="445214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03" y="1732616"/>
            <a:ext cx="4748809" cy="3679557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36918" y="4867910"/>
            <a:ext cx="4692754" cy="499612"/>
          </a:xfrm>
          <a:prstGeom prst="rect">
            <a:avLst/>
          </a:prstGeom>
          <a:solidFill>
            <a:srgbClr val="E1E1E1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ИС КОНТИНГЕНТ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35360" y="49213"/>
            <a:ext cx="11856640" cy="715962"/>
          </a:xfrm>
        </p:spPr>
        <p:txBody>
          <a:bodyPr>
            <a:noAutofit/>
          </a:bodyPr>
          <a:lstStyle/>
          <a:p>
            <a:r>
              <a:rPr lang="ru-RU" sz="2300" dirty="0"/>
              <a:t>Подключение школ к региональным и федеральным цифровым платформам</a:t>
            </a:r>
          </a:p>
        </p:txBody>
      </p:sp>
      <p:sp>
        <p:nvSpPr>
          <p:cNvPr id="42" name="Текст 4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688" y="1821782"/>
            <a:ext cx="398269" cy="4741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4" y="2968689"/>
            <a:ext cx="398269" cy="4741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155" y="2345811"/>
            <a:ext cx="404907" cy="43874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897" y="2536422"/>
            <a:ext cx="398269" cy="52366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395" y="2483738"/>
            <a:ext cx="418182" cy="61566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893" y="3300991"/>
            <a:ext cx="378356" cy="36798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2671" y="3842463"/>
            <a:ext cx="302320" cy="32080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494" y="3233763"/>
            <a:ext cx="398269" cy="50243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86" y="3427028"/>
            <a:ext cx="345166" cy="5661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71" y="4415057"/>
            <a:ext cx="418182" cy="36798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15" y="4891266"/>
            <a:ext cx="391631" cy="452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28" name="TextBox 27"/>
          <p:cNvSpPr txBox="1"/>
          <p:nvPr/>
        </p:nvSpPr>
        <p:spPr>
          <a:xfrm>
            <a:off x="1504816" y="1937809"/>
            <a:ext cx="3358612" cy="265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dirty="0">
                <a:solidFill>
                  <a:schemeClr val="bg1"/>
                </a:solidFill>
                <a:latin typeface="Montserrat" panose="00000500000000000000" pitchFamily="2" charset="-52"/>
              </a:rPr>
              <a:t>Информационный портал ЭПОС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9559" y="3044948"/>
            <a:ext cx="72546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ШКОЛА</a:t>
            </a:r>
          </a:p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(ЭЖД)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21479" y="2779386"/>
            <a:ext cx="1135853" cy="4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0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solidFill>
                  <a:schemeClr val="bg1"/>
                </a:solidFill>
                <a:latin typeface="Montserrat" panose="00000500000000000000" pitchFamily="2" charset="-52"/>
              </a:rPr>
              <a:t>ДОПОЛНИТЕЛЬНОЕ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solidFill>
                  <a:schemeClr val="bg1"/>
                </a:solidFill>
                <a:latin typeface="Montserrat" panose="00000500000000000000" pitchFamily="2" charset="-52"/>
              </a:rPr>
              <a:t>ОБРАЗОВАНИЕ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82954" y="3380859"/>
            <a:ext cx="725468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ЦОПП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00612" y="3900663"/>
            <a:ext cx="725468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СИТУ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38263" y="2604694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ДОУ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81570" y="2592632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СПО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25487" y="3326417"/>
            <a:ext cx="7254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ВУЗ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15327" y="4409990"/>
            <a:ext cx="1710753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АНАЛИТИКА И ОТЧЕТНОСТЬ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50333" y="1142370"/>
            <a:ext cx="4120949" cy="1317737"/>
          </a:xfrm>
          <a:prstGeom prst="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V="1">
            <a:off x="6351698" y="2571745"/>
            <a:ext cx="4125195" cy="1318243"/>
          </a:xfrm>
          <a:prstGeom prst="rect">
            <a:avLst/>
          </a:prstGeom>
          <a:solidFill>
            <a:srgbClr val="F7F8F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5598" y="4001626"/>
            <a:ext cx="4122000" cy="1317600"/>
          </a:xfrm>
          <a:prstGeom prst="rect">
            <a:avLst/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88" y="2690000"/>
            <a:ext cx="1844838" cy="46924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951" y="3358725"/>
            <a:ext cx="1628604" cy="384842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617" y="3043823"/>
            <a:ext cx="1881145" cy="76621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1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1761" y="4534285"/>
            <a:ext cx="1715044" cy="76589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2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0009" y="4102889"/>
            <a:ext cx="2255609" cy="34934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776" y="4567354"/>
            <a:ext cx="730828" cy="659960"/>
          </a:xfrm>
          <a:prstGeom prst="rect">
            <a:avLst/>
          </a:prstGeom>
        </p:spPr>
      </p:pic>
      <p:pic>
        <p:nvPicPr>
          <p:cNvPr id="47" name="Рисунок 46"/>
          <p:cNvPicPr>
            <a:picLocks/>
          </p:cNvPicPr>
          <p:nvPr/>
        </p:nvPicPr>
        <p:blipFill rotWithShape="1">
          <a:blip r:embed="rId2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56350" y="4140620"/>
            <a:ext cx="856800" cy="103751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900" y="1342453"/>
            <a:ext cx="2275538" cy="23540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794" y="1307481"/>
            <a:ext cx="1279966" cy="94746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5668" y="1753514"/>
            <a:ext cx="1132778" cy="57106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0705" y="1753514"/>
            <a:ext cx="1120829" cy="571063"/>
          </a:xfrm>
          <a:prstGeom prst="rect">
            <a:avLst/>
          </a:prstGeom>
        </p:spPr>
      </p:pic>
      <p:sp>
        <p:nvSpPr>
          <p:cNvPr id="6" name="Двойная стрелка влево/вправо 5"/>
          <p:cNvSpPr/>
          <p:nvPr/>
        </p:nvSpPr>
        <p:spPr>
          <a:xfrm>
            <a:off x="4828633" y="1566164"/>
            <a:ext cx="1029963" cy="561438"/>
          </a:xfrm>
          <a:prstGeom prst="leftRightArrow">
            <a:avLst>
              <a:gd name="adj1" fmla="val 66965"/>
              <a:gd name="adj2" fmla="val 50000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000" b="1" dirty="0">
              <a:solidFill>
                <a:schemeClr val="bg1">
                  <a:lumMod val="65000"/>
                </a:schemeClr>
              </a:solidFill>
              <a:latin typeface="Montserrat" panose="00000500000000000000" pitchFamily="2" charset="-5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84662" y="1133933"/>
            <a:ext cx="41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rPr>
              <a:t>Электронная Пермская Образовательная Система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2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369" y="1131057"/>
            <a:ext cx="493169" cy="538692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320308" y="3543919"/>
            <a:ext cx="986678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Библиотека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ЭПОС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7819" y="4307649"/>
            <a:ext cx="2359312" cy="541264"/>
          </a:xfrm>
          <a:prstGeom prst="rect">
            <a:avLst/>
          </a:prstGeom>
          <a:solidFill>
            <a:srgbClr val="C1C0C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92520" y="4479818"/>
            <a:ext cx="159157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ИС ТРАЕКТОРИЯ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3251" y="4375523"/>
            <a:ext cx="398269" cy="382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9" name="Прямоугольник 8"/>
          <p:cNvSpPr/>
          <p:nvPr/>
        </p:nvSpPr>
        <p:spPr>
          <a:xfrm>
            <a:off x="2895147" y="3768333"/>
            <a:ext cx="1169237" cy="52231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11414" y="3827610"/>
            <a:ext cx="1104131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050" b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rPr>
              <a:t>ЭПОС</a:t>
            </a:r>
          </a:p>
          <a:p>
            <a:pPr>
              <a:lnSpc>
                <a:spcPct val="80000"/>
              </a:lnSpc>
            </a:pPr>
            <a:r>
              <a:rPr lang="ru-RU" sz="900" b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rPr>
              <a:t>АБИТУРИЕНТ</a:t>
            </a:r>
          </a:p>
          <a:p>
            <a:pPr>
              <a:lnSpc>
                <a:spcPct val="80000"/>
              </a:lnSpc>
            </a:pPr>
            <a:r>
              <a:rPr lang="ru-RU" sz="700" b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rPr>
              <a:t>РАБОТОДАТЕЛЬ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360" y="5802666"/>
            <a:ext cx="11517169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rPr>
              <a:t>Школы, участники образовательных отношений</a:t>
            </a:r>
          </a:p>
        </p:txBody>
      </p:sp>
      <p:sp>
        <p:nvSpPr>
          <p:cNvPr id="4" name="Стрелка вправо 3"/>
          <p:cNvSpPr/>
          <p:nvPr/>
        </p:nvSpPr>
        <p:spPr>
          <a:xfrm rot="16200000">
            <a:off x="2671366" y="5323315"/>
            <a:ext cx="412908" cy="545794"/>
          </a:xfrm>
          <a:prstGeom prst="rightArrow">
            <a:avLst>
              <a:gd name="adj1" fmla="val 69197"/>
              <a:gd name="adj2" fmla="val 6099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56" name="Стрелка вправо 55"/>
          <p:cNvSpPr/>
          <p:nvPr/>
        </p:nvSpPr>
        <p:spPr>
          <a:xfrm rot="16200000">
            <a:off x="7402842" y="5230902"/>
            <a:ext cx="597736" cy="545794"/>
          </a:xfrm>
          <a:prstGeom prst="rightArrow">
            <a:avLst>
              <a:gd name="adj1" fmla="val 69197"/>
              <a:gd name="adj2" fmla="val 6099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0" name="Стрелка вправо 59"/>
          <p:cNvSpPr/>
          <p:nvPr/>
        </p:nvSpPr>
        <p:spPr>
          <a:xfrm rot="16200000">
            <a:off x="4176607" y="3801342"/>
            <a:ext cx="3456855" cy="545794"/>
          </a:xfrm>
          <a:prstGeom prst="rightArrow">
            <a:avLst>
              <a:gd name="adj1" fmla="val 69197"/>
              <a:gd name="adj2" fmla="val 6099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16200000">
            <a:off x="5807371" y="4518437"/>
            <a:ext cx="2022662" cy="545794"/>
          </a:xfrm>
          <a:prstGeom prst="rightArrow">
            <a:avLst>
              <a:gd name="adj1" fmla="val 69197"/>
              <a:gd name="adj2" fmla="val 6099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4384" y="934813"/>
            <a:ext cx="1332124" cy="24629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100% школ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670712" y="934813"/>
            <a:ext cx="2506130" cy="24629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" panose="00000500000000000000" pitchFamily="2" charset="-52"/>
              </a:rPr>
              <a:t>75% школ - апробация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2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639" y="4477033"/>
            <a:ext cx="2246022" cy="188477"/>
          </a:xfrm>
          <a:prstGeom prst="rect">
            <a:avLst/>
          </a:prstGeom>
        </p:spPr>
      </p:pic>
      <p:sp>
        <p:nvSpPr>
          <p:cNvPr id="64" name="Скругленный прямоугольник 63"/>
          <p:cNvSpPr/>
          <p:nvPr/>
        </p:nvSpPr>
        <p:spPr>
          <a:xfrm>
            <a:off x="9771282" y="2473860"/>
            <a:ext cx="1346104" cy="24629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Montserrat" panose="00000500000000000000" pitchFamily="2" charset="-52"/>
              </a:rPr>
              <a:t>100% школ</a:t>
            </a: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189" y="3784901"/>
            <a:ext cx="363426" cy="477853"/>
          </a:xfrm>
          <a:prstGeom prst="rect">
            <a:avLst/>
          </a:prstGeom>
        </p:spPr>
      </p:pic>
      <p:sp>
        <p:nvSpPr>
          <p:cNvPr id="66" name="Прямоугольник 65"/>
          <p:cNvSpPr/>
          <p:nvPr/>
        </p:nvSpPr>
        <p:spPr>
          <a:xfrm rot="1532594">
            <a:off x="8197363" y="1190934"/>
            <a:ext cx="2483890" cy="56131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ГЛАВНОЕ</a:t>
            </a:r>
            <a:r>
              <a:rPr lang="en-US" sz="32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32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8517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CC95BE1-2F9E-88F8-3778-FFA3C3F22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Развитие ЭПОС в 2022-2023 гг.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6960" y="1371876"/>
            <a:ext cx="3332400" cy="443659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Сделано: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Услуга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записи в СПО 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через портал </a:t>
            </a:r>
            <a:r>
              <a:rPr lang="ru-RU" sz="1400" dirty="0" err="1">
                <a:solidFill>
                  <a:srgbClr val="C00000"/>
                </a:solidFill>
                <a:latin typeface="Montserrat" panose="00000500000000000000" pitchFamily="2" charset="-52"/>
              </a:rPr>
              <a:t>госуслуг</a:t>
            </a:r>
            <a:endParaRPr lang="ru-RU" sz="1400" dirty="0">
              <a:solidFill>
                <a:srgbClr val="C00000"/>
              </a:solidFill>
              <a:latin typeface="Montserrat" panose="00000500000000000000" pitchFamily="2" charset="-52"/>
            </a:endParaRP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Модуль </a:t>
            </a:r>
            <a:r>
              <a:rPr lang="ru-RU" sz="1400" b="1" dirty="0">
                <a:latin typeface="Montserrat" panose="00000500000000000000" pitchFamily="2" charset="-52"/>
              </a:rPr>
              <a:t>ЭПОС.СПО</a:t>
            </a:r>
            <a:r>
              <a:rPr lang="ru-RU" sz="1400" dirty="0">
                <a:latin typeface="Montserrat" panose="00000500000000000000" pitchFamily="2" charset="-52"/>
              </a:rPr>
              <a:t> – сопровождение образовательного процесса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Интеграция библиотеки с платформами </a:t>
            </a:r>
            <a:r>
              <a:rPr lang="ru-RU" sz="1400" b="1" dirty="0">
                <a:latin typeface="Montserrat" panose="00000500000000000000" pitchFamily="2" charset="-52"/>
              </a:rPr>
              <a:t>МЭО</a:t>
            </a:r>
            <a:r>
              <a:rPr lang="en-US" sz="1400" b="1" dirty="0">
                <a:latin typeface="Montserrat" panose="00000500000000000000" pitchFamily="2" charset="-52"/>
              </a:rPr>
              <a:t>, </a:t>
            </a:r>
            <a:r>
              <a:rPr lang="en-US" sz="1400" b="1" dirty="0" err="1">
                <a:latin typeface="Montserrat" panose="00000500000000000000" pitchFamily="2" charset="-52"/>
              </a:rPr>
              <a:t>Maketest</a:t>
            </a:r>
            <a:r>
              <a:rPr lang="en-US" sz="1400" b="1" dirty="0">
                <a:latin typeface="Montserrat" panose="00000500000000000000" pitchFamily="2" charset="-52"/>
              </a:rPr>
              <a:t>, </a:t>
            </a:r>
            <a:r>
              <a:rPr lang="ru-RU" sz="1400" b="1" dirty="0">
                <a:latin typeface="Montserrat" panose="00000500000000000000" pitchFamily="2" charset="-52"/>
              </a:rPr>
              <a:t>Интеллектуальная школа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Модуль </a:t>
            </a:r>
            <a:r>
              <a:rPr lang="ru-RU" sz="1400" b="1" dirty="0" err="1">
                <a:latin typeface="Montserrat" panose="00000500000000000000" pitchFamily="2" charset="-52"/>
              </a:rPr>
              <a:t>ЭПОС.Мероприятия</a:t>
            </a:r>
            <a:r>
              <a:rPr lang="ru-RU" sz="1400" b="1" dirty="0"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(</a:t>
            </a:r>
            <a:r>
              <a:rPr lang="ru-RU" sz="1400" dirty="0" err="1">
                <a:latin typeface="Montserrat" panose="00000500000000000000" pitchFamily="2" charset="-52"/>
              </a:rPr>
              <a:t>Кванториум</a:t>
            </a:r>
            <a:r>
              <a:rPr lang="ru-RU" sz="1400" dirty="0">
                <a:latin typeface="Montserrat" panose="00000500000000000000" pitchFamily="2" charset="-52"/>
              </a:rPr>
              <a:t>, Академия первых, </a:t>
            </a:r>
            <a:r>
              <a:rPr lang="en-US" sz="1400" dirty="0">
                <a:latin typeface="Montserrat" panose="00000500000000000000" pitchFamily="2" charset="-52"/>
              </a:rPr>
              <a:t>IT-</a:t>
            </a:r>
            <a:r>
              <a:rPr lang="ru-RU" sz="1400" dirty="0">
                <a:latin typeface="Montserrat" panose="00000500000000000000" pitchFamily="2" charset="-52"/>
              </a:rPr>
              <a:t>Куб и др.)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Развитие модулей </a:t>
            </a:r>
            <a:r>
              <a:rPr lang="ru-RU" sz="1400" dirty="0" err="1">
                <a:latin typeface="Montserrat" panose="00000500000000000000" pitchFamily="2" charset="-52"/>
              </a:rPr>
              <a:t>ЭПОС.Дополнительное</a:t>
            </a:r>
            <a:r>
              <a:rPr lang="ru-RU" sz="1400" dirty="0">
                <a:latin typeface="Montserrat" panose="00000500000000000000" pitchFamily="2" charset="-52"/>
              </a:rPr>
              <a:t> образование, </a:t>
            </a:r>
            <a:r>
              <a:rPr lang="ru-RU" sz="1400" dirty="0" err="1">
                <a:latin typeface="Montserrat" panose="00000500000000000000" pitchFamily="2" charset="-52"/>
              </a:rPr>
              <a:t>ЭПОС.Траектория</a:t>
            </a:r>
            <a:r>
              <a:rPr lang="ru-RU" sz="1400" dirty="0">
                <a:latin typeface="Montserrat" panose="00000500000000000000" pitchFamily="2" charset="-52"/>
              </a:rPr>
              <a:t>, функционала ЭПОС.Школа по внеурочной деятельности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6760" y="1371876"/>
            <a:ext cx="3777560" cy="4336572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Планируется в 2022-2023 гг.: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Тиражирование услуги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записи</a:t>
            </a:r>
            <a:b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в 1 класс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, интегрированной с ЕПГУ, на все территории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Реализация сопровождения услуги по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аттестации педагогов 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в ЭПОС в связке с ЕПГУ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Реализация сопровождения услуги по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компенсации части родительской платы 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в ЭПОС в связке с ЕПГУ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Реализация услуги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записи на олимпиады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в ЭПОС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Разработка и включение</a:t>
            </a:r>
            <a:br>
              <a:rPr lang="ru-RU" sz="1400" dirty="0">
                <a:latin typeface="Montserrat" panose="00000500000000000000" pitchFamily="2" charset="-52"/>
              </a:rPr>
            </a:br>
            <a:r>
              <a:rPr lang="ru-RU" sz="1400" b="1" dirty="0">
                <a:latin typeface="Montserrat" panose="00000500000000000000" pitchFamily="2" charset="-52"/>
              </a:rPr>
              <a:t>ЭУП «Мой Пермский край» </a:t>
            </a:r>
            <a:r>
              <a:rPr lang="ru-RU" sz="1400" dirty="0">
                <a:latin typeface="Montserrat" panose="00000500000000000000" pitchFamily="2" charset="-52"/>
              </a:rPr>
              <a:t>в библиотеку ЭПОС</a:t>
            </a:r>
          </a:p>
          <a:p>
            <a:pPr marL="342900" indent="-342900">
              <a:lnSpc>
                <a:spcPct val="8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Дальнейшее развитие модулей ЭПОС.СПО, </a:t>
            </a:r>
            <a:r>
              <a:rPr lang="ru-RU" sz="1400" dirty="0" err="1">
                <a:latin typeface="Montserrat" panose="00000500000000000000" pitchFamily="2" charset="-52"/>
              </a:rPr>
              <a:t>ЭПОС.Траектория</a:t>
            </a:r>
            <a:r>
              <a:rPr lang="ru-RU" sz="1400" dirty="0">
                <a:latin typeface="Montserrat" panose="00000500000000000000" pitchFamily="2" charset="-52"/>
              </a:rPr>
              <a:t>, функционала по внеурочной деятельности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8359" y="1380668"/>
            <a:ext cx="3269561" cy="20728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tserrat" panose="00000500000000000000" pitchFamily="2" charset="-52"/>
              </a:rPr>
              <a:t>Запуск в сентябре: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Montserrat" panose="00000500000000000000" pitchFamily="2" charset="-52"/>
              </a:rPr>
              <a:t>Апробация </a:t>
            </a:r>
            <a:r>
              <a:rPr lang="ru-RU" sz="1400" b="1" dirty="0">
                <a:solidFill>
                  <a:srgbClr val="0000FF"/>
                </a:solidFill>
                <a:latin typeface="Montserrat" panose="00000500000000000000" pitchFamily="2" charset="-52"/>
              </a:rPr>
              <a:t>ФГИС «Моя школа» </a:t>
            </a:r>
            <a:r>
              <a:rPr lang="ru-RU" sz="1400" dirty="0">
                <a:solidFill>
                  <a:srgbClr val="0000FF"/>
                </a:solidFill>
                <a:latin typeface="Montserrat" panose="00000500000000000000" pitchFamily="2" charset="-52"/>
              </a:rPr>
              <a:t>в связке с ЭПОС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Услуга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записи на дополнительное образование 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через портал госуслуг (включая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ПФДО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1400" dirty="0">
                <a:latin typeface="Montserrat" panose="00000500000000000000" pitchFamily="2" charset="-52"/>
              </a:rPr>
              <a:t>Модуль </a:t>
            </a:r>
            <a:r>
              <a:rPr lang="ru-RU" sz="1400" b="1" dirty="0" err="1">
                <a:latin typeface="Montserrat" panose="00000500000000000000" pitchFamily="2" charset="-52"/>
              </a:rPr>
              <a:t>ЭПОС.Олимпиады</a:t>
            </a:r>
            <a:endParaRPr lang="ru-RU" sz="1400" b="1" dirty="0">
              <a:latin typeface="Montserrat" panose="00000500000000000000" pitchFamily="2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445A9AE-8657-44C0-BF29-2E7A4E413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0704" y="3648325"/>
            <a:ext cx="2086304" cy="206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598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CC95BE1-2F9E-88F8-3778-FFA3C3F22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Автоматическое составление расписания в ЭПОС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9F3EACD-FB84-43EF-8139-5E633A9ED667}"/>
              </a:ext>
            </a:extLst>
          </p:cNvPr>
          <p:cNvSpPr/>
          <p:nvPr/>
        </p:nvSpPr>
        <p:spPr>
          <a:xfrm>
            <a:off x="10585839" y="953264"/>
            <a:ext cx="1449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0" i="0" dirty="0">
                <a:solidFill>
                  <a:schemeClr val="bg1">
                    <a:lumMod val="50000"/>
                  </a:schemeClr>
                </a:solidFill>
                <a:effectLst/>
                <a:latin typeface="Montserrat" panose="00000500000000000000" pitchFamily="2" charset="-52"/>
              </a:rPr>
              <a:t>Государственная</a:t>
            </a:r>
            <a:r>
              <a:rPr lang="en-US" sz="700" b="0" i="0" dirty="0">
                <a:solidFill>
                  <a:schemeClr val="bg1">
                    <a:lumMod val="50000"/>
                  </a:schemeClr>
                </a:solidFill>
                <a:effectLst/>
                <a:latin typeface="Montserrat" panose="00000500000000000000" pitchFamily="2" charset="-52"/>
              </a:rPr>
              <a:t> </a:t>
            </a:r>
            <a:endParaRPr lang="ru-RU" sz="700" b="0" i="0" dirty="0">
              <a:solidFill>
                <a:schemeClr val="bg1">
                  <a:lumMod val="50000"/>
                </a:schemeClr>
              </a:solidFill>
              <a:effectLst/>
              <a:latin typeface="Montserrat" panose="00000500000000000000" pitchFamily="2" charset="-52"/>
            </a:endParaRPr>
          </a:p>
          <a:p>
            <a:r>
              <a:rPr lang="ru-RU" sz="700" b="0" i="0" dirty="0">
                <a:solidFill>
                  <a:schemeClr val="bg1">
                    <a:lumMod val="50000"/>
                  </a:schemeClr>
                </a:solidFill>
                <a:effectLst/>
                <a:latin typeface="Montserrat" panose="00000500000000000000" pitchFamily="2" charset="-52"/>
              </a:rPr>
              <a:t>информационная система</a:t>
            </a:r>
            <a:endParaRPr lang="ru-RU" sz="700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-52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E5A2E79-A18F-4978-921D-F534B4AFC597}"/>
              </a:ext>
            </a:extLst>
          </p:cNvPr>
          <p:cNvSpPr/>
          <p:nvPr/>
        </p:nvSpPr>
        <p:spPr>
          <a:xfrm>
            <a:off x="10585839" y="1184839"/>
            <a:ext cx="1449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solidFill>
                  <a:srgbClr val="0E205E"/>
                </a:solidFill>
                <a:latin typeface="Montserrat" panose="00000500000000000000" pitchFamily="2" charset="-52"/>
                <a:ea typeface="Verdana" panose="020B0604030504040204" pitchFamily="34" charset="0"/>
              </a:rPr>
              <a:t>Большие данные</a:t>
            </a:r>
          </a:p>
          <a:p>
            <a:r>
              <a:rPr lang="ru-RU" sz="700" b="1" dirty="0">
                <a:solidFill>
                  <a:srgbClr val="0E205E"/>
                </a:solidFill>
                <a:latin typeface="Montserrat" panose="00000500000000000000" pitchFamily="2" charset="-52"/>
                <a:ea typeface="Verdana" panose="020B0604030504040204" pitchFamily="34" charset="0"/>
              </a:rPr>
              <a:t>Пермского края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D8627A65-8AF4-9D31-3B7A-64DB9039C178}"/>
              </a:ext>
            </a:extLst>
          </p:cNvPr>
          <p:cNvSpPr/>
          <p:nvPr/>
        </p:nvSpPr>
        <p:spPr>
          <a:xfrm>
            <a:off x="6593095" y="1576154"/>
            <a:ext cx="5442503" cy="2249820"/>
          </a:xfrm>
          <a:prstGeom prst="rect">
            <a:avLst/>
          </a:prstGeom>
          <a:solidFill>
            <a:srgbClr val="B2D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4812B97B-B5D4-E633-3061-4DBBE73971FC}"/>
              </a:ext>
            </a:extLst>
          </p:cNvPr>
          <p:cNvSpPr/>
          <p:nvPr/>
        </p:nvSpPr>
        <p:spPr>
          <a:xfrm>
            <a:off x="481782" y="1578856"/>
            <a:ext cx="5507858" cy="2249820"/>
          </a:xfrm>
          <a:prstGeom prst="rect">
            <a:avLst/>
          </a:prstGeom>
          <a:solidFill>
            <a:srgbClr val="B2D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CB5D3FD-0EA1-E16C-E77A-56A15F90D6CD}"/>
              </a:ext>
            </a:extLst>
          </p:cNvPr>
          <p:cNvSpPr txBox="1"/>
          <p:nvPr/>
        </p:nvSpPr>
        <p:spPr>
          <a:xfrm>
            <a:off x="627951" y="2064815"/>
            <a:ext cx="5328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Разработан помощник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диспетчера по расписанию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69F99EAB-E848-A252-C6E9-58FF6E262D8D}"/>
              </a:ext>
            </a:extLst>
          </p:cNvPr>
          <p:cNvSpPr txBox="1"/>
          <p:nvPr/>
        </p:nvSpPr>
        <p:spPr>
          <a:xfrm>
            <a:off x="480557" y="3854892"/>
            <a:ext cx="9284043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Результаты: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Снижение трудоемкости на составление расписания в 3-5 раз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Сокращение количества ошибок 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при составлении расписания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Возможность </a:t>
            </a: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моделирования влияния управленческих решений 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(</a:t>
            </a:r>
            <a:r>
              <a:rPr lang="ru-RU" sz="1400" dirty="0">
                <a:latin typeface="Montserrat" panose="00000500000000000000" pitchFamily="2" charset="-52"/>
              </a:rPr>
              <a:t>время расчета </a:t>
            </a:r>
            <a:r>
              <a:rPr lang="en-US" sz="1400" dirty="0">
                <a:latin typeface="Montserrat" panose="00000500000000000000" pitchFamily="2" charset="-52"/>
              </a:rPr>
              <a:t>&lt;</a:t>
            </a:r>
            <a:r>
              <a:rPr lang="ru-RU" sz="1400" dirty="0">
                <a:latin typeface="Montserrat" panose="00000500000000000000" pitchFamily="2" charset="-52"/>
              </a:rPr>
              <a:t> 1 часа)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9AFEBB9-1D4B-D819-F071-71F7354F0F75}"/>
              </a:ext>
            </a:extLst>
          </p:cNvPr>
          <p:cNvSpPr txBox="1"/>
          <p:nvPr/>
        </p:nvSpPr>
        <p:spPr>
          <a:xfrm>
            <a:off x="2299158" y="4811692"/>
            <a:ext cx="9492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6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Использование решения учреждениями* всех муниципальных образований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BF61F7F9-E9F5-F26F-428F-76B42A148AEF}"/>
              </a:ext>
            </a:extLst>
          </p:cNvPr>
          <p:cNvSpPr txBox="1"/>
          <p:nvPr/>
        </p:nvSpPr>
        <p:spPr>
          <a:xfrm>
            <a:off x="6698576" y="2828468"/>
            <a:ext cx="523153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Учреждения, отличившиеся во внедрении решения:</a:t>
            </a:r>
            <a:endParaRPr lang="en-US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МБОУ "ООШ № 74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 (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Чусовской ГО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)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МАОУ "Ленинская СОШ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 (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Кудымкарский МО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)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МБОУ "Верхнекалинская СОШ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 (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Чусовской ГО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)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FB120BF-A620-F0A2-AC19-3786773DB088}"/>
              </a:ext>
            </a:extLst>
          </p:cNvPr>
          <p:cNvSpPr txBox="1"/>
          <p:nvPr/>
        </p:nvSpPr>
        <p:spPr>
          <a:xfrm>
            <a:off x="636903" y="2796107"/>
            <a:ext cx="511514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Основа - математическая модель: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использующая данные ЭПОС</a:t>
            </a:r>
          </a:p>
          <a:p>
            <a:pPr marL="285750" indent="-285750">
              <a:buSzPct val="90000"/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учитывающая ключевые требования диспетчеров Пермского края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7310AF0-2478-7E63-8CBD-73F184DC7457}"/>
              </a:ext>
            </a:extLst>
          </p:cNvPr>
          <p:cNvSpPr txBox="1"/>
          <p:nvPr/>
        </p:nvSpPr>
        <p:spPr>
          <a:xfrm>
            <a:off x="627951" y="2343109"/>
            <a:ext cx="4537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Цель – сократить рутинные операции</a:t>
            </a:r>
          </a:p>
        </p:txBody>
      </p:sp>
      <p:sp>
        <p:nvSpPr>
          <p:cNvPr id="25" name="Стрелка: вправо 7">
            <a:extLst>
              <a:ext uri="{FF2B5EF4-FFF2-40B4-BE49-F238E27FC236}">
                <a16:creationId xmlns="" xmlns:a16="http://schemas.microsoft.com/office/drawing/2014/main" id="{E6AC7313-4C42-022A-EA61-70310CFBE884}"/>
              </a:ext>
            </a:extLst>
          </p:cNvPr>
          <p:cNvSpPr/>
          <p:nvPr/>
        </p:nvSpPr>
        <p:spPr>
          <a:xfrm>
            <a:off x="6109528" y="2406787"/>
            <a:ext cx="412954" cy="57544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E4F917B1-72C6-D12F-ADFD-91A53FEECCD4}"/>
              </a:ext>
            </a:extLst>
          </p:cNvPr>
          <p:cNvSpPr txBox="1"/>
          <p:nvPr/>
        </p:nvSpPr>
        <p:spPr>
          <a:xfrm>
            <a:off x="6744669" y="2064815"/>
            <a:ext cx="4722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90000"/>
              <a:defRPr/>
            </a:pPr>
            <a:r>
              <a:rPr lang="ru-RU" sz="1400" b="1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Успешная апробация решения</a:t>
            </a:r>
            <a:endParaRPr lang="ru-RU" sz="1400" dirty="0">
              <a:solidFill>
                <a:srgbClr val="000000"/>
              </a:solidFill>
              <a:latin typeface="Montserrat" panose="00000500000000000000" pitchFamily="2" charset="-52"/>
              <a:cs typeface="Calibri Light" panose="020F03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128F6652-2202-6909-8922-BB0184CFE042}"/>
              </a:ext>
            </a:extLst>
          </p:cNvPr>
          <p:cNvSpPr txBox="1"/>
          <p:nvPr/>
        </p:nvSpPr>
        <p:spPr>
          <a:xfrm>
            <a:off x="6744669" y="2317107"/>
            <a:ext cx="4722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на  более чем </a:t>
            </a:r>
            <a:r>
              <a:rPr lang="en-US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40 учреждениях региона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80BACC2C-AAB8-F0CB-0CB8-5E36C60CC393}"/>
              </a:ext>
            </a:extLst>
          </p:cNvPr>
          <p:cNvCxnSpPr/>
          <p:nvPr/>
        </p:nvCxnSpPr>
        <p:spPr>
          <a:xfrm flipV="1">
            <a:off x="687624" y="2701064"/>
            <a:ext cx="50839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59936B10-1B41-5F1B-CF0F-EA37DABD39B3}"/>
              </a:ext>
            </a:extLst>
          </p:cNvPr>
          <p:cNvCxnSpPr/>
          <p:nvPr/>
        </p:nvCxnSpPr>
        <p:spPr>
          <a:xfrm>
            <a:off x="6744669" y="2701064"/>
            <a:ext cx="42371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40F2996A-DDE2-CA1D-833F-0BCA242AEE26}"/>
              </a:ext>
            </a:extLst>
          </p:cNvPr>
          <p:cNvSpPr txBox="1"/>
          <p:nvPr/>
        </p:nvSpPr>
        <p:spPr>
          <a:xfrm>
            <a:off x="6961239" y="6117594"/>
            <a:ext cx="50743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90000"/>
              <a:defRPr/>
            </a:pPr>
            <a:r>
              <a:rPr lang="ru-RU" sz="11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* за исключением учреждений коррекционной направленности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B25B8F8-38BE-9F81-05BD-A9BBB1679B6F}"/>
              </a:ext>
            </a:extLst>
          </p:cNvPr>
          <p:cNvSpPr txBox="1"/>
          <p:nvPr/>
        </p:nvSpPr>
        <p:spPr>
          <a:xfrm>
            <a:off x="2288343" y="5167285"/>
            <a:ext cx="7845159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"/>
              </a:spcBef>
              <a:buSzPct val="90000"/>
              <a:buFont typeface="+mj-lt"/>
              <a:buAutoNum type="arabicPeriod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Заполнить данные в ЭПОС </a:t>
            </a:r>
          </a:p>
          <a:p>
            <a:pPr marL="342900" indent="-342900">
              <a:spcBef>
                <a:spcPts val="200"/>
              </a:spcBef>
              <a:buSzPct val="90000"/>
              <a:buFont typeface="+mj-lt"/>
              <a:buAutoNum type="arabicPeriod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Принять участие в подготовительных вебинарах (25 и 30 августа 2022 г.)</a:t>
            </a:r>
          </a:p>
          <a:p>
            <a:pPr marL="342900" indent="-342900">
              <a:spcBef>
                <a:spcPts val="200"/>
              </a:spcBef>
              <a:buSzPct val="90000"/>
              <a:buFont typeface="+mj-lt"/>
              <a:buAutoNum type="arabicPeriod"/>
              <a:defRPr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  <a:cs typeface="Calibri Light" panose="020F0302020204030204" pitchFamily="34" charset="0"/>
              </a:rPr>
              <a:t>С помощью решения сформировать проект расписания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A3813A51-B72E-470D-37FF-E0C74B42E54D}"/>
              </a:ext>
            </a:extLst>
          </p:cNvPr>
          <p:cNvSpPr txBox="1"/>
          <p:nvPr/>
        </p:nvSpPr>
        <p:spPr>
          <a:xfrm rot="16200000">
            <a:off x="806925" y="5526779"/>
            <a:ext cx="1075895" cy="369332"/>
          </a:xfrm>
          <a:prstGeom prst="rect">
            <a:avLst/>
          </a:prstGeom>
          <a:solidFill>
            <a:schemeClr val="bg1"/>
          </a:solidFill>
          <a:ln>
            <a:solidFill>
              <a:srgbClr val="54B2E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" panose="00000500000000000000" pitchFamily="2" charset="-52"/>
              </a:rPr>
              <a:t>Шаги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92892" y="1656591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Montserrat" panose="00000500000000000000" pitchFamily="2" charset="-52"/>
              </a:rPr>
              <a:t>2021-2022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8882" y="1634866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Montserrat" panose="00000500000000000000" pitchFamily="2" charset="-52"/>
              </a:rPr>
              <a:t>2020 г.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80557" y="4780914"/>
            <a:ext cx="1770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Montserrat" panose="00000500000000000000" pitchFamily="2" charset="-52"/>
              </a:rPr>
              <a:t>2022-2023 гг.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07FF38C-8B7D-7152-133C-160697D1B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7100" y="1001873"/>
            <a:ext cx="582829" cy="4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60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39C3CFE-D9AD-FE42-9055-5BCFCF4A0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396"/>
            <a:ext cx="4156905" cy="3739372"/>
          </a:xfrm>
          <a:prstGeom prst="rect">
            <a:avLst/>
          </a:prstGeom>
        </p:spPr>
      </p:pic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Участие во всероссийских и региональных патриотических мероприятиях и акциях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5360" y="924801"/>
            <a:ext cx="85488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latin typeface="Montserrat" panose="00000500000000000000"/>
              </a:rPr>
              <a:t>Всероссийские мероприятия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Всероссийский исторический диктант – «Диктант Победы»</a:t>
            </a:r>
            <a:endParaRPr lang="ru-RU" sz="1500" dirty="0">
              <a:solidFill>
                <a:srgbClr val="C00000"/>
              </a:solidFill>
              <a:latin typeface="Montserrat" panose="00000500000000000000"/>
            </a:endParaRP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64</a:t>
            </a:r>
            <a:r>
              <a:rPr lang="ru-RU" sz="1500" dirty="0">
                <a:latin typeface="Montserrat" panose="00000500000000000000"/>
              </a:rPr>
              <a:t> площадки в школах</a:t>
            </a: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64</a:t>
            </a:r>
            <a:r>
              <a:rPr lang="ru-RU" sz="1500" dirty="0">
                <a:latin typeface="Montserrat" panose="00000500000000000000"/>
              </a:rPr>
              <a:t> площадки в СПО</a:t>
            </a: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10</a:t>
            </a:r>
            <a:r>
              <a:rPr lang="ru-RU" sz="1500" dirty="0">
                <a:latin typeface="Montserrat" panose="00000500000000000000"/>
              </a:rPr>
              <a:t> площадок в вузах</a:t>
            </a: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10 000 </a:t>
            </a:r>
            <a:r>
              <a:rPr lang="ru-RU" sz="1500" dirty="0">
                <a:latin typeface="Montserrat" panose="00000500000000000000"/>
              </a:rPr>
              <a:t>участников</a:t>
            </a:r>
          </a:p>
          <a:p>
            <a:endParaRPr lang="ru-RU" sz="1500" dirty="0">
              <a:latin typeface="Montserrat" panose="0000050000000000000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Всероссийская акция «Сад памяти»</a:t>
            </a: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31</a:t>
            </a:r>
            <a:r>
              <a:rPr lang="ru-RU" sz="1500" dirty="0">
                <a:latin typeface="Montserrat" panose="00000500000000000000"/>
              </a:rPr>
              <a:t> муниципалитет Пермского края </a:t>
            </a:r>
          </a:p>
          <a:p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	150</a:t>
            </a:r>
            <a:r>
              <a:rPr lang="ru-RU" sz="1500" dirty="0">
                <a:latin typeface="Montserrat" panose="00000500000000000000"/>
              </a:rPr>
              <a:t> общеобразовательных организаций</a:t>
            </a:r>
          </a:p>
          <a:p>
            <a:r>
              <a:rPr lang="ru-RU" sz="1500" dirty="0">
                <a:latin typeface="Montserrat" panose="00000500000000000000"/>
              </a:rPr>
              <a:t>	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1</a:t>
            </a:r>
            <a:r>
              <a:rPr lang="ru-RU" sz="1500" dirty="0">
                <a:latin typeface="Montserrat" panose="00000500000000000000"/>
              </a:rPr>
              <a:t> 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700</a:t>
            </a:r>
            <a:r>
              <a:rPr lang="ru-RU" sz="1500" dirty="0">
                <a:latin typeface="Montserrat" panose="00000500000000000000"/>
              </a:rPr>
              <a:t> участников</a:t>
            </a:r>
          </a:p>
          <a:p>
            <a:pPr>
              <a:spcBef>
                <a:spcPts val="600"/>
              </a:spcBef>
            </a:pPr>
            <a:endParaRPr lang="ru-RU" sz="1500" b="1" dirty="0">
              <a:latin typeface="Montserrat" panose="00000500000000000000"/>
            </a:endParaRPr>
          </a:p>
          <a:p>
            <a:pPr>
              <a:spcBef>
                <a:spcPts val="600"/>
              </a:spcBef>
            </a:pPr>
            <a:r>
              <a:rPr lang="ru-RU" sz="1500" b="1" dirty="0">
                <a:latin typeface="Montserrat" panose="00000500000000000000"/>
              </a:rPr>
              <a:t>Региональные мероприятия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Краевой конкурс чтецов «Стихи, опаленные войной»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633</a:t>
            </a:r>
            <a:r>
              <a:rPr lang="ru-RU" sz="1500" dirty="0">
                <a:latin typeface="Montserrat" panose="00000500000000000000"/>
              </a:rPr>
              <a:t> участника )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Региональная спартакиада допризывной молодежи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425 </a:t>
            </a:r>
            <a:r>
              <a:rPr lang="ru-RU" sz="1500" dirty="0">
                <a:latin typeface="Montserrat" panose="00000500000000000000"/>
              </a:rPr>
              <a:t>участников)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Региональные этапы «Президентские спортивные игры» и «Президентские состязания»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13</a:t>
            </a:r>
            <a:r>
              <a:rPr lang="ru-RU" sz="1500" dirty="0">
                <a:latin typeface="Montserrat" panose="00000500000000000000"/>
              </a:rPr>
              <a:t> школьных команд)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Патриотический фестиваль-конкурс «Расскажу про Россию»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3 542</a:t>
            </a:r>
            <a:r>
              <a:rPr lang="ru-RU" sz="1500" dirty="0">
                <a:latin typeface="Montserrat" panose="00000500000000000000"/>
              </a:rPr>
              <a:t> участника)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Юнармейская военно-спортивная игра «Зарница </a:t>
            </a:r>
            <a:r>
              <a:rPr lang="ru-RU" sz="1500" dirty="0" err="1">
                <a:latin typeface="Montserrat" panose="00000500000000000000"/>
              </a:rPr>
              <a:t>Прикамья</a:t>
            </a:r>
            <a:r>
              <a:rPr lang="ru-RU" sz="1500" dirty="0">
                <a:latin typeface="Montserrat" panose="00000500000000000000"/>
              </a:rPr>
              <a:t>»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245</a:t>
            </a:r>
            <a:r>
              <a:rPr lang="ru-RU" sz="1500" dirty="0">
                <a:latin typeface="Montserrat" panose="00000500000000000000"/>
              </a:rPr>
              <a:t> участников)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500" dirty="0">
                <a:latin typeface="Montserrat" panose="00000500000000000000"/>
              </a:rPr>
              <a:t>Краевой проект «Сохраним память вместе!» (</a:t>
            </a:r>
            <a:r>
              <a:rPr lang="ru-RU" sz="1500" b="1" dirty="0">
                <a:solidFill>
                  <a:srgbClr val="C00000"/>
                </a:solidFill>
                <a:latin typeface="Montserrat" panose="00000500000000000000"/>
              </a:rPr>
              <a:t>200</a:t>
            </a:r>
            <a:r>
              <a:rPr lang="ru-RU" sz="1500" dirty="0">
                <a:latin typeface="Montserrat" panose="00000500000000000000"/>
              </a:rPr>
              <a:t> школ)</a:t>
            </a:r>
          </a:p>
        </p:txBody>
      </p:sp>
      <p:pic>
        <p:nvPicPr>
          <p:cNvPr id="4" name="Picture 2" descr="https://infoflag.ru/wp-content/uploads/2020/05/1-3-1280x8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524" y="4291061"/>
            <a:ext cx="2502289" cy="166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19524" y="1060397"/>
            <a:ext cx="2506078" cy="1372346"/>
          </a:xfrm>
          <a:prstGeom prst="rect">
            <a:avLst/>
          </a:prstGeom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524" y="2659874"/>
            <a:ext cx="2506078" cy="139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745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4D7FE30-762E-51D5-AFF2-D9C8BA0C4B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5A7D3AD-1642-4DB6-ABDF-5FFD971B7262}"/>
              </a:ext>
            </a:extLst>
          </p:cNvPr>
          <p:cNvSpPr/>
          <p:nvPr/>
        </p:nvSpPr>
        <p:spPr>
          <a:xfrm>
            <a:off x="1" y="4714874"/>
            <a:ext cx="9229724" cy="1601073"/>
          </a:xfrm>
          <a:prstGeom prst="rect">
            <a:avLst/>
          </a:prstGeom>
          <a:solidFill>
            <a:srgbClr val="D1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Оснащение школ компьютерной техникой в рамках нацпроекта «Образование»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>
          <a:xfrm>
            <a:off x="335360" y="4792093"/>
            <a:ext cx="8894365" cy="1427583"/>
          </a:xfrm>
        </p:spPr>
        <p:txBody>
          <a:bodyPr anchor="t"/>
          <a:lstStyle/>
          <a:p>
            <a:pPr>
              <a:spcBef>
                <a:spcPts val="0"/>
              </a:spcBef>
            </a:pPr>
            <a:r>
              <a:rPr lang="ru-RU" sz="1400" dirty="0"/>
              <a:t>В 2019-2022 гг. для 474 школ Пермского края централизованно приобретено: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C00000"/>
                </a:solidFill>
              </a:rPr>
              <a:t>16 648 </a:t>
            </a:r>
            <a:r>
              <a:rPr lang="ru-RU" sz="1400" b="0" dirty="0"/>
              <a:t>единиц компьютерной техники (ноутбуки, планшеты, стационарные компьютеры)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C00000"/>
                </a:solidFill>
              </a:rPr>
              <a:t>734</a:t>
            </a:r>
            <a:r>
              <a:rPr lang="ru-RU" sz="1400" b="0" dirty="0"/>
              <a:t> проектора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C00000"/>
                </a:solidFill>
              </a:rPr>
              <a:t>712</a:t>
            </a:r>
            <a:r>
              <a:rPr lang="ru-RU" sz="1400" b="0" dirty="0"/>
              <a:t> СМАРТ-ТВ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C00000"/>
                </a:solidFill>
              </a:rPr>
              <a:t>600</a:t>
            </a:r>
            <a:r>
              <a:rPr lang="ru-RU" sz="1400" b="0" dirty="0"/>
              <a:t> интерактивных комплексов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C00000"/>
                </a:solidFill>
              </a:rPr>
              <a:t>164</a:t>
            </a:r>
            <a:r>
              <a:rPr lang="ru-RU" sz="1400" b="0" dirty="0"/>
              <a:t> сервера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7500" y="1029570"/>
            <a:ext cx="5286848" cy="3506807"/>
          </a:xfrm>
          <a:prstGeom prst="rect">
            <a:avLst/>
          </a:prstGeom>
        </p:spPr>
      </p:pic>
      <p:pic>
        <p:nvPicPr>
          <p:cNvPr id="1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111" y="2173435"/>
            <a:ext cx="1876425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Китай 1080P образования smart плата сенсорного экрана с подвижной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5" y="2003006"/>
            <a:ext cx="1337542" cy="164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Изображение выглядит как стол, сидит, дисплей, другой&#10;&#10;Автоматически созданное описан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417" y="2155176"/>
            <a:ext cx="202247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345685" y="3547081"/>
            <a:ext cx="166263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i="1" dirty="0">
                <a:latin typeface="Montserrat" panose="00000500000000000000" pitchFamily="2" charset="-52"/>
              </a:rPr>
              <a:t>Интерактивные комплексы</a:t>
            </a: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2385246" y="3542651"/>
            <a:ext cx="6960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800" i="1" dirty="0">
                <a:latin typeface="Montserrat" panose="00000500000000000000" pitchFamily="2" charset="-52"/>
              </a:rPr>
              <a:t>Ноутбуки</a:t>
            </a:r>
          </a:p>
        </p:txBody>
      </p:sp>
      <p:sp>
        <p:nvSpPr>
          <p:cNvPr id="19" name="TextBox 27"/>
          <p:cNvSpPr txBox="1">
            <a:spLocks noChangeArrowheads="1"/>
          </p:cNvSpPr>
          <p:nvPr/>
        </p:nvSpPr>
        <p:spPr bwMode="auto">
          <a:xfrm>
            <a:off x="4311127" y="3542651"/>
            <a:ext cx="7280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800" i="1" dirty="0">
                <a:latin typeface="Montserrat" panose="00000500000000000000" pitchFamily="2" charset="-52"/>
              </a:rPr>
              <a:t>SMART</a:t>
            </a:r>
            <a:r>
              <a:rPr lang="ru-RU" altLang="ru-RU" sz="800" i="1" dirty="0">
                <a:latin typeface="Montserrat" panose="00000500000000000000" pitchFamily="2" charset="-52"/>
              </a:rPr>
              <a:t>-ТВ</a:t>
            </a:r>
          </a:p>
        </p:txBody>
      </p:sp>
      <p:pic>
        <p:nvPicPr>
          <p:cNvPr id="20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22944" y="2054302"/>
            <a:ext cx="531183" cy="530587"/>
          </a:xfrm>
          <a:prstGeom prst="rect">
            <a:avLst/>
          </a:prstGeom>
          <a:ln>
            <a:noFill/>
          </a:ln>
        </p:spPr>
      </p:pic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35360" y="932299"/>
            <a:ext cx="6054550" cy="121571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Bef>
                <a:spcPct val="0"/>
              </a:spcBef>
              <a:spcAft>
                <a:spcPts val="600"/>
              </a:spcAft>
              <a:buAutoNum type="arabicPeriod"/>
              <a:defRPr/>
            </a:pPr>
            <a:r>
              <a:rPr lang="ru-RU" altLang="ru-RU" sz="1400" b="1" dirty="0">
                <a:latin typeface="Montserrat" panose="00000500000000000000" pitchFamily="2" charset="-52"/>
                <a:cs typeface="Arial" pitchFamily="34" charset="0"/>
              </a:rPr>
              <a:t>Проект «Цифровая образовательная среда» нацпроекта «Образование», 2022 год: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itchFamily="34" charset="0"/>
              </a:rPr>
              <a:t>98 </a:t>
            </a:r>
            <a:r>
              <a:rPr lang="ru-RU" altLang="ru-RU" sz="1400" b="1" dirty="0">
                <a:latin typeface="Montserrat" panose="00000500000000000000" pitchFamily="2" charset="-52"/>
                <a:cs typeface="Arial" pitchFamily="34" charset="0"/>
              </a:rPr>
              <a:t>школ,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itchFamily="34" charset="0"/>
              </a:rPr>
              <a:t> 301,8 млн. руб.</a:t>
            </a:r>
          </a:p>
          <a:p>
            <a:pPr>
              <a:spcBef>
                <a:spcPct val="0"/>
              </a:spcBef>
              <a:spcAft>
                <a:spcPts val="600"/>
              </a:spcAft>
              <a:defRPr/>
            </a:pP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Комплекты для классов: интерактивная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панель (либо 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SMART-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ТВ) + ноутбук + 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IP-</a:t>
            </a: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камера</a:t>
            </a:r>
          </a:p>
          <a:p>
            <a:pPr>
              <a:spcBef>
                <a:spcPct val="0"/>
              </a:spcBef>
              <a:defRPr/>
            </a:pPr>
            <a:r>
              <a:rPr lang="ru-RU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Комплект ноутбуков </a:t>
            </a:r>
            <a:r>
              <a:rPr lang="en-US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мобильного</a:t>
            </a:r>
            <a:r>
              <a:rPr lang="en-US" altLang="ru-RU" sz="1400" dirty="0"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en-US" altLang="ru-RU" sz="1400" dirty="0" err="1">
                <a:latin typeface="Montserrat" panose="00000500000000000000" pitchFamily="2" charset="-52"/>
                <a:cs typeface="Arial" panose="020B0604020202020204" pitchFamily="34" charset="0"/>
              </a:rPr>
              <a:t>класса</a:t>
            </a:r>
            <a:endParaRPr lang="ru-RU" altLang="ru-RU" sz="1400" dirty="0"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345685" y="4003558"/>
            <a:ext cx="6258315" cy="6740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400" b="1" dirty="0">
                <a:latin typeface="Montserrat" panose="00000500000000000000" pitchFamily="2" charset="-52"/>
                <a:cs typeface="Arial" pitchFamily="34" charset="0"/>
              </a:rPr>
              <a:t>2. Госпрограмма «Образование и молодежная политика», 2022 год: </a:t>
            </a:r>
            <a:r>
              <a:rPr lang="ru-RU" altLang="ru-RU" sz="1400" dirty="0">
                <a:latin typeface="Montserrat" panose="00000500000000000000" pitchFamily="2" charset="-52"/>
                <a:cs typeface="Arial" pitchFamily="34" charset="0"/>
              </a:rPr>
              <a:t>закуплены</a:t>
            </a:r>
            <a:r>
              <a:rPr lang="ru-RU" altLang="ru-RU" sz="1400" b="1" dirty="0">
                <a:latin typeface="Montserrat" panose="00000500000000000000" pitchFamily="2" charset="-52"/>
                <a:cs typeface="Arial" pitchFamily="34" charset="0"/>
              </a:rPr>
              <a:t>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itchFamily="34" charset="0"/>
              </a:rPr>
              <a:t>1604</a:t>
            </a:r>
            <a:r>
              <a:rPr lang="ru-RU" altLang="ru-RU" sz="1400" b="1" dirty="0">
                <a:latin typeface="Montserrat" panose="00000500000000000000" pitchFamily="2" charset="-52"/>
                <a:cs typeface="Arial" pitchFamily="34" charset="0"/>
              </a:rPr>
              <a:t> </a:t>
            </a:r>
            <a:r>
              <a:rPr lang="ru-RU" altLang="ru-RU" sz="1400" dirty="0">
                <a:latin typeface="Montserrat" panose="00000500000000000000" pitchFamily="2" charset="-52"/>
                <a:cs typeface="Arial" pitchFamily="34" charset="0"/>
              </a:rPr>
              <a:t>ноутбука для школ и СПО Пермского края, </a:t>
            </a:r>
            <a:r>
              <a:rPr lang="ru-RU" altLang="ru-RU" sz="1400" b="1" dirty="0">
                <a:solidFill>
                  <a:srgbClr val="C00000"/>
                </a:solidFill>
                <a:latin typeface="Montserrat" panose="00000500000000000000" pitchFamily="2" charset="-52"/>
                <a:cs typeface="Arial" pitchFamily="34" charset="0"/>
              </a:rPr>
              <a:t>72 млн. руб.</a:t>
            </a:r>
          </a:p>
        </p:txBody>
      </p:sp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5429207" y="2567529"/>
            <a:ext cx="74251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800" i="1" dirty="0">
                <a:latin typeface="Montserrat" panose="00000500000000000000" pitchFamily="2" charset="-52"/>
              </a:rPr>
              <a:t>IP-</a:t>
            </a:r>
            <a:r>
              <a:rPr lang="ru-RU" altLang="ru-RU" sz="800" i="1" dirty="0">
                <a:latin typeface="Montserrat" panose="00000500000000000000" pitchFamily="2" charset="-52"/>
              </a:rPr>
              <a:t>камеры</a:t>
            </a:r>
          </a:p>
        </p:txBody>
      </p:sp>
      <p:pic>
        <p:nvPicPr>
          <p:cNvPr id="25" name="Picture 2" descr="C:\Users\я\Desktop\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55" y="907224"/>
            <a:ext cx="1259705" cy="102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229725" y="4677589"/>
            <a:ext cx="272462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Субсидии Министерства просвещения РФ: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2020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101</a:t>
            </a:r>
            <a:r>
              <a:rPr lang="ru-RU" sz="1400" dirty="0">
                <a:solidFill>
                  <a:srgbClr val="00206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школа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2021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164</a:t>
            </a:r>
            <a:r>
              <a:rPr lang="ru-RU" sz="1400" dirty="0">
                <a:latin typeface="Montserrat" panose="00000500000000000000" pitchFamily="2" charset="-52"/>
              </a:rPr>
              <a:t> школы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2022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98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2023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41</a:t>
            </a:r>
            <a:r>
              <a:rPr lang="ru-RU" sz="1400" dirty="0">
                <a:latin typeface="Montserrat" panose="00000500000000000000" pitchFamily="2" charset="-52"/>
              </a:rPr>
              <a:t> школа и СПО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2024 г. – 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53</a:t>
            </a:r>
            <a:r>
              <a:rPr lang="ru-RU" sz="1400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>
                <a:latin typeface="Montserrat" panose="00000500000000000000" pitchFamily="2" charset="-52"/>
              </a:rPr>
              <a:t>школы и СПО</a:t>
            </a:r>
          </a:p>
        </p:txBody>
      </p:sp>
    </p:spTree>
    <p:extLst>
      <p:ext uri="{BB962C8B-B14F-4D97-AF65-F5344CB8AC3E}">
        <p14:creationId xmlns:p14="http://schemas.microsoft.com/office/powerpoint/2010/main" val="24064921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A2852CD-E9BE-0A32-CCC8-96A956232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4841"/>
            <a:ext cx="4198067" cy="37764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/>
          </p:nvPr>
        </p:nvSpPr>
        <p:spPr>
          <a:xfrm>
            <a:off x="335360" y="39053"/>
            <a:ext cx="11521280" cy="71596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Региональный форум цифровых технологий «Все в DIGITAL»</a:t>
            </a:r>
            <a:br>
              <a:rPr lang="ru-RU" dirty="0"/>
            </a:br>
            <a:r>
              <a:rPr lang="ru-RU" dirty="0"/>
              <a:t>(Пермский район)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413" y="1068981"/>
            <a:ext cx="2748764" cy="18328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96507" y="3546221"/>
            <a:ext cx="388452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400</a:t>
            </a:r>
            <a:r>
              <a:rPr lang="ru-RU" sz="1600" dirty="0">
                <a:latin typeface="Montserrat" panose="00000500000000000000" pitchFamily="2" charset="-52"/>
              </a:rPr>
              <a:t> педагогов из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27</a:t>
            </a:r>
            <a:r>
              <a:rPr lang="ru-RU" sz="1600" dirty="0">
                <a:latin typeface="Montserrat" panose="00000500000000000000" pitchFamily="2" charset="-52"/>
              </a:rPr>
              <a:t> муниципалитетов - очно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1000 </a:t>
            </a:r>
            <a:r>
              <a:rPr lang="ru-RU" sz="1600" dirty="0">
                <a:latin typeface="Montserrat" panose="00000500000000000000" pitchFamily="2" charset="-52"/>
              </a:rPr>
              <a:t>педагогов из всех муниципалитетов края – онлайн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4 площадки: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детский сад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руководитель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учитель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Цифровая внеурочная деятельность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Конкурс цифровых треков педагогов в течение всего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2273" y="3152093"/>
            <a:ext cx="33009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2020 год: «Старт в DIGITAL»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00257" y="3146404"/>
            <a:ext cx="30139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2021 год: «Все в DIGITAL»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5737" y="3542612"/>
            <a:ext cx="388452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4</a:t>
            </a:r>
            <a:r>
              <a:rPr lang="en-US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5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0 </a:t>
            </a:r>
            <a:r>
              <a:rPr lang="ru-RU" sz="1600" dirty="0">
                <a:latin typeface="Montserrat" panose="00000500000000000000" pitchFamily="2" charset="-52"/>
              </a:rPr>
              <a:t>педагогов</a:t>
            </a:r>
            <a:r>
              <a:rPr lang="en-US" sz="1600" dirty="0">
                <a:latin typeface="Montserrat" panose="00000500000000000000" pitchFamily="2" charset="-52"/>
              </a:rPr>
              <a:t> </a:t>
            </a:r>
            <a:r>
              <a:rPr lang="ru-RU" sz="1600" dirty="0">
                <a:latin typeface="Montserrat" panose="00000500000000000000" pitchFamily="2" charset="-52"/>
              </a:rPr>
              <a:t>из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26</a:t>
            </a:r>
            <a:r>
              <a:rPr lang="ru-RU" sz="1600" dirty="0">
                <a:latin typeface="Montserrat" panose="00000500000000000000" pitchFamily="2" charset="-52"/>
              </a:rPr>
              <a:t> муниципалитетов</a:t>
            </a:r>
          </a:p>
          <a:p>
            <a:pPr marL="285750" indent="-285750"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4 площадки: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урок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 err="1">
                <a:latin typeface="Montserrat" panose="00000500000000000000" pitchFamily="2" charset="-52"/>
              </a:rPr>
              <a:t>Кибербезопасность</a:t>
            </a:r>
            <a:endParaRPr lang="ru-RU" sz="1600" dirty="0">
              <a:latin typeface="Montserrat" panose="00000500000000000000" pitchFamily="2" charset="-52"/>
            </a:endParaRP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руководитель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детский сад</a:t>
            </a:r>
          </a:p>
          <a:p>
            <a:pPr marL="742950" lvl="1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 err="1">
                <a:latin typeface="Montserrat" panose="00000500000000000000" pitchFamily="2" charset="-52"/>
              </a:rPr>
              <a:t>Воркшоп</a:t>
            </a:r>
            <a:r>
              <a:rPr lang="ru-RU" sz="1600" dirty="0">
                <a:latin typeface="Montserrat" panose="00000500000000000000" pitchFamily="2" charset="-52"/>
              </a:rPr>
              <a:t> от </a:t>
            </a:r>
            <a:r>
              <a:rPr lang="en-US" sz="1600" dirty="0">
                <a:latin typeface="Montserrat" panose="00000500000000000000" pitchFamily="2" charset="-52"/>
              </a:rPr>
              <a:t>Geek tea</a:t>
            </a:r>
            <a:r>
              <a:rPr lang="ru-RU" sz="1600" dirty="0">
                <a:latin typeface="Montserrat" panose="00000500000000000000" pitchFamily="2" charset="-52"/>
              </a:rPr>
              <a:t>с</a:t>
            </a:r>
            <a:r>
              <a:rPr lang="en-US" sz="1600" dirty="0">
                <a:latin typeface="Montserrat" panose="00000500000000000000" pitchFamily="2" charset="-52"/>
              </a:rPr>
              <a:t>h</a:t>
            </a:r>
            <a:r>
              <a:rPr lang="ru-RU" sz="1600" dirty="0">
                <a:latin typeface="Montserrat" panose="00000500000000000000" pitchFamily="2" charset="-52"/>
              </a:rPr>
              <a:t>е</a:t>
            </a:r>
            <a:r>
              <a:rPr lang="en-US" sz="1600" dirty="0" err="1">
                <a:latin typeface="Montserrat" panose="00000500000000000000" pitchFamily="2" charset="-52"/>
              </a:rPr>
              <a:t>rs</a:t>
            </a:r>
            <a:endParaRPr lang="ru-RU" sz="1600" dirty="0">
              <a:latin typeface="Montserrat" panose="00000500000000000000" pitchFamily="2" charset="-52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Онлайн-</a:t>
            </a:r>
            <a:r>
              <a:rPr lang="ru-RU" sz="1600" dirty="0" err="1">
                <a:latin typeface="Montserrat" panose="00000500000000000000" pitchFamily="2" charset="-52"/>
              </a:rPr>
              <a:t>челлендж</a:t>
            </a:r>
            <a:r>
              <a:rPr lang="ru-RU" sz="1600" dirty="0">
                <a:latin typeface="Montserrat" panose="00000500000000000000" pitchFamily="2" charset="-52"/>
              </a:rPr>
              <a:t> «Цифра</a:t>
            </a:r>
            <a:r>
              <a:rPr lang="en-US" sz="1600" dirty="0">
                <a:latin typeface="Montserrat" panose="00000500000000000000" pitchFamily="2" charset="-52"/>
              </a:rPr>
              <a:t>Teacher</a:t>
            </a:r>
            <a:r>
              <a:rPr lang="ru-RU" sz="1600" dirty="0">
                <a:latin typeface="Montserrat" panose="00000500000000000000" pitchFamily="2" charset="-52"/>
              </a:rPr>
              <a:t>» -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165 </a:t>
            </a:r>
            <a:r>
              <a:rPr lang="ru-RU" sz="1600" dirty="0">
                <a:latin typeface="Montserrat" panose="00000500000000000000" pitchFamily="2" charset="-52"/>
              </a:rPr>
              <a:t>педагогов из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25 </a:t>
            </a:r>
            <a:r>
              <a:rPr lang="ru-RU" sz="1600" dirty="0">
                <a:latin typeface="Montserrat" panose="00000500000000000000" pitchFamily="2" charset="-52"/>
              </a:rPr>
              <a:t>населенных пунктов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997" y="1062346"/>
            <a:ext cx="3687293" cy="1837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062346"/>
            <a:ext cx="1374650" cy="18328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301" y="1075619"/>
            <a:ext cx="2425518" cy="1819593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8085742" y="3153241"/>
            <a:ext cx="30556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2022 год: «Все в DIGITAL»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781027" y="3585999"/>
            <a:ext cx="4255501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300</a:t>
            </a:r>
            <a:r>
              <a:rPr lang="ru-RU" sz="1600" dirty="0">
                <a:latin typeface="Montserrat" panose="00000500000000000000" pitchFamily="2" charset="-52"/>
              </a:rPr>
              <a:t> педагогов - очно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Более 1200 </a:t>
            </a:r>
            <a:r>
              <a:rPr lang="ru-RU" sz="1600" dirty="0">
                <a:latin typeface="Montserrat" panose="00000500000000000000" pitchFamily="2" charset="-52"/>
              </a:rPr>
              <a:t>педагогов из всех муниципалитетов края – онлайн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5 площадок:</a:t>
            </a:r>
          </a:p>
          <a:p>
            <a:pPr marL="631825" lvl="1" indent="-276225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детский сад</a:t>
            </a:r>
          </a:p>
          <a:p>
            <a:pPr marL="631825" lvl="1" indent="-276225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руководитель</a:t>
            </a:r>
          </a:p>
          <a:p>
            <a:pPr marL="631825" lvl="1" indent="-276225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Цифровой учитель</a:t>
            </a:r>
          </a:p>
          <a:p>
            <a:pPr marL="631825" lvl="1" indent="-276225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Цифровые инструменты для организации инклюзивного образования</a:t>
            </a:r>
          </a:p>
          <a:p>
            <a:pPr marL="631825" lvl="1" indent="-276225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Креативная индустрия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Соревнование «Большие цифровые игры»</a:t>
            </a:r>
          </a:p>
        </p:txBody>
      </p:sp>
    </p:spTree>
    <p:extLst>
      <p:ext uri="{BB962C8B-B14F-4D97-AF65-F5344CB8AC3E}">
        <p14:creationId xmlns:p14="http://schemas.microsoft.com/office/powerpoint/2010/main" val="19950640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  <a:endParaRPr lang="ru-RU" alt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335360" y="49212"/>
            <a:ext cx="11521280" cy="744583"/>
          </a:xfrm>
          <a:noFill/>
        </p:spPr>
        <p:txBody>
          <a:bodyPr/>
          <a:lstStyle/>
          <a:p>
            <a:r>
              <a:rPr lang="ru-RU" altLang="ru-RU" dirty="0">
                <a:solidFill>
                  <a:schemeClr val="tx1"/>
                </a:solidFill>
              </a:rPr>
              <a:t>Федеральный проект «Школа Минпросвещения России»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65A7D3AD-1642-4DB6-ABDF-5FFD971B7262}"/>
              </a:ext>
            </a:extLst>
          </p:cNvPr>
          <p:cNvSpPr/>
          <p:nvPr/>
        </p:nvSpPr>
        <p:spPr>
          <a:xfrm>
            <a:off x="-3443" y="937110"/>
            <a:ext cx="12192000" cy="3935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4" name="Объект 4">
            <a:extLst>
              <a:ext uri="{FF2B5EF4-FFF2-40B4-BE49-F238E27FC236}">
                <a16:creationId xmlns="" xmlns:a16="http://schemas.microsoft.com/office/drawing/2014/main" id="{27F4D2FF-4A2D-4D07-9709-AA4227D94C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5360" y="944263"/>
            <a:ext cx="11853197" cy="395420"/>
          </a:xfrm>
        </p:spPr>
        <p:txBody>
          <a:bodyPr anchor="ctr"/>
          <a:lstStyle/>
          <a:p>
            <a:r>
              <a:rPr lang="ru-RU" sz="1600" dirty="0">
                <a:solidFill>
                  <a:srgbClr val="242854"/>
                </a:solidFill>
              </a:rPr>
              <a:t>Цель: </a:t>
            </a:r>
            <a:r>
              <a:rPr lang="ru-RU" sz="1600" dirty="0"/>
              <a:t>создание равных условий для реализации идеологии «единого образовательного пространства»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="" xmlns:a16="http://schemas.microsoft.com/office/drawing/2014/main" id="{7169320D-07B5-CEC3-2346-467D2787E7E4}"/>
              </a:ext>
            </a:extLst>
          </p:cNvPr>
          <p:cNvSpPr txBox="1">
            <a:spLocks/>
          </p:cNvSpPr>
          <p:nvPr/>
        </p:nvSpPr>
        <p:spPr>
          <a:xfrm>
            <a:off x="366250" y="1427752"/>
            <a:ext cx="9647325" cy="33594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1C2D38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2022 год: </a:t>
            </a:r>
            <a:r>
              <a:rPr lang="ru-RU" alt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апробация эталонной модели         </a:t>
            </a:r>
            <a:r>
              <a:rPr lang="ru-RU" alt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2023 год: </a:t>
            </a:r>
            <a:r>
              <a:rPr lang="ru-RU" alt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масштабирование проекта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704" y="113460"/>
            <a:ext cx="725487" cy="615749"/>
          </a:xfrm>
          <a:prstGeom prst="rect">
            <a:avLst/>
          </a:prstGeom>
        </p:spPr>
      </p:pic>
      <p:sp>
        <p:nvSpPr>
          <p:cNvPr id="34" name="Текст 2">
            <a:extLst>
              <a:ext uri="{FF2B5EF4-FFF2-40B4-BE49-F238E27FC236}">
                <a16:creationId xmlns="" xmlns:a16="http://schemas.microsoft.com/office/drawing/2014/main" id="{7169320D-07B5-CEC3-2346-467D2787E7E4}"/>
              </a:ext>
            </a:extLst>
          </p:cNvPr>
          <p:cNvSpPr txBox="1">
            <a:spLocks/>
          </p:cNvSpPr>
          <p:nvPr/>
        </p:nvSpPr>
        <p:spPr>
          <a:xfrm>
            <a:off x="614558" y="2341409"/>
            <a:ext cx="7716642" cy="3760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1C2D38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Знание: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единые учебники, рабочие программы, внеурочная деятельность, система оценки (ВПР), инклюзивная образовательная среда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Воспитание: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единые рабочие программы воспитания, советник по воспитанию, государственная символика, центры детских инициатив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Творчество: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школа полного дня, школьные: хор, театр, музыкальный коллектив, пресс-центр, музей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Здоровье: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среда без ПАВ, психолого-педагогическая служба, единое меню питания, ГТО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Профориентация: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система </a:t>
            </a:r>
            <a:r>
              <a:rPr lang="ru-RU" sz="1400" dirty="0" err="1">
                <a:solidFill>
                  <a:schemeClr val="tx1"/>
                </a:solidFill>
                <a:latin typeface="Montserrat" panose="00000500000000000000" pitchFamily="2" charset="-52"/>
              </a:rPr>
              <a:t>профпроб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, взаимодействие профессиональных сообществ и бизнеса, курс «Технология», «Билет в будущее»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Учитель: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единое штатное расписание, развитие и повышение квалификации, школьная команда, наставничество, конкурсы, система стимулирования</a:t>
            </a:r>
          </a:p>
          <a:p>
            <a:pPr fontAlgn="base">
              <a:lnSpc>
                <a:spcPct val="115000"/>
              </a:lnSpc>
              <a:spcBef>
                <a:spcPts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242854"/>
                </a:solidFill>
                <a:latin typeface="Montserrat" panose="00000500000000000000" pitchFamily="2" charset="-52"/>
              </a:rPr>
              <a:t>Создание условий: 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ЦОС, </a:t>
            </a:r>
            <a:r>
              <a:rPr lang="ru-RU" sz="1400" dirty="0" err="1">
                <a:solidFill>
                  <a:schemeClr val="tx1"/>
                </a:solidFill>
                <a:latin typeface="Montserrat" panose="00000500000000000000" pitchFamily="2" charset="-52"/>
              </a:rPr>
              <a:t>Кванториум</a:t>
            </a:r>
            <a:r>
              <a:rPr lang="ru-RU" sz="1400" dirty="0">
                <a:solidFill>
                  <a:schemeClr val="tx1"/>
                </a:solidFill>
                <a:latin typeface="Montserrat" panose="00000500000000000000" pitchFamily="2" charset="-52"/>
              </a:rPr>
              <a:t>/Точка роста, зоны отдыха, кафе, сцена, единое штатное расписание, комплексная безопасность, Белый интернет и др.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Региональный оператор – Институт развития образования Пермского края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1435" y="2349943"/>
            <a:ext cx="513123" cy="31723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1435" y="2858035"/>
            <a:ext cx="513123" cy="31723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1435" y="3340351"/>
            <a:ext cx="513123" cy="317230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1435" y="3854636"/>
            <a:ext cx="513123" cy="31723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9690" y="4354474"/>
            <a:ext cx="513123" cy="31723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1435" y="4816530"/>
            <a:ext cx="513123" cy="317230"/>
          </a:xfrm>
          <a:prstGeom prst="rect">
            <a:avLst/>
          </a:prstGeom>
        </p:spPr>
      </p:pic>
      <p:sp>
        <p:nvSpPr>
          <p:cNvPr id="18" name="Текст 2">
            <a:extLst>
              <a:ext uri="{FF2B5EF4-FFF2-40B4-BE49-F238E27FC236}">
                <a16:creationId xmlns="" xmlns:a16="http://schemas.microsoft.com/office/drawing/2014/main" id="{7169320D-07B5-CEC3-2346-467D2787E7E4}"/>
              </a:ext>
            </a:extLst>
          </p:cNvPr>
          <p:cNvSpPr txBox="1">
            <a:spLocks/>
          </p:cNvSpPr>
          <p:nvPr/>
        </p:nvSpPr>
        <p:spPr>
          <a:xfrm>
            <a:off x="8352285" y="1889307"/>
            <a:ext cx="3617727" cy="4009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1C2D38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ru-RU" sz="1600" b="1" dirty="0">
                <a:solidFill>
                  <a:srgbClr val="000000"/>
                </a:solidFill>
                <a:latin typeface="Montserrat" panose="00000500000000000000" pitchFamily="2" charset="-52"/>
              </a:rPr>
              <a:t>Задачи муниципальных органов образования:</a:t>
            </a:r>
          </a:p>
          <a:p>
            <a:pPr marL="342900" indent="-342900">
              <a:spcBef>
                <a:spcPts val="1200"/>
              </a:spcBef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</a:rPr>
              <a:t>Проанализировать результаты самодиагностики на соответствие эталонной модели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</a:rPr>
              <a:t>Разработать «дорожные карты» по повышению уровня соответствия модели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</a:rPr>
              <a:t>Обсудить пути актуализации программы развития образовательных организаций в контексте дальнейшей реализации Проекта 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ru-RU" sz="1400" dirty="0">
                <a:solidFill>
                  <a:srgbClr val="000000"/>
                </a:solidFill>
                <a:latin typeface="Montserrat" panose="00000500000000000000" pitchFamily="2" charset="-52"/>
              </a:rPr>
              <a:t>Организовать обсуждение системы критериев Проекта по каждому из основных направлений деятельности</a:t>
            </a:r>
            <a:endParaRPr lang="ru-RU" altLang="ru-RU" sz="1400" dirty="0">
              <a:solidFill>
                <a:schemeClr val="tx1"/>
              </a:solidFill>
              <a:latin typeface="Montserrat" panose="00000500000000000000" pitchFamily="2" charset="-5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9" name="Текст 2">
            <a:extLst>
              <a:ext uri="{FF2B5EF4-FFF2-40B4-BE49-F238E27FC236}">
                <a16:creationId xmlns="" xmlns:a16="http://schemas.microsoft.com/office/drawing/2014/main" id="{7169320D-07B5-CEC3-2346-467D2787E7E4}"/>
              </a:ext>
            </a:extLst>
          </p:cNvPr>
          <p:cNvSpPr txBox="1">
            <a:spLocks/>
          </p:cNvSpPr>
          <p:nvPr/>
        </p:nvSpPr>
        <p:spPr>
          <a:xfrm>
            <a:off x="614557" y="5778424"/>
            <a:ext cx="7202784" cy="3234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1C2D38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altLang="ru-RU" sz="1400" dirty="0">
              <a:solidFill>
                <a:schemeClr val="tx1"/>
              </a:solidFill>
              <a:latin typeface="Montserrat" panose="00000500000000000000" pitchFamily="2" charset="-5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9820" y="1889307"/>
            <a:ext cx="17507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latin typeface="Montserrat" panose="00000500000000000000" pitchFamily="2" charset="-52"/>
              </a:rPr>
              <a:t>Направления: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9526A1D3-11DE-B74C-BD37-A18A19F5C1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50654">
            <a:off x="10815688" y="1251712"/>
            <a:ext cx="1182727" cy="8657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9" r="3156"/>
          <a:stretch/>
        </p:blipFill>
        <p:spPr>
          <a:xfrm>
            <a:off x="109690" y="5333530"/>
            <a:ext cx="513123" cy="31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688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E2BEF1E-55D2-03C1-C7E0-50EA09CFF0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7B7CAE9-68BE-E41A-7479-A4A94FD76C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Задачи на 2022-2023 учебный год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416640" y="1080944"/>
            <a:ext cx="11440000" cy="4961381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1800" dirty="0"/>
              <a:t>Переход на </a:t>
            </a:r>
            <a:r>
              <a:rPr lang="ru-RU" sz="1800" b="1" dirty="0">
                <a:solidFill>
                  <a:srgbClr val="C00000"/>
                </a:solidFill>
              </a:rPr>
              <a:t>обновленные ФГОС </a:t>
            </a:r>
            <a:r>
              <a:rPr lang="ru-RU" sz="1800" dirty="0"/>
              <a:t>(ОО, СПО, </a:t>
            </a:r>
            <a:r>
              <a:rPr lang="ru-RU" sz="1800" dirty="0" err="1"/>
              <a:t>Профессионалитет</a:t>
            </a:r>
            <a:r>
              <a:rPr lang="ru-RU" sz="18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Организация деятельности </a:t>
            </a:r>
            <a:r>
              <a:rPr lang="ru-RU" sz="1800" b="1" dirty="0">
                <a:solidFill>
                  <a:srgbClr val="C00000"/>
                </a:solidFill>
              </a:rPr>
              <a:t>советников по воспитанию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Создание условий для развития </a:t>
            </a:r>
            <a:r>
              <a:rPr lang="ru-RU" sz="1800" b="1" dirty="0">
                <a:solidFill>
                  <a:srgbClr val="C00000"/>
                </a:solidFill>
              </a:rPr>
              <a:t>детских и молодежных объединений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Усиление </a:t>
            </a:r>
            <a:r>
              <a:rPr lang="ru-RU" sz="1800" b="1" dirty="0">
                <a:solidFill>
                  <a:srgbClr val="C00000"/>
                </a:solidFill>
              </a:rPr>
              <a:t>просветительской и воспитательной работы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Перезагрузка </a:t>
            </a:r>
            <a:r>
              <a:rPr lang="ru-RU" sz="1800" b="1" dirty="0">
                <a:solidFill>
                  <a:srgbClr val="C00000"/>
                </a:solidFill>
              </a:rPr>
              <a:t>профессионального самоопределения и профильного обучения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Обеспечение </a:t>
            </a:r>
            <a:r>
              <a:rPr lang="ru-RU" sz="1800" b="1" dirty="0">
                <a:solidFill>
                  <a:srgbClr val="C00000"/>
                </a:solidFill>
              </a:rPr>
              <a:t>персонифицированного финансирования дополнительного образования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Трансформация </a:t>
            </a:r>
            <a:r>
              <a:rPr lang="ru-RU" sz="1800" b="1" dirty="0">
                <a:solidFill>
                  <a:srgbClr val="C00000"/>
                </a:solidFill>
              </a:rPr>
              <a:t>методической службы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Повышение </a:t>
            </a:r>
            <a:r>
              <a:rPr lang="ru-RU" sz="1800" b="1" dirty="0">
                <a:solidFill>
                  <a:srgbClr val="C00000"/>
                </a:solidFill>
              </a:rPr>
              <a:t>статуса учителя</a:t>
            </a:r>
            <a:endParaRPr lang="en-US" sz="1800" b="1" dirty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Апробация и внедрение </a:t>
            </a:r>
            <a:r>
              <a:rPr lang="ru-RU" sz="1800" b="1" dirty="0">
                <a:solidFill>
                  <a:srgbClr val="C00000"/>
                </a:solidFill>
              </a:rPr>
              <a:t>ФГИС «Моя школа»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>
                <a:solidFill>
                  <a:srgbClr val="C00000"/>
                </a:solidFill>
              </a:rPr>
              <a:t>Строительство школ</a:t>
            </a:r>
            <a:r>
              <a:rPr lang="ru-RU" sz="1800" dirty="0"/>
              <a:t> и </a:t>
            </a:r>
            <a:r>
              <a:rPr lang="ru-RU" sz="1800" b="1" dirty="0">
                <a:solidFill>
                  <a:srgbClr val="C00000"/>
                </a:solidFill>
              </a:rPr>
              <a:t>обновление материально-технической базы</a:t>
            </a:r>
            <a:r>
              <a:rPr lang="ru-RU" sz="1800" dirty="0">
                <a:solidFill>
                  <a:srgbClr val="C00000"/>
                </a:solidFill>
              </a:rPr>
              <a:t> </a:t>
            </a:r>
            <a:r>
              <a:rPr lang="ru-RU" sz="1800" dirty="0"/>
              <a:t>школ и СПО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Переход 100% профессий и специальностей СПО на итоговую аттестацию в форме </a:t>
            </a:r>
            <a:r>
              <a:rPr lang="ru-RU" sz="1800" b="1" dirty="0" err="1">
                <a:solidFill>
                  <a:srgbClr val="C00000"/>
                </a:solidFill>
              </a:rPr>
              <a:t>демэкзаменов</a:t>
            </a:r>
            <a:endParaRPr lang="ru-RU" sz="1800" b="1" dirty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Усиление работы по </a:t>
            </a:r>
            <a:r>
              <a:rPr lang="ru-RU" sz="1800" b="1" dirty="0">
                <a:solidFill>
                  <a:srgbClr val="C00000"/>
                </a:solidFill>
              </a:rPr>
              <a:t>взаимодействию СПО с ведущими предприятиями</a:t>
            </a:r>
            <a:r>
              <a:rPr lang="ru-RU" sz="1800" dirty="0">
                <a:solidFill>
                  <a:srgbClr val="C00000"/>
                </a:solidFill>
              </a:rPr>
              <a:t> </a:t>
            </a:r>
            <a:r>
              <a:rPr lang="ru-RU" sz="1800" dirty="0"/>
              <a:t>Пермского края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Повышение доли студентов вузов, обучающихся по договорам </a:t>
            </a:r>
            <a:r>
              <a:rPr lang="ru-RU" sz="1800" b="1" dirty="0">
                <a:solidFill>
                  <a:srgbClr val="C00000"/>
                </a:solidFill>
              </a:rPr>
              <a:t>целевого обучения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dirty="0"/>
              <a:t>Проектирование </a:t>
            </a:r>
            <a:r>
              <a:rPr lang="ru-RU" sz="1800" b="1" dirty="0">
                <a:solidFill>
                  <a:srgbClr val="C00000"/>
                </a:solidFill>
              </a:rPr>
              <a:t>студенческого кампуса</a:t>
            </a:r>
          </a:p>
          <a:p>
            <a:pPr marL="514350" indent="-514350">
              <a:buFont typeface="+mj-lt"/>
              <a:buAutoNum type="arabicPeriod"/>
            </a:pPr>
            <a:endParaRPr lang="ru-RU" sz="1800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3842F9FD-5B17-FDBB-B3B6-22BC0277CE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</p:spTree>
    <p:extLst>
      <p:ext uri="{BB962C8B-B14F-4D97-AF65-F5344CB8AC3E}">
        <p14:creationId xmlns:p14="http://schemas.microsoft.com/office/powerpoint/2010/main" val="2230001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4B2E671-0457-5693-6E25-19611CD65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9396"/>
            <a:ext cx="4156905" cy="3739372"/>
          </a:xfrm>
          <a:prstGeom prst="rect">
            <a:avLst/>
          </a:prstGeom>
        </p:spPr>
      </p:pic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335360" y="73188"/>
            <a:ext cx="11521280" cy="715962"/>
          </a:xfrm>
        </p:spPr>
        <p:txBody>
          <a:bodyPr>
            <a:normAutofit/>
          </a:bodyPr>
          <a:lstStyle/>
          <a:p>
            <a:r>
              <a:rPr lang="ru-RU" sz="2200" dirty="0"/>
              <a:t>Развитие школьных музеев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5360" y="970213"/>
            <a:ext cx="4477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2021 г. </a:t>
            </a:r>
            <a:r>
              <a:rPr lang="ru-RU" sz="1600" dirty="0">
                <a:latin typeface="Montserrat" panose="00000500000000000000" pitchFamily="2" charset="-52"/>
              </a:rPr>
              <a:t>–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257</a:t>
            </a:r>
            <a:r>
              <a:rPr lang="ru-RU" sz="1600" dirty="0">
                <a:latin typeface="Montserrat" panose="00000500000000000000" pitchFamily="2" charset="-52"/>
              </a:rPr>
              <a:t> музеев (</a:t>
            </a:r>
            <a:r>
              <a:rPr lang="ru-RU" sz="1600" b="1" dirty="0">
                <a:latin typeface="Montserrat" panose="00000500000000000000" pitchFamily="2" charset="-52"/>
              </a:rPr>
              <a:t>52 %</a:t>
            </a:r>
            <a:r>
              <a:rPr lang="ru-RU" sz="1600" dirty="0">
                <a:latin typeface="Montserrat" panose="00000500000000000000" pitchFamily="2" charset="-52"/>
              </a:rPr>
              <a:t>)</a:t>
            </a:r>
          </a:p>
          <a:p>
            <a:r>
              <a:rPr lang="ru-RU" sz="1600" b="1" dirty="0">
                <a:latin typeface="Montserrat" panose="00000500000000000000" pitchFamily="2" charset="-52"/>
              </a:rPr>
              <a:t>2022 г. </a:t>
            </a:r>
            <a:r>
              <a:rPr lang="ru-RU" sz="1600" dirty="0">
                <a:latin typeface="Montserrat" panose="00000500000000000000" pitchFamily="2" charset="-52"/>
              </a:rPr>
              <a:t>–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264</a:t>
            </a:r>
            <a:r>
              <a:rPr lang="ru-RU" sz="1600" dirty="0">
                <a:latin typeface="Montserrat" panose="00000500000000000000" pitchFamily="2" charset="-52"/>
              </a:rPr>
              <a:t> музея (</a:t>
            </a:r>
            <a:r>
              <a:rPr lang="ru-RU" sz="1600" b="1" dirty="0">
                <a:latin typeface="Montserrat" panose="00000500000000000000" pitchFamily="2" charset="-52"/>
              </a:rPr>
              <a:t>54 %</a:t>
            </a:r>
            <a:r>
              <a:rPr lang="ru-RU" sz="1600" dirty="0">
                <a:latin typeface="Montserrat" panose="00000500000000000000" pitchFamily="2" charset="-52"/>
              </a:rPr>
              <a:t>)</a:t>
            </a: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33 </a:t>
            </a:r>
            <a:r>
              <a:rPr lang="ru-RU" sz="1600" dirty="0">
                <a:latin typeface="Montserrat" panose="00000500000000000000" pitchFamily="2" charset="-52"/>
              </a:rPr>
              <a:t>военно-исторических музея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802" y="3768374"/>
            <a:ext cx="3520567" cy="23640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360" y="2248190"/>
            <a:ext cx="5608240" cy="1749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1200"/>
              </a:lnSpc>
              <a:spcBef>
                <a:spcPts val="1350"/>
              </a:spcBef>
              <a:buNone/>
            </a:pPr>
            <a:r>
              <a:rPr lang="ru-RU" altLang="ru-RU" sz="1600" b="1" dirty="0">
                <a:latin typeface="Montserrat" panose="00000500000000000000" pitchFamily="2" charset="-52"/>
                <a:cs typeface="Arial" panose="020B0604020202020204" pitchFamily="34" charset="0"/>
                <a:sym typeface="Helvetica Neue"/>
              </a:rPr>
              <a:t>Экспозиции</a:t>
            </a:r>
          </a:p>
          <a:p>
            <a:pPr marL="285750" lvl="1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  <a:sym typeface="Helvetica Neue"/>
              </a:rPr>
              <a:t>«Герои Советского Союза»</a:t>
            </a:r>
          </a:p>
          <a:p>
            <a:pPr marL="285750" lvl="1" indent="-285750">
              <a:lnSpc>
                <a:spcPts val="12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  <a:sym typeface="Helvetica Neue"/>
              </a:rPr>
              <a:t>«История формирования Уральского добровольческого танкового корпуса»</a:t>
            </a:r>
          </a:p>
          <a:p>
            <a:pPr marL="285750" lvl="1" indent="-285750">
              <a:lnSpc>
                <a:spcPts val="12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  <a:sym typeface="Helvetica Neue"/>
              </a:rPr>
              <a:t>«Дорогой славы и мужества»</a:t>
            </a:r>
          </a:p>
          <a:p>
            <a:pPr marL="285750" lvl="1" indent="-285750">
              <a:lnSpc>
                <a:spcPts val="12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Montserrat" panose="00000500000000000000" pitchFamily="2" charset="-52"/>
                <a:cs typeface="Arial" panose="020B0604020202020204" pitchFamily="34" charset="0"/>
                <a:sym typeface="Helvetica Neue"/>
              </a:rPr>
              <a:t>«Школа в годы войны»</a:t>
            </a:r>
          </a:p>
          <a:p>
            <a:pPr marL="0" lvl="1">
              <a:lnSpc>
                <a:spcPts val="1200"/>
              </a:lnSpc>
              <a:spcBef>
                <a:spcPts val="1350"/>
              </a:spcBef>
              <a:buNone/>
            </a:pPr>
            <a:endParaRPr lang="ru-RU" altLang="ru-RU" b="1" dirty="0">
              <a:latin typeface="Montserrat" panose="00000500000000000000" pitchFamily="2" charset="-52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32" y="3768374"/>
            <a:ext cx="3601640" cy="23640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78" b="-533"/>
          <a:stretch/>
        </p:blipFill>
        <p:spPr>
          <a:xfrm>
            <a:off x="4263287" y="3768374"/>
            <a:ext cx="3594100" cy="236355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096000" y="983741"/>
            <a:ext cx="59055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Конкурс музеев образовательных организаций</a:t>
            </a:r>
          </a:p>
          <a:p>
            <a:endParaRPr lang="ru-RU" sz="1600" b="1" dirty="0">
              <a:latin typeface="Montserrat" panose="00000500000000000000" pitchFamily="2" charset="-52"/>
            </a:endParaRP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Победители 2021 г.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Историко-туристический музей «Посолонь» </a:t>
            </a:r>
            <a:br>
              <a:rPr lang="ru-RU" sz="1600" dirty="0">
                <a:latin typeface="Montserrat" panose="00000500000000000000" pitchFamily="2" charset="-52"/>
              </a:rPr>
            </a:br>
            <a:r>
              <a:rPr lang="ru-RU" sz="1600" dirty="0">
                <a:latin typeface="Montserrat" panose="00000500000000000000" pitchFamily="2" charset="-52"/>
              </a:rPr>
              <a:t>школа № 5 г. Березники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Минералогический музей «Остров сокровищ» </a:t>
            </a:r>
            <a:br>
              <a:rPr lang="ru-RU" sz="1600" dirty="0">
                <a:latin typeface="Montserrat" panose="00000500000000000000" pitchFamily="2" charset="-52"/>
              </a:rPr>
            </a:br>
            <a:r>
              <a:rPr lang="ru-RU" sz="1600" dirty="0">
                <a:latin typeface="Montserrat" panose="00000500000000000000" pitchFamily="2" charset="-52"/>
              </a:rPr>
              <a:t>Гимназия № 1 г. Соликамска </a:t>
            </a:r>
            <a:endParaRPr lang="ru-RU" dirty="0">
              <a:latin typeface="Montserrat" panose="00000500000000000000" pitchFamily="2" charset="-52"/>
            </a:endParaRPr>
          </a:p>
          <a:p>
            <a:endParaRPr lang="ru-RU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8283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84BA696-9EF8-E5ED-FA7A-44D2224F98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4829200" y="1869804"/>
            <a:ext cx="1701302" cy="4364140"/>
            <a:chOff x="6335793" y="1578544"/>
            <a:chExt cx="1701302" cy="436414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51057" y="1578544"/>
              <a:ext cx="1386038" cy="3975234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35793" y="5376046"/>
              <a:ext cx="932591" cy="566638"/>
            </a:xfrm>
            <a:prstGeom prst="rect">
              <a:avLst/>
            </a:prstGeom>
          </p:spPr>
        </p:pic>
      </p:grpSp>
      <p:sp>
        <p:nvSpPr>
          <p:cNvPr id="22" name="Текст 21">
            <a:extLst>
              <a:ext uri="{FF2B5EF4-FFF2-40B4-BE49-F238E27FC236}">
                <a16:creationId xmlns="" xmlns:a16="http://schemas.microsoft.com/office/drawing/2014/main" id="{A793C8AA-3739-4357-9C5E-BF923BF161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8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PermianSlabSerifTypeface" panose="02000000000000000000" pitchFamily="50" charset="0"/>
              </a:rPr>
              <a:t>Государственные символы Российской Федерации –</a:t>
            </a:r>
            <a:br>
              <a:rPr lang="ru-RU" dirty="0">
                <a:latin typeface="PermianSlabSerifTypeface" panose="02000000000000000000" pitchFamily="50" charset="0"/>
              </a:rPr>
            </a:br>
            <a:r>
              <a:rPr lang="ru-RU" dirty="0">
                <a:latin typeface="PermianSlabSerifTypeface" panose="02000000000000000000" pitchFamily="50" charset="0"/>
              </a:rPr>
              <a:t>основа формирования гражданской идентичности </a:t>
            </a:r>
          </a:p>
        </p:txBody>
      </p:sp>
      <p:sp>
        <p:nvSpPr>
          <p:cNvPr id="26" name="Текст 5">
            <a:extLst>
              <a:ext uri="{FF2B5EF4-FFF2-40B4-BE49-F238E27FC236}">
                <a16:creationId xmlns="" xmlns:a16="http://schemas.microsoft.com/office/drawing/2014/main" id="{6EB89EE1-208B-4F09-88E0-3289800E4D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0793" y="1779178"/>
            <a:ext cx="4790670" cy="407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" panose="020B0604020202020204" charset="-52"/>
              </a:rPr>
              <a:t>Участники:</a:t>
            </a:r>
          </a:p>
          <a:p>
            <a:pPr>
              <a:spcBef>
                <a:spcPts val="600"/>
              </a:spcBef>
            </a:pPr>
            <a:r>
              <a:rPr lang="ru-RU" sz="1600" dirty="0">
                <a:latin typeface="Montserrat" panose="020B0604020202020204" charset="-52"/>
              </a:rPr>
              <a:t>2023 год –</a:t>
            </a:r>
            <a:r>
              <a:rPr lang="ru-RU" sz="1600" b="1" dirty="0">
                <a:solidFill>
                  <a:srgbClr val="C00000"/>
                </a:solidFill>
                <a:latin typeface="Montserrat" panose="020B0604020202020204" charset="-52"/>
              </a:rPr>
              <a:t> 274</a:t>
            </a:r>
            <a:r>
              <a:rPr lang="ru-RU" sz="1600" dirty="0">
                <a:latin typeface="Montserrat" panose="020B0604020202020204" charset="-52"/>
              </a:rPr>
              <a:t> школы</a:t>
            </a:r>
          </a:p>
          <a:p>
            <a:r>
              <a:rPr lang="ru-RU" sz="1600" dirty="0">
                <a:latin typeface="Montserrat" panose="020B0604020202020204" charset="-52"/>
              </a:rPr>
              <a:t>2024 год – </a:t>
            </a:r>
            <a:r>
              <a:rPr lang="ru-RU" sz="1600" b="1" dirty="0">
                <a:solidFill>
                  <a:srgbClr val="C00000"/>
                </a:solidFill>
                <a:latin typeface="Montserrat" panose="020B0604020202020204" charset="-52"/>
              </a:rPr>
              <a:t>419</a:t>
            </a:r>
            <a:r>
              <a:rPr lang="ru-RU" sz="1600" dirty="0">
                <a:latin typeface="Montserrat" panose="020B0604020202020204" charset="-52"/>
              </a:rPr>
              <a:t> школ</a:t>
            </a:r>
          </a:p>
          <a:p>
            <a:endParaRPr lang="ru-RU" sz="1600" dirty="0">
              <a:latin typeface="Montserrat" panose="020B0604020202020204" charset="-52"/>
            </a:endParaRPr>
          </a:p>
          <a:p>
            <a:r>
              <a:rPr lang="ru-RU" sz="1600" b="1" dirty="0">
                <a:latin typeface="Montserrat" panose="020B0604020202020204" charset="-52"/>
              </a:rPr>
              <a:t>Приобретение в школы комплектов государственной символики РФ: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 charset="-52"/>
              </a:rPr>
              <a:t>флагшток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 charset="-52"/>
              </a:rPr>
              <a:t>настольный флаг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 charset="-52"/>
              </a:rPr>
              <a:t>протокольный флаг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 charset="-52"/>
              </a:rPr>
              <a:t>герб большой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20B0604020202020204" charset="-52"/>
              </a:rPr>
              <a:t>герб малый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600" dirty="0">
              <a:latin typeface="Montserrat" panose="020B0604020202020204" charset="-52"/>
            </a:endParaRPr>
          </a:p>
          <a:p>
            <a:r>
              <a:rPr lang="ru-RU" sz="1600" b="1" dirty="0">
                <a:latin typeface="Montserrat" panose="020B0604020202020204" charset="-52"/>
              </a:rPr>
              <a:t>Стандарт церемониала:</a:t>
            </a:r>
            <a:br>
              <a:rPr lang="ru-RU" sz="1600" b="1" dirty="0">
                <a:latin typeface="Montserrat" panose="020B0604020202020204" charset="-52"/>
              </a:rPr>
            </a:br>
            <a:r>
              <a:rPr lang="ru-RU" sz="1050" dirty="0">
                <a:latin typeface="Montserrat" panose="020B0604020202020204" charset="-52"/>
              </a:rPr>
              <a:t>(утвержден 06.06.2022 г.)</a:t>
            </a:r>
            <a:endParaRPr lang="ru-RU" sz="1600" dirty="0">
              <a:latin typeface="Montserrat" panose="020B0604020202020204" charset="-52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dirty="0">
                <a:latin typeface="Montserrat" panose="020B0604020202020204" charset="-52"/>
              </a:rPr>
              <a:t>Поднятие флага и исполнение гимна каждый понедельник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56" y="2669362"/>
            <a:ext cx="1395683" cy="16805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4375" y="4474839"/>
            <a:ext cx="721895" cy="16893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3758" y="3866861"/>
            <a:ext cx="519764" cy="2304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420" y="4753873"/>
            <a:ext cx="1062117" cy="12757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493" y="1509869"/>
            <a:ext cx="3683083" cy="2328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647" y="3898552"/>
            <a:ext cx="3709647" cy="2473098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65A7D3AD-1642-4DB6-ABDF-5FFD971B7262}"/>
              </a:ext>
            </a:extLst>
          </p:cNvPr>
          <p:cNvSpPr/>
          <p:nvPr/>
        </p:nvSpPr>
        <p:spPr>
          <a:xfrm>
            <a:off x="0" y="947709"/>
            <a:ext cx="12192000" cy="462719"/>
          </a:xfrm>
          <a:prstGeom prst="rect">
            <a:avLst/>
          </a:prstGeom>
          <a:solidFill>
            <a:srgbClr val="D1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532594">
            <a:off x="10177952" y="578034"/>
            <a:ext cx="1042017" cy="2944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НОВОЕ</a:t>
            </a:r>
            <a:r>
              <a:rPr lang="en-US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C51F0CE-0949-0DEF-F731-DE1669EC100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35360" y="980583"/>
            <a:ext cx="11704240" cy="431800"/>
          </a:xfrm>
        </p:spPr>
        <p:txBody>
          <a:bodyPr/>
          <a:lstStyle/>
          <a:p>
            <a:r>
              <a:rPr lang="ru-RU" dirty="0"/>
              <a:t>Оснащение школ геральдическими символами за счет федерального и краевого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154987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061C383-7573-6913-F0CF-9855F84C4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4DD4C7A5-7D54-4C61-955C-753773B49E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Учебная неделя начинается с разговоров о важном!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C595B95D-F90D-7505-A302-8FF251E65DCA}"/>
              </a:ext>
            </a:extLst>
          </p:cNvPr>
          <p:cNvSpPr txBox="1"/>
          <p:nvPr/>
        </p:nvSpPr>
        <p:spPr>
          <a:xfrm>
            <a:off x="4346655" y="1133876"/>
            <a:ext cx="697984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Цикл классных часов</a:t>
            </a:r>
          </a:p>
          <a:p>
            <a:r>
              <a:rPr lang="en-US" sz="1600" b="1" dirty="0">
                <a:latin typeface="Montserrat" panose="00000500000000000000" pitchFamily="2" charset="-52"/>
                <a:hlinkClick r:id="rId4"/>
              </a:rPr>
              <a:t>https://razgovor.edsoo.ru/</a:t>
            </a:r>
            <a:endParaRPr lang="ru-RU" sz="1600" b="1" dirty="0">
              <a:latin typeface="Montserrat" panose="00000500000000000000" pitchFamily="2" charset="-52"/>
            </a:endParaRP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latin typeface="Montserrat" panose="00000500000000000000" pitchFamily="2" charset="-52"/>
              </a:rPr>
              <a:t>Участники: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Школы и СПО</a:t>
            </a: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latin typeface="Montserrat" panose="00000500000000000000" pitchFamily="2" charset="-52"/>
              </a:rPr>
              <a:t>Ответственный за проведение: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классный руководитель, куратор группы</a:t>
            </a: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34</a:t>
            </a:r>
            <a:r>
              <a:rPr lang="ru-RU" sz="1600" dirty="0">
                <a:latin typeface="Montserrat" panose="00000500000000000000" pitchFamily="2" charset="-52"/>
              </a:rPr>
              <a:t> часа в год</a:t>
            </a:r>
          </a:p>
          <a:p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1</a:t>
            </a:r>
            <a:r>
              <a:rPr lang="ru-RU" sz="1600" b="1" dirty="0">
                <a:latin typeface="Montserrat" panose="00000500000000000000" pitchFamily="2" charset="-52"/>
              </a:rPr>
              <a:t> </a:t>
            </a:r>
            <a:r>
              <a:rPr lang="ru-RU" sz="1600" dirty="0">
                <a:latin typeface="Montserrat" panose="00000500000000000000" pitchFamily="2" charset="-52"/>
              </a:rPr>
              <a:t>раз в неделю по понедельникам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Старт –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 5 сентября 2022 г.</a:t>
            </a: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latin typeface="Montserrat" panose="00000500000000000000" pitchFamily="2" charset="-52"/>
              </a:rPr>
              <a:t>Центральные темы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гражданское и патриотическое воспитание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историческое просвещение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latin typeface="Montserrat" panose="00000500000000000000" pitchFamily="2" charset="-52"/>
              </a:rPr>
              <a:t>нравственность, экология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и др.</a:t>
            </a:r>
          </a:p>
          <a:p>
            <a:endParaRPr lang="ru-RU" sz="1600" dirty="0">
              <a:latin typeface="Montserrat" panose="00000500000000000000" pitchFamily="2" charset="-52"/>
            </a:endParaRPr>
          </a:p>
          <a:p>
            <a:r>
              <a:rPr lang="ru-RU" sz="1600" b="1" dirty="0">
                <a:latin typeface="Montserrat" panose="00000500000000000000" pitchFamily="2" charset="-52"/>
              </a:rPr>
              <a:t>Визуализированный контент и интерактивные задания</a:t>
            </a:r>
          </a:p>
        </p:txBody>
      </p:sp>
      <p:sp>
        <p:nvSpPr>
          <p:cNvPr id="9" name="Прямоугольник 8"/>
          <p:cNvSpPr/>
          <p:nvPr/>
        </p:nvSpPr>
        <p:spPr>
          <a:xfrm rot="1532594">
            <a:off x="10177952" y="578034"/>
            <a:ext cx="1042017" cy="2944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НОВОЕ</a:t>
            </a:r>
            <a:r>
              <a:rPr lang="en-US" sz="1600" b="1" dirty="0">
                <a:solidFill>
                  <a:srgbClr val="FF0000"/>
                </a:solidFill>
                <a:latin typeface="Montserrat" panose="00000500000000000000" pitchFamily="2" charset="-52"/>
                <a:cs typeface="Courier New" panose="02070309020205020404" pitchFamily="49" charset="0"/>
              </a:rPr>
              <a:t>!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  <a:cs typeface="Courier New" panose="02070309020205020404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5" t="12031" r="52318" b="16446"/>
          <a:stretch/>
        </p:blipFill>
        <p:spPr>
          <a:xfrm>
            <a:off x="489669" y="1207342"/>
            <a:ext cx="3667236" cy="486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65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A061C383-7573-6913-F0CF-9855F84C4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8873"/>
            <a:ext cx="4156905" cy="3739372"/>
          </a:xfrm>
          <a:prstGeom prst="rect">
            <a:avLst/>
          </a:prstGeom>
        </p:spPr>
      </p:pic>
      <p:sp>
        <p:nvSpPr>
          <p:cNvPr id="42" name="Текст 5">
            <a:extLst>
              <a:ext uri="{FF2B5EF4-FFF2-40B4-BE49-F238E27FC236}">
                <a16:creationId xmlns="" xmlns:a16="http://schemas.microsoft.com/office/drawing/2014/main" id="{6EB89EE1-208B-4F09-88E0-3289800E4D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Родительское просвещение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Формирование</a:t>
            </a:r>
            <a:r>
              <a:rPr lang="en-US" dirty="0"/>
              <a:t> </a:t>
            </a:r>
            <a:r>
              <a:rPr lang="ru-RU" dirty="0"/>
              <a:t>единого образовательного пространства: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магистральные проекты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9765" y="1594662"/>
            <a:ext cx="7028336" cy="699245"/>
          </a:xfrm>
          <a:prstGeom prst="roundRect">
            <a:avLst>
              <a:gd name="adj" fmla="val 4801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>
                <a:latin typeface="Montserrat" panose="020B0604020202020204" charset="-52"/>
              </a:rPr>
              <a:t>Оперативный контакт-центр по оказанию консультативных услуг родителям (грант </a:t>
            </a:r>
            <a:r>
              <a:rPr lang="ru-RU" sz="1600" b="1" dirty="0" err="1">
                <a:latin typeface="Montserrat" panose="020B0604020202020204" charset="-52"/>
              </a:rPr>
              <a:t>Минпросвещения</a:t>
            </a:r>
            <a:r>
              <a:rPr lang="ru-RU" sz="1600" b="1" dirty="0">
                <a:latin typeface="Montserrat" panose="020B0604020202020204" charset="-52"/>
              </a:rPr>
              <a:t> РФ)</a:t>
            </a:r>
          </a:p>
        </p:txBody>
      </p:sp>
      <p:sp>
        <p:nvSpPr>
          <p:cNvPr id="12" name="Скругленный прямоугольник 39">
            <a:extLst>
              <a:ext uri="{FF2B5EF4-FFF2-40B4-BE49-F238E27FC236}">
                <a16:creationId xmlns="" xmlns:a16="http://schemas.microsoft.com/office/drawing/2014/main" id="{00FFC412-CFD9-473B-9986-472098FB2344}"/>
              </a:ext>
            </a:extLst>
          </p:cNvPr>
          <p:cNvSpPr/>
          <p:nvPr/>
        </p:nvSpPr>
        <p:spPr>
          <a:xfrm>
            <a:off x="5039765" y="2461635"/>
            <a:ext cx="2182744" cy="2863212"/>
          </a:xfrm>
          <a:prstGeom prst="roundRect">
            <a:avLst>
              <a:gd name="adj" fmla="val 2494"/>
            </a:avLst>
          </a:pr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Психолого-педагогическое консультирование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Открытый лекторий для родителей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Методическое консультирование</a:t>
            </a:r>
          </a:p>
          <a:p>
            <a:pPr marL="171450" lvl="0" indent="-17145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Диспетчеризация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582644" y="2461635"/>
            <a:ext cx="2485457" cy="2863212"/>
          </a:xfrm>
          <a:prstGeom prst="roundRect">
            <a:avLst>
              <a:gd name="adj" fmla="val 2494"/>
            </a:avLst>
          </a:pr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" panose="020B0604020202020204" charset="-52"/>
              </a:rPr>
              <a:t>Родительская компетентность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" panose="020B0604020202020204" charset="-52"/>
              </a:rPr>
              <a:t>Удовлетворенность родителя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" panose="020B0604020202020204" charset="-52"/>
              </a:rPr>
              <a:t>Информированность родителя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" panose="020B0604020202020204" charset="-52"/>
              </a:rPr>
              <a:t>Благополучие детей</a:t>
            </a:r>
          </a:p>
          <a:p>
            <a:pPr marL="285750" indent="-2857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chemeClr val="tx1"/>
                </a:solidFill>
                <a:latin typeface="Montserrat" panose="020B0604020202020204" charset="-52"/>
              </a:rPr>
              <a:t>Счастливая семья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7054185" y="2492839"/>
            <a:ext cx="2592288" cy="2883409"/>
          </a:xfrm>
          <a:prstGeom prst="rightArrow">
            <a:avLst>
              <a:gd name="adj1" fmla="val 78395"/>
              <a:gd name="adj2" fmla="val 1673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47447" y="2937347"/>
            <a:ext cx="2485457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Дистанционные консультации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Специализированный сайт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Обучающие программы и курсы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Телефон доверия</a:t>
            </a:r>
          </a:p>
          <a:p>
            <a:pPr marL="285750" lvl="1" indent="-285750" defTabSz="4889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1300" dirty="0">
                <a:latin typeface="Montserrat" panose="020B0604020202020204" charset="-52"/>
              </a:rPr>
              <a:t>Очные консультации специалистов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5107943" y="5551673"/>
            <a:ext cx="6621129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sz="1600" b="1" dirty="0">
                <a:latin typeface="Montserrat" panose="00000500000000000000" pitchFamily="2" charset="-52"/>
              </a:rPr>
              <a:t>2021-2022 уч. год: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 142 671 </a:t>
            </a:r>
            <a:r>
              <a:rPr lang="ru-RU" altLang="ru-RU" sz="1600" b="1" dirty="0">
                <a:solidFill>
                  <a:prstClr val="black"/>
                </a:solidFill>
                <a:latin typeface="Montserrat" panose="020B0604020202020204" charset="-52"/>
                <a:cs typeface="Arial" charset="0"/>
              </a:rPr>
              <a:t>консультация для родителей</a:t>
            </a:r>
          </a:p>
        </p:txBody>
      </p:sp>
      <p:sp>
        <p:nvSpPr>
          <p:cNvPr id="18" name="Заголовок 4"/>
          <p:cNvSpPr txBox="1">
            <a:spLocks/>
          </p:cNvSpPr>
          <p:nvPr/>
        </p:nvSpPr>
        <p:spPr bwMode="auto">
          <a:xfrm>
            <a:off x="421459" y="1041353"/>
            <a:ext cx="4686484" cy="41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600" b="1" dirty="0">
                <a:latin typeface="Montserrat" panose="020B0604020202020204" charset="-52"/>
              </a:rPr>
              <a:t>1</a:t>
            </a:r>
            <a:r>
              <a:rPr lang="en-US" sz="1600" b="1" dirty="0">
                <a:latin typeface="Montserrat" panose="020B0604020202020204" charset="-52"/>
              </a:rPr>
              <a:t>. </a:t>
            </a:r>
            <a:r>
              <a:rPr lang="ru-RU" sz="1600" b="1" dirty="0">
                <a:latin typeface="Montserrat" panose="020B0604020202020204" charset="-52"/>
              </a:rPr>
              <a:t>Краевой психологический центр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39765" y="1079037"/>
            <a:ext cx="6323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" panose="020B0604020202020204" charset="-52"/>
              </a:rPr>
              <a:t>2. «Родительский университет» при </a:t>
            </a:r>
            <a:r>
              <a:rPr lang="ru-RU" sz="1600" b="1" dirty="0" err="1">
                <a:latin typeface="Montserrat" panose="020B0604020202020204" charset="-52"/>
              </a:rPr>
              <a:t>педуниверситете</a:t>
            </a:r>
            <a:r>
              <a:rPr lang="ru-RU" sz="1600" b="1" dirty="0">
                <a:latin typeface="Montserrat" panose="020B0604020202020204" charset="-52"/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35955" y="1482620"/>
            <a:ext cx="4127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Тематические групповые онлайн консультации</a:t>
            </a:r>
          </a:p>
          <a:p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 «Родительский час» - 2 раза в месяц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67520" y="2233879"/>
            <a:ext cx="40003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Брошюры, памятки для родителей</a:t>
            </a:r>
          </a:p>
        </p:txBody>
      </p:sp>
      <p:grpSp>
        <p:nvGrpSpPr>
          <p:cNvPr id="33" name="Рисунок 2" descr="Отзыв клиента">
            <a:extLst>
              <a:ext uri="{FF2B5EF4-FFF2-40B4-BE49-F238E27FC236}">
                <a16:creationId xmlns="" xmlns:a16="http://schemas.microsoft.com/office/drawing/2014/main" id="{AC1B1EFE-2E3F-4C64-AD07-36E89670F8C0}"/>
              </a:ext>
            </a:extLst>
          </p:cNvPr>
          <p:cNvGrpSpPr/>
          <p:nvPr/>
        </p:nvGrpSpPr>
        <p:grpSpPr>
          <a:xfrm>
            <a:off x="474639" y="2935107"/>
            <a:ext cx="319650" cy="362629"/>
            <a:chOff x="838200" y="5175462"/>
            <a:chExt cx="914400" cy="914400"/>
          </a:xfrm>
          <a:solidFill>
            <a:srgbClr val="4F81BD">
              <a:lumMod val="75000"/>
            </a:srgbClr>
          </a:solidFill>
        </p:grpSpPr>
        <p:sp>
          <p:nvSpPr>
            <p:cNvPr id="34" name="Полилиния: фигура 22">
              <a:extLst>
                <a:ext uri="{FF2B5EF4-FFF2-40B4-BE49-F238E27FC236}">
                  <a16:creationId xmlns="" xmlns:a16="http://schemas.microsoft.com/office/drawing/2014/main" id="{795EE3EB-7333-41D6-9709-B6671D96E751}"/>
                </a:ext>
              </a:extLst>
            </p:cNvPr>
            <p:cNvSpPr/>
            <p:nvPr/>
          </p:nvSpPr>
          <p:spPr>
            <a:xfrm>
              <a:off x="1416558" y="5632662"/>
              <a:ext cx="161925" cy="161925"/>
            </a:xfrm>
            <a:custGeom>
              <a:avLst/>
              <a:gdLst>
                <a:gd name="connsiteX0" fmla="*/ 155353 w 161925"/>
                <a:gd name="connsiteY0" fmla="*/ 81248 h 161925"/>
                <a:gd name="connsiteX1" fmla="*/ 81248 w 161925"/>
                <a:gd name="connsiteY1" fmla="*/ 155353 h 161925"/>
                <a:gd name="connsiteX2" fmla="*/ 7144 w 161925"/>
                <a:gd name="connsiteY2" fmla="*/ 81248 h 161925"/>
                <a:gd name="connsiteX3" fmla="*/ 81248 w 161925"/>
                <a:gd name="connsiteY3" fmla="*/ 7144 h 161925"/>
                <a:gd name="connsiteX4" fmla="*/ 155353 w 161925"/>
                <a:gd name="connsiteY4" fmla="*/ 8124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5353" y="81248"/>
                  </a:moveTo>
                  <a:cubicBezTo>
                    <a:pt x="155353" y="122175"/>
                    <a:pt x="122175" y="155353"/>
                    <a:pt x="81248" y="155353"/>
                  </a:cubicBezTo>
                  <a:cubicBezTo>
                    <a:pt x="40321" y="155353"/>
                    <a:pt x="7144" y="122175"/>
                    <a:pt x="7144" y="81248"/>
                  </a:cubicBezTo>
                  <a:cubicBezTo>
                    <a:pt x="7144" y="40321"/>
                    <a:pt x="40321" y="7144"/>
                    <a:pt x="81248" y="7144"/>
                  </a:cubicBezTo>
                  <a:cubicBezTo>
                    <a:pt x="122175" y="7144"/>
                    <a:pt x="155353" y="40321"/>
                    <a:pt x="155353" y="812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35" name="Полилиния: фигура 23">
              <a:extLst>
                <a:ext uri="{FF2B5EF4-FFF2-40B4-BE49-F238E27FC236}">
                  <a16:creationId xmlns="" xmlns:a16="http://schemas.microsoft.com/office/drawing/2014/main" id="{31C0CF61-7F59-4016-AC30-F05906FD27D7}"/>
                </a:ext>
              </a:extLst>
            </p:cNvPr>
            <p:cNvSpPr/>
            <p:nvPr/>
          </p:nvSpPr>
          <p:spPr>
            <a:xfrm>
              <a:off x="1021366" y="5632662"/>
              <a:ext cx="161925" cy="161925"/>
            </a:xfrm>
            <a:custGeom>
              <a:avLst/>
              <a:gdLst>
                <a:gd name="connsiteX0" fmla="*/ 155353 w 161925"/>
                <a:gd name="connsiteY0" fmla="*/ 81248 h 161925"/>
                <a:gd name="connsiteX1" fmla="*/ 81248 w 161925"/>
                <a:gd name="connsiteY1" fmla="*/ 155353 h 161925"/>
                <a:gd name="connsiteX2" fmla="*/ 7144 w 161925"/>
                <a:gd name="connsiteY2" fmla="*/ 81248 h 161925"/>
                <a:gd name="connsiteX3" fmla="*/ 81248 w 161925"/>
                <a:gd name="connsiteY3" fmla="*/ 7144 h 161925"/>
                <a:gd name="connsiteX4" fmla="*/ 155353 w 161925"/>
                <a:gd name="connsiteY4" fmla="*/ 8124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5353" y="81248"/>
                  </a:moveTo>
                  <a:cubicBezTo>
                    <a:pt x="155353" y="122175"/>
                    <a:pt x="122175" y="155353"/>
                    <a:pt x="81248" y="155353"/>
                  </a:cubicBezTo>
                  <a:cubicBezTo>
                    <a:pt x="40321" y="155353"/>
                    <a:pt x="7144" y="122175"/>
                    <a:pt x="7144" y="81248"/>
                  </a:cubicBezTo>
                  <a:cubicBezTo>
                    <a:pt x="7144" y="40321"/>
                    <a:pt x="40321" y="7144"/>
                    <a:pt x="81248" y="7144"/>
                  </a:cubicBezTo>
                  <a:cubicBezTo>
                    <a:pt x="122175" y="7144"/>
                    <a:pt x="155353" y="40321"/>
                    <a:pt x="155353" y="812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36" name="Полилиния: фигура 24">
              <a:extLst>
                <a:ext uri="{FF2B5EF4-FFF2-40B4-BE49-F238E27FC236}">
                  <a16:creationId xmlns="" xmlns:a16="http://schemas.microsoft.com/office/drawing/2014/main" id="{5E817A4D-2ACC-4ABC-9AA7-1DEFF320821A}"/>
                </a:ext>
              </a:extLst>
            </p:cNvPr>
            <p:cNvSpPr/>
            <p:nvPr/>
          </p:nvSpPr>
          <p:spPr>
            <a:xfrm>
              <a:off x="1370552" y="5800968"/>
              <a:ext cx="276225" cy="161925"/>
            </a:xfrm>
            <a:custGeom>
              <a:avLst/>
              <a:gdLst>
                <a:gd name="connsiteX0" fmla="*/ 260699 w 276225"/>
                <a:gd name="connsiteY0" fmla="*/ 51245 h 161925"/>
                <a:gd name="connsiteX1" fmla="*/ 188214 w 276225"/>
                <a:gd name="connsiteY1" fmla="*/ 16669 h 161925"/>
                <a:gd name="connsiteX2" fmla="*/ 127254 w 276225"/>
                <a:gd name="connsiteY2" fmla="*/ 7144 h 161925"/>
                <a:gd name="connsiteX3" fmla="*/ 66389 w 276225"/>
                <a:gd name="connsiteY3" fmla="*/ 16669 h 161925"/>
                <a:gd name="connsiteX4" fmla="*/ 10573 w 276225"/>
                <a:gd name="connsiteY4" fmla="*/ 40672 h 161925"/>
                <a:gd name="connsiteX5" fmla="*/ 7144 w 276225"/>
                <a:gd name="connsiteY5" fmla="*/ 44578 h 161925"/>
                <a:gd name="connsiteX6" fmla="*/ 83344 w 276225"/>
                <a:gd name="connsiteY6" fmla="*/ 82678 h 161925"/>
                <a:gd name="connsiteX7" fmla="*/ 111157 w 276225"/>
                <a:gd name="connsiteY7" fmla="*/ 138589 h 161925"/>
                <a:gd name="connsiteX8" fmla="*/ 111157 w 276225"/>
                <a:gd name="connsiteY8" fmla="*/ 155544 h 161925"/>
                <a:gd name="connsiteX9" fmla="*/ 275463 w 276225"/>
                <a:gd name="connsiteY9" fmla="*/ 155544 h 161925"/>
                <a:gd name="connsiteX10" fmla="*/ 275463 w 276225"/>
                <a:gd name="connsiteY10" fmla="*/ 80963 h 161925"/>
                <a:gd name="connsiteX11" fmla="*/ 260699 w 276225"/>
                <a:gd name="connsiteY11" fmla="*/ 5124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" h="161925">
                  <a:moveTo>
                    <a:pt x="260699" y="51245"/>
                  </a:moveTo>
                  <a:cubicBezTo>
                    <a:pt x="239319" y="34618"/>
                    <a:pt x="214590" y="22822"/>
                    <a:pt x="188214" y="16669"/>
                  </a:cubicBezTo>
                  <a:cubicBezTo>
                    <a:pt x="168390" y="10878"/>
                    <a:pt x="147899" y="7676"/>
                    <a:pt x="127254" y="7144"/>
                  </a:cubicBezTo>
                  <a:cubicBezTo>
                    <a:pt x="106591" y="7098"/>
                    <a:pt x="86050" y="10312"/>
                    <a:pt x="66389" y="16669"/>
                  </a:cubicBezTo>
                  <a:cubicBezTo>
                    <a:pt x="46713" y="21908"/>
                    <a:pt x="27909" y="29995"/>
                    <a:pt x="10573" y="40672"/>
                  </a:cubicBezTo>
                  <a:lnTo>
                    <a:pt x="7144" y="44578"/>
                  </a:lnTo>
                  <a:cubicBezTo>
                    <a:pt x="34837" y="52053"/>
                    <a:pt x="60748" y="65009"/>
                    <a:pt x="83344" y="82678"/>
                  </a:cubicBezTo>
                  <a:cubicBezTo>
                    <a:pt x="101104" y="95726"/>
                    <a:pt x="111464" y="116553"/>
                    <a:pt x="111157" y="138589"/>
                  </a:cubicBezTo>
                  <a:lnTo>
                    <a:pt x="111157" y="155544"/>
                  </a:lnTo>
                  <a:lnTo>
                    <a:pt x="275463" y="155544"/>
                  </a:lnTo>
                  <a:lnTo>
                    <a:pt x="275463" y="80963"/>
                  </a:lnTo>
                  <a:cubicBezTo>
                    <a:pt x="275788" y="69219"/>
                    <a:pt x="270255" y="58081"/>
                    <a:pt x="260699" y="51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37" name="Полилиния: фигура 25">
              <a:extLst>
                <a:ext uri="{FF2B5EF4-FFF2-40B4-BE49-F238E27FC236}">
                  <a16:creationId xmlns="" xmlns:a16="http://schemas.microsoft.com/office/drawing/2014/main" id="{42941FDA-BC75-4F7B-81A9-127F309ED7DD}"/>
                </a:ext>
              </a:extLst>
            </p:cNvPr>
            <p:cNvSpPr/>
            <p:nvPr/>
          </p:nvSpPr>
          <p:spPr>
            <a:xfrm>
              <a:off x="947166" y="5800968"/>
              <a:ext cx="276225" cy="161925"/>
            </a:xfrm>
            <a:custGeom>
              <a:avLst/>
              <a:gdLst>
                <a:gd name="connsiteX0" fmla="*/ 171831 w 276225"/>
                <a:gd name="connsiteY0" fmla="*/ 138589 h 161925"/>
                <a:gd name="connsiteX1" fmla="*/ 198596 w 276225"/>
                <a:gd name="connsiteY1" fmla="*/ 83630 h 161925"/>
                <a:gd name="connsiteX2" fmla="*/ 199644 w 276225"/>
                <a:gd name="connsiteY2" fmla="*/ 82678 h 161925"/>
                <a:gd name="connsiteX3" fmla="*/ 200882 w 276225"/>
                <a:gd name="connsiteY3" fmla="*/ 81820 h 161925"/>
                <a:gd name="connsiteX4" fmla="*/ 275844 w 276225"/>
                <a:gd name="connsiteY4" fmla="*/ 44673 h 161925"/>
                <a:gd name="connsiteX5" fmla="*/ 270415 w 276225"/>
                <a:gd name="connsiteY5" fmla="*/ 38482 h 161925"/>
                <a:gd name="connsiteX6" fmla="*/ 216313 w 276225"/>
                <a:gd name="connsiteY6" fmla="*/ 16669 h 161925"/>
                <a:gd name="connsiteX7" fmla="*/ 155448 w 276225"/>
                <a:gd name="connsiteY7" fmla="*/ 7144 h 161925"/>
                <a:gd name="connsiteX8" fmla="*/ 94488 w 276225"/>
                <a:gd name="connsiteY8" fmla="*/ 16669 h 161925"/>
                <a:gd name="connsiteX9" fmla="*/ 22003 w 276225"/>
                <a:gd name="connsiteY9" fmla="*/ 51245 h 161925"/>
                <a:gd name="connsiteX10" fmla="*/ 7144 w 276225"/>
                <a:gd name="connsiteY10" fmla="*/ 80963 h 161925"/>
                <a:gd name="connsiteX11" fmla="*/ 7144 w 276225"/>
                <a:gd name="connsiteY11" fmla="*/ 155544 h 161925"/>
                <a:gd name="connsiteX12" fmla="*/ 171831 w 276225"/>
                <a:gd name="connsiteY12" fmla="*/ 1555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225" h="161925">
                  <a:moveTo>
                    <a:pt x="171831" y="138589"/>
                  </a:moveTo>
                  <a:cubicBezTo>
                    <a:pt x="171846" y="117133"/>
                    <a:pt x="181714" y="96872"/>
                    <a:pt x="198596" y="83630"/>
                  </a:cubicBezTo>
                  <a:lnTo>
                    <a:pt x="199644" y="82678"/>
                  </a:lnTo>
                  <a:lnTo>
                    <a:pt x="200882" y="81820"/>
                  </a:lnTo>
                  <a:cubicBezTo>
                    <a:pt x="223746" y="65550"/>
                    <a:pt x="249048" y="53011"/>
                    <a:pt x="275844" y="44673"/>
                  </a:cubicBezTo>
                  <a:cubicBezTo>
                    <a:pt x="273939" y="42673"/>
                    <a:pt x="272129" y="40577"/>
                    <a:pt x="270415" y="38482"/>
                  </a:cubicBezTo>
                  <a:cubicBezTo>
                    <a:pt x="253516" y="28664"/>
                    <a:pt x="235296" y="21319"/>
                    <a:pt x="216313" y="16669"/>
                  </a:cubicBezTo>
                  <a:cubicBezTo>
                    <a:pt x="196520" y="10886"/>
                    <a:pt x="176062" y="7684"/>
                    <a:pt x="155448" y="7144"/>
                  </a:cubicBezTo>
                  <a:cubicBezTo>
                    <a:pt x="134753" y="7091"/>
                    <a:pt x="114180" y="10306"/>
                    <a:pt x="94488" y="16669"/>
                  </a:cubicBezTo>
                  <a:cubicBezTo>
                    <a:pt x="68482" y="23844"/>
                    <a:pt x="43945" y="35548"/>
                    <a:pt x="22003" y="51245"/>
                  </a:cubicBezTo>
                  <a:cubicBezTo>
                    <a:pt x="12764" y="58356"/>
                    <a:pt x="7289" y="69306"/>
                    <a:pt x="7144" y="80963"/>
                  </a:cubicBezTo>
                  <a:lnTo>
                    <a:pt x="7144" y="155544"/>
                  </a:lnTo>
                  <a:lnTo>
                    <a:pt x="171831" y="1555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38" name="Полилиния: фигура 26">
              <a:extLst>
                <a:ext uri="{FF2B5EF4-FFF2-40B4-BE49-F238E27FC236}">
                  <a16:creationId xmlns="" xmlns:a16="http://schemas.microsoft.com/office/drawing/2014/main" id="{BA153CCE-2E2B-40E9-8830-2D73494F11D7}"/>
                </a:ext>
              </a:extLst>
            </p:cNvPr>
            <p:cNvSpPr/>
            <p:nvPr/>
          </p:nvSpPr>
          <p:spPr>
            <a:xfrm>
              <a:off x="1144810" y="5858688"/>
              <a:ext cx="304800" cy="161925"/>
            </a:xfrm>
            <a:custGeom>
              <a:avLst/>
              <a:gdLst>
                <a:gd name="connsiteX0" fmla="*/ 7144 w 304800"/>
                <a:gd name="connsiteY0" fmla="*/ 154974 h 161925"/>
                <a:gd name="connsiteX1" fmla="*/ 7144 w 304800"/>
                <a:gd name="connsiteY1" fmla="*/ 80869 h 161925"/>
                <a:gd name="connsiteX2" fmla="*/ 22003 w 304800"/>
                <a:gd name="connsiteY2" fmla="*/ 51246 h 161925"/>
                <a:gd name="connsiteX3" fmla="*/ 94488 w 304800"/>
                <a:gd name="connsiteY3" fmla="*/ 16671 h 161925"/>
                <a:gd name="connsiteX4" fmla="*/ 155353 w 304800"/>
                <a:gd name="connsiteY4" fmla="*/ 7146 h 161925"/>
                <a:gd name="connsiteX5" fmla="*/ 216313 w 304800"/>
                <a:gd name="connsiteY5" fmla="*/ 16671 h 161925"/>
                <a:gd name="connsiteX6" fmla="*/ 288798 w 304800"/>
                <a:gd name="connsiteY6" fmla="*/ 51246 h 161925"/>
                <a:gd name="connsiteX7" fmla="*/ 303657 w 304800"/>
                <a:gd name="connsiteY7" fmla="*/ 80869 h 161925"/>
                <a:gd name="connsiteX8" fmla="*/ 303657 w 304800"/>
                <a:gd name="connsiteY8" fmla="*/ 15497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161925">
                  <a:moveTo>
                    <a:pt x="7144" y="154974"/>
                  </a:moveTo>
                  <a:lnTo>
                    <a:pt x="7144" y="80869"/>
                  </a:lnTo>
                  <a:cubicBezTo>
                    <a:pt x="7189" y="69213"/>
                    <a:pt x="12687" y="58251"/>
                    <a:pt x="22003" y="51246"/>
                  </a:cubicBezTo>
                  <a:cubicBezTo>
                    <a:pt x="43901" y="35476"/>
                    <a:pt x="68451" y="23765"/>
                    <a:pt x="94488" y="16671"/>
                  </a:cubicBezTo>
                  <a:cubicBezTo>
                    <a:pt x="114139" y="10272"/>
                    <a:pt x="134686" y="7056"/>
                    <a:pt x="155353" y="7146"/>
                  </a:cubicBezTo>
                  <a:cubicBezTo>
                    <a:pt x="176003" y="7630"/>
                    <a:pt x="196499" y="10834"/>
                    <a:pt x="216313" y="16671"/>
                  </a:cubicBezTo>
                  <a:cubicBezTo>
                    <a:pt x="242717" y="22743"/>
                    <a:pt x="267463" y="34546"/>
                    <a:pt x="288798" y="51246"/>
                  </a:cubicBezTo>
                  <a:cubicBezTo>
                    <a:pt x="298388" y="58020"/>
                    <a:pt x="303963" y="69133"/>
                    <a:pt x="303657" y="80869"/>
                  </a:cubicBezTo>
                  <a:lnTo>
                    <a:pt x="303657" y="1549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39" name="Полилиния: фигура 27">
              <a:extLst>
                <a:ext uri="{FF2B5EF4-FFF2-40B4-BE49-F238E27FC236}">
                  <a16:creationId xmlns="" xmlns:a16="http://schemas.microsoft.com/office/drawing/2014/main" id="{C76F6837-528A-49C1-A797-63994E36255D}"/>
                </a:ext>
              </a:extLst>
            </p:cNvPr>
            <p:cNvSpPr/>
            <p:nvPr/>
          </p:nvSpPr>
          <p:spPr>
            <a:xfrm>
              <a:off x="1218914" y="5690288"/>
              <a:ext cx="161925" cy="161925"/>
            </a:xfrm>
            <a:custGeom>
              <a:avLst/>
              <a:gdLst>
                <a:gd name="connsiteX0" fmla="*/ 155353 w 161925"/>
                <a:gd name="connsiteY0" fmla="*/ 81248 h 161925"/>
                <a:gd name="connsiteX1" fmla="*/ 81248 w 161925"/>
                <a:gd name="connsiteY1" fmla="*/ 155353 h 161925"/>
                <a:gd name="connsiteX2" fmla="*/ 7144 w 161925"/>
                <a:gd name="connsiteY2" fmla="*/ 81248 h 161925"/>
                <a:gd name="connsiteX3" fmla="*/ 81248 w 161925"/>
                <a:gd name="connsiteY3" fmla="*/ 7144 h 161925"/>
                <a:gd name="connsiteX4" fmla="*/ 155353 w 161925"/>
                <a:gd name="connsiteY4" fmla="*/ 8124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5353" y="81248"/>
                  </a:moveTo>
                  <a:cubicBezTo>
                    <a:pt x="155353" y="122175"/>
                    <a:pt x="122175" y="155353"/>
                    <a:pt x="81248" y="155353"/>
                  </a:cubicBezTo>
                  <a:cubicBezTo>
                    <a:pt x="40321" y="155353"/>
                    <a:pt x="7144" y="122175"/>
                    <a:pt x="7144" y="81248"/>
                  </a:cubicBezTo>
                  <a:cubicBezTo>
                    <a:pt x="7144" y="40321"/>
                    <a:pt x="40321" y="7144"/>
                    <a:pt x="81248" y="7144"/>
                  </a:cubicBezTo>
                  <a:cubicBezTo>
                    <a:pt x="122175" y="7144"/>
                    <a:pt x="155353" y="40321"/>
                    <a:pt x="155353" y="812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  <p:sp>
          <p:nvSpPr>
            <p:cNvPr id="40" name="Полилиния: фигура 28">
              <a:extLst>
                <a:ext uri="{FF2B5EF4-FFF2-40B4-BE49-F238E27FC236}">
                  <a16:creationId xmlns="" xmlns:a16="http://schemas.microsoft.com/office/drawing/2014/main" id="{B9ACFB90-FEF3-4D68-B847-047D66E36FE4}"/>
                </a:ext>
              </a:extLst>
            </p:cNvPr>
            <p:cNvSpPr/>
            <p:nvPr/>
          </p:nvSpPr>
          <p:spPr>
            <a:xfrm>
              <a:off x="947738" y="5244518"/>
              <a:ext cx="704850" cy="352425"/>
            </a:xfrm>
            <a:custGeom>
              <a:avLst/>
              <a:gdLst>
                <a:gd name="connsiteX0" fmla="*/ 661988 w 704850"/>
                <a:gd name="connsiteY0" fmla="*/ 7144 h 352425"/>
                <a:gd name="connsiteX1" fmla="*/ 45244 w 704850"/>
                <a:gd name="connsiteY1" fmla="*/ 7144 h 352425"/>
                <a:gd name="connsiteX2" fmla="*/ 7144 w 704850"/>
                <a:gd name="connsiteY2" fmla="*/ 45244 h 352425"/>
                <a:gd name="connsiteX3" fmla="*/ 7144 w 704850"/>
                <a:gd name="connsiteY3" fmla="*/ 254794 h 352425"/>
                <a:gd name="connsiteX4" fmla="*/ 45244 w 704850"/>
                <a:gd name="connsiteY4" fmla="*/ 292894 h 352425"/>
                <a:gd name="connsiteX5" fmla="*/ 185738 w 704850"/>
                <a:gd name="connsiteY5" fmla="*/ 292894 h 352425"/>
                <a:gd name="connsiteX6" fmla="*/ 185738 w 704850"/>
                <a:gd name="connsiteY6" fmla="*/ 350044 h 352425"/>
                <a:gd name="connsiteX7" fmla="*/ 245745 w 704850"/>
                <a:gd name="connsiteY7" fmla="*/ 292894 h 352425"/>
                <a:gd name="connsiteX8" fmla="*/ 310515 w 704850"/>
                <a:gd name="connsiteY8" fmla="*/ 292894 h 352425"/>
                <a:gd name="connsiteX9" fmla="*/ 347663 w 704850"/>
                <a:gd name="connsiteY9" fmla="*/ 350044 h 352425"/>
                <a:gd name="connsiteX10" fmla="*/ 381953 w 704850"/>
                <a:gd name="connsiteY10" fmla="*/ 292894 h 352425"/>
                <a:gd name="connsiteX11" fmla="*/ 449580 w 704850"/>
                <a:gd name="connsiteY11" fmla="*/ 292894 h 352425"/>
                <a:gd name="connsiteX12" fmla="*/ 509588 w 704850"/>
                <a:gd name="connsiteY12" fmla="*/ 350044 h 352425"/>
                <a:gd name="connsiteX13" fmla="*/ 509588 w 704850"/>
                <a:gd name="connsiteY13" fmla="*/ 292894 h 352425"/>
                <a:gd name="connsiteX14" fmla="*/ 661988 w 704850"/>
                <a:gd name="connsiteY14" fmla="*/ 292894 h 352425"/>
                <a:gd name="connsiteX15" fmla="*/ 700088 w 704850"/>
                <a:gd name="connsiteY15" fmla="*/ 254794 h 352425"/>
                <a:gd name="connsiteX16" fmla="*/ 700088 w 704850"/>
                <a:gd name="connsiteY16" fmla="*/ 45244 h 352425"/>
                <a:gd name="connsiteX17" fmla="*/ 661988 w 704850"/>
                <a:gd name="connsiteY17" fmla="*/ 7144 h 352425"/>
                <a:gd name="connsiteX18" fmla="*/ 102394 w 704850"/>
                <a:gd name="connsiteY18" fmla="*/ 92869 h 352425"/>
                <a:gd name="connsiteX19" fmla="*/ 547688 w 704850"/>
                <a:gd name="connsiteY19" fmla="*/ 92869 h 352425"/>
                <a:gd name="connsiteX20" fmla="*/ 547688 w 704850"/>
                <a:gd name="connsiteY20" fmla="*/ 111919 h 352425"/>
                <a:gd name="connsiteX21" fmla="*/ 102394 w 704850"/>
                <a:gd name="connsiteY21" fmla="*/ 111919 h 352425"/>
                <a:gd name="connsiteX22" fmla="*/ 452438 w 704850"/>
                <a:gd name="connsiteY22" fmla="*/ 207169 h 352425"/>
                <a:gd name="connsiteX23" fmla="*/ 102394 w 704850"/>
                <a:gd name="connsiteY23" fmla="*/ 207169 h 352425"/>
                <a:gd name="connsiteX24" fmla="*/ 102394 w 704850"/>
                <a:gd name="connsiteY24" fmla="*/ 188119 h 352425"/>
                <a:gd name="connsiteX25" fmla="*/ 452438 w 704850"/>
                <a:gd name="connsiteY25" fmla="*/ 188119 h 352425"/>
                <a:gd name="connsiteX26" fmla="*/ 604838 w 704850"/>
                <a:gd name="connsiteY26" fmla="*/ 159544 h 352425"/>
                <a:gd name="connsiteX27" fmla="*/ 102394 w 704850"/>
                <a:gd name="connsiteY27" fmla="*/ 159544 h 352425"/>
                <a:gd name="connsiteX28" fmla="*/ 102394 w 704850"/>
                <a:gd name="connsiteY28" fmla="*/ 140494 h 352425"/>
                <a:gd name="connsiteX29" fmla="*/ 604838 w 704850"/>
                <a:gd name="connsiteY29" fmla="*/ 140494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04850" h="352425">
                  <a:moveTo>
                    <a:pt x="661988" y="7144"/>
                  </a:moveTo>
                  <a:lnTo>
                    <a:pt x="45244" y="7144"/>
                  </a:lnTo>
                  <a:cubicBezTo>
                    <a:pt x="24202" y="7144"/>
                    <a:pt x="7144" y="24202"/>
                    <a:pt x="7144" y="45244"/>
                  </a:cubicBezTo>
                  <a:lnTo>
                    <a:pt x="7144" y="254794"/>
                  </a:lnTo>
                  <a:cubicBezTo>
                    <a:pt x="7144" y="275835"/>
                    <a:pt x="24202" y="292894"/>
                    <a:pt x="45244" y="292894"/>
                  </a:cubicBezTo>
                  <a:lnTo>
                    <a:pt x="185738" y="292894"/>
                  </a:lnTo>
                  <a:lnTo>
                    <a:pt x="185738" y="350044"/>
                  </a:lnTo>
                  <a:lnTo>
                    <a:pt x="245745" y="292894"/>
                  </a:lnTo>
                  <a:lnTo>
                    <a:pt x="310515" y="292894"/>
                  </a:lnTo>
                  <a:lnTo>
                    <a:pt x="347663" y="350044"/>
                  </a:lnTo>
                  <a:lnTo>
                    <a:pt x="381953" y="292894"/>
                  </a:lnTo>
                  <a:lnTo>
                    <a:pt x="449580" y="292894"/>
                  </a:lnTo>
                  <a:lnTo>
                    <a:pt x="509588" y="350044"/>
                  </a:lnTo>
                  <a:lnTo>
                    <a:pt x="509588" y="292894"/>
                  </a:lnTo>
                  <a:lnTo>
                    <a:pt x="661988" y="292894"/>
                  </a:lnTo>
                  <a:cubicBezTo>
                    <a:pt x="683029" y="292894"/>
                    <a:pt x="700088" y="275835"/>
                    <a:pt x="700088" y="254794"/>
                  </a:cubicBezTo>
                  <a:lnTo>
                    <a:pt x="700088" y="45244"/>
                  </a:lnTo>
                  <a:cubicBezTo>
                    <a:pt x="700088" y="24202"/>
                    <a:pt x="683029" y="7144"/>
                    <a:pt x="661988" y="7144"/>
                  </a:cubicBezTo>
                  <a:close/>
                  <a:moveTo>
                    <a:pt x="102394" y="92869"/>
                  </a:moveTo>
                  <a:lnTo>
                    <a:pt x="547688" y="92869"/>
                  </a:lnTo>
                  <a:lnTo>
                    <a:pt x="547688" y="111919"/>
                  </a:lnTo>
                  <a:lnTo>
                    <a:pt x="102394" y="111919"/>
                  </a:lnTo>
                  <a:close/>
                  <a:moveTo>
                    <a:pt x="452438" y="207169"/>
                  </a:moveTo>
                  <a:lnTo>
                    <a:pt x="102394" y="207169"/>
                  </a:lnTo>
                  <a:lnTo>
                    <a:pt x="102394" y="188119"/>
                  </a:lnTo>
                  <a:lnTo>
                    <a:pt x="452438" y="188119"/>
                  </a:lnTo>
                  <a:close/>
                  <a:moveTo>
                    <a:pt x="604838" y="159544"/>
                  </a:moveTo>
                  <a:lnTo>
                    <a:pt x="102394" y="159544"/>
                  </a:lnTo>
                  <a:lnTo>
                    <a:pt x="102394" y="140494"/>
                  </a:lnTo>
                  <a:lnTo>
                    <a:pt x="604838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885286" y="2885589"/>
            <a:ext cx="3990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Индивидуальные и групповые консультации </a:t>
            </a:r>
            <a:b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</a:br>
            <a:r>
              <a:rPr lang="ru-RU" sz="1200" dirty="0">
                <a:solidFill>
                  <a:prstClr val="black"/>
                </a:solidFill>
                <a:latin typeface="Montserrat" panose="00000500000000000000" pitchFamily="2" charset="-52"/>
              </a:rPr>
              <a:t>(в очном и онлайн-формате)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731" y="3607355"/>
            <a:ext cx="2343241" cy="244594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973" y="3613947"/>
            <a:ext cx="1751431" cy="2432757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E9DDFA7-B839-055E-D363-72DBF2D319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4" y="2226212"/>
            <a:ext cx="323526" cy="3235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C770AFB-6324-4341-E8EB-EC7D230DEE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44" y="1564480"/>
            <a:ext cx="323526" cy="23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216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20507</TotalTime>
  <Words>4992</Words>
  <Application>Microsoft Office PowerPoint</Application>
  <PresentationFormat>Широкоэкранный</PresentationFormat>
  <Paragraphs>1320</Paragraphs>
  <Slides>53</Slides>
  <Notes>43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7" baseType="lpstr">
      <vt:lpstr>Calibri</vt:lpstr>
      <vt:lpstr>Times New Roman</vt:lpstr>
      <vt:lpstr>Montserrat</vt:lpstr>
      <vt:lpstr>Calibri Light</vt:lpstr>
      <vt:lpstr>Courier New</vt:lpstr>
      <vt:lpstr>PermianSlabSerifTypeface</vt:lpstr>
      <vt:lpstr>PermianSerifTypeface</vt:lpstr>
      <vt:lpstr>PT Serif</vt:lpstr>
      <vt:lpstr>Muller Light</vt:lpstr>
      <vt:lpstr>Wingdings</vt:lpstr>
      <vt:lpstr>Helvetica Neue</vt:lpstr>
      <vt:lpstr>Arial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образования в Пермском крае</dc:title>
  <dc:creator>Коворкинг Минобр</dc:creator>
  <cp:lastModifiedBy>Калинчикова Лариса Николаевна</cp:lastModifiedBy>
  <cp:revision>376</cp:revision>
  <cp:lastPrinted>2022-08-23T04:45:04Z</cp:lastPrinted>
  <dcterms:created xsi:type="dcterms:W3CDTF">2020-12-04T06:10:21Z</dcterms:created>
  <dcterms:modified xsi:type="dcterms:W3CDTF">2022-10-24T10:26:34Z</dcterms:modified>
</cp:coreProperties>
</file>