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1474" y="-91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26.01.2023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975F2749-6A59-48F1-825C-835AC5F77BDE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38138" y="5261811"/>
            <a:ext cx="8467725" cy="1277101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95619" y="1726005"/>
            <a:ext cx="8210244" cy="4101430"/>
          </a:xfrm>
          <a:prstGeom prst="rect">
            <a:avLst/>
          </a:prstGeom>
          <a:noFill/>
        </p:spPr>
        <p:txBody>
          <a:bodyPr wrap="square" lIns="38405" tIns="19202" rIns="38405" bIns="19202" rtlCol="0">
            <a:spAutoFit/>
          </a:bodyPr>
          <a:lstStyle/>
          <a:p>
            <a:pPr algn="ctr"/>
            <a:r>
              <a:rPr lang="ru-RU" sz="4000" dirty="0" err="1"/>
              <a:t>Вебинар</a:t>
            </a:r>
            <a:r>
              <a:rPr lang="ru-RU" sz="4000" dirty="0"/>
              <a:t>-практикум для педагогов сетевой группы по работе с банками заданий для оценки математической грамотности</a:t>
            </a:r>
            <a:endParaRPr lang="ru-RU" sz="1200" dirty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ru-RU" sz="1700" dirty="0">
                <a:solidFill>
                  <a:schemeClr val="accent5">
                    <a:lumMod val="50000"/>
                  </a:schemeClr>
                </a:solidFill>
                <a:latin typeface="Circe Bold" pitchFamily="34" charset="-52"/>
              </a:rPr>
              <a:t>Центр непрерывного повышения профессионального мастерства ГАУ ДПО «ИРО ПК»</a:t>
            </a:r>
          </a:p>
          <a:p>
            <a:endParaRPr lang="ru-RU" sz="1500" dirty="0" smtClean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ru-RU" sz="1500" dirty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r"/>
            <a:r>
              <a:rPr lang="ru-RU" sz="15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Ведущий </a:t>
            </a:r>
            <a:r>
              <a:rPr lang="ru-RU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семинара: Е.О. Новикова, ст. преподаватель кафедры общего образования ЦНППМПР</a:t>
            </a:r>
          </a:p>
          <a:p>
            <a:endParaRPr lang="ru-RU" sz="1000" dirty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ru-RU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0287FDE6-95B7-4368-B454-EDD09FD9E43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611" y="268530"/>
            <a:ext cx="776685" cy="858587"/>
          </a:xfrm>
          <a:prstGeom prst="rect">
            <a:avLst/>
          </a:prstGeom>
        </p:spPr>
      </p:pic>
      <p:pic>
        <p:nvPicPr>
          <p:cNvPr id="1026" name="Picture 2" descr="C:\Users\Chernicyna-NA\Desktop\САЙТ ЦЕНТР\лого больш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520139" y="314855"/>
            <a:ext cx="846184" cy="943251"/>
          </a:xfrm>
          <a:prstGeom prst="rect">
            <a:avLst/>
          </a:prstGeom>
          <a:noFill/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0255" y="268530"/>
            <a:ext cx="414477" cy="976071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7" name="Picture 2" descr="C:\Users\Chernicyna-NA\Desktop\САЙТ ЦЕНТР\подвал\logo2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451603" y="311746"/>
            <a:ext cx="914689" cy="810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261071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95" t="14306" r="38671" b="56944"/>
          <a:stretch/>
        </p:blipFill>
        <p:spPr bwMode="auto">
          <a:xfrm>
            <a:off x="0" y="-10751"/>
            <a:ext cx="2452687" cy="985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6" name="Прямая соединительная линия 5"/>
          <p:cNvCxnSpPr/>
          <p:nvPr/>
        </p:nvCxnSpPr>
        <p:spPr>
          <a:xfrm>
            <a:off x="-36512" y="1556792"/>
            <a:ext cx="9108504" cy="0"/>
          </a:xfrm>
          <a:prstGeom prst="line">
            <a:avLst/>
          </a:prstGeom>
          <a:ln w="31750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>
            <a:off x="0" y="1700808"/>
            <a:ext cx="9108504" cy="0"/>
          </a:xfrm>
          <a:prstGeom prst="line">
            <a:avLst/>
          </a:prstGeom>
          <a:ln w="38100"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2452687" y="2060848"/>
            <a:ext cx="39900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Ссылка на запись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вебинара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26.01.2023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286000" y="3105835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dirty="0"/>
              <a:t>https://events.webinar.ru/46295935/1812983317/record-new/121162197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273373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30" t="9347" r="40430" b="34579"/>
          <a:stretch/>
        </p:blipFill>
        <p:spPr bwMode="auto">
          <a:xfrm>
            <a:off x="107504" y="908720"/>
            <a:ext cx="8451199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10312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55" t="26542" r="19442" b="22322"/>
          <a:stretch/>
        </p:blipFill>
        <p:spPr bwMode="auto">
          <a:xfrm>
            <a:off x="323528" y="1844824"/>
            <a:ext cx="8341140" cy="38884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30" t="9347" r="82682" b="74933"/>
          <a:stretch/>
        </p:blipFill>
        <p:spPr bwMode="auto">
          <a:xfrm>
            <a:off x="107504" y="0"/>
            <a:ext cx="1411368" cy="12622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28843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06" t="20062" r="21205" b="47902"/>
          <a:stretch/>
        </p:blipFill>
        <p:spPr bwMode="auto">
          <a:xfrm>
            <a:off x="395536" y="2492896"/>
            <a:ext cx="8471286" cy="259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30" t="9347" r="82682" b="74933"/>
          <a:stretch/>
        </p:blipFill>
        <p:spPr bwMode="auto">
          <a:xfrm>
            <a:off x="1" y="150565"/>
            <a:ext cx="1491886" cy="13342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945057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123728" y="0"/>
            <a:ext cx="532859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формата 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PISA</a:t>
            </a:r>
            <a:b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35496" y="692696"/>
            <a:ext cx="9036496" cy="0"/>
          </a:xfrm>
          <a:prstGeom prst="line">
            <a:avLst/>
          </a:prstGeom>
          <a:ln w="2540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>
            <a:off x="35496" y="600164"/>
            <a:ext cx="9036496" cy="0"/>
          </a:xfrm>
          <a:prstGeom prst="line">
            <a:avLst/>
          </a:prstGeom>
          <a:ln w="254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33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97" t="21667" r="17890" b="10972"/>
          <a:stretch/>
        </p:blipFill>
        <p:spPr bwMode="auto">
          <a:xfrm>
            <a:off x="467544" y="1197287"/>
            <a:ext cx="7962901" cy="4619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597957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47" t="14722" r="31719" b="5139"/>
          <a:stretch/>
        </p:blipFill>
        <p:spPr bwMode="auto">
          <a:xfrm>
            <a:off x="467544" y="548680"/>
            <a:ext cx="7776864" cy="6346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123728" y="0"/>
            <a:ext cx="532859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формата 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PISA</a:t>
            </a:r>
            <a:b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35496" y="692696"/>
            <a:ext cx="9036496" cy="0"/>
          </a:xfrm>
          <a:prstGeom prst="line">
            <a:avLst/>
          </a:prstGeom>
          <a:ln w="2540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>
            <a:off x="35496" y="600164"/>
            <a:ext cx="9036496" cy="0"/>
          </a:xfrm>
          <a:prstGeom prst="line">
            <a:avLst/>
          </a:prstGeom>
          <a:ln w="254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900865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95" t="14306" r="38671" b="56944"/>
          <a:stretch/>
        </p:blipFill>
        <p:spPr bwMode="auto">
          <a:xfrm>
            <a:off x="0" y="-10751"/>
            <a:ext cx="2452687" cy="985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" name="Прямая соединительная линия 4"/>
          <p:cNvCxnSpPr/>
          <p:nvPr/>
        </p:nvCxnSpPr>
        <p:spPr>
          <a:xfrm>
            <a:off x="-36512" y="1556792"/>
            <a:ext cx="9108504" cy="0"/>
          </a:xfrm>
          <a:prstGeom prst="line">
            <a:avLst/>
          </a:prstGeom>
          <a:ln w="31750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единительная линия 5"/>
          <p:cNvCxnSpPr/>
          <p:nvPr/>
        </p:nvCxnSpPr>
        <p:spPr>
          <a:xfrm>
            <a:off x="0" y="1700808"/>
            <a:ext cx="9108504" cy="0"/>
          </a:xfrm>
          <a:prstGeom prst="line">
            <a:avLst/>
          </a:prstGeom>
          <a:ln w="38100"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2555776" y="851975"/>
            <a:ext cx="5832879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ЗАДАЧ ФОРМАТА 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PISA</a:t>
            </a: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0" name="Группа 19"/>
          <p:cNvGrpSpPr/>
          <p:nvPr/>
        </p:nvGrpSpPr>
        <p:grpSpPr>
          <a:xfrm>
            <a:off x="1835696" y="1984419"/>
            <a:ext cx="5215607" cy="2081040"/>
            <a:chOff x="1835696" y="1984419"/>
            <a:chExt cx="5215607" cy="2081040"/>
          </a:xfrm>
        </p:grpSpPr>
        <p:sp>
          <p:nvSpPr>
            <p:cNvPr id="8" name="TextBox 7"/>
            <p:cNvSpPr txBox="1"/>
            <p:nvPr/>
          </p:nvSpPr>
          <p:spPr>
            <a:xfrm>
              <a:off x="3877752" y="1984419"/>
              <a:ext cx="1352999" cy="646331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txBody>
            <a:bodyPr wrap="none" rtlCol="0">
              <a:spAutoFit/>
            </a:bodyPr>
            <a:lstStyle/>
            <a:p>
              <a:r>
                <a:rPr lang="ru-RU" sz="36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ТЕКС</a:t>
              </a:r>
              <a:endParaRPr lang="ru-RU" sz="36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19" name="Группа 18"/>
            <p:cNvGrpSpPr/>
            <p:nvPr/>
          </p:nvGrpSpPr>
          <p:grpSpPr>
            <a:xfrm>
              <a:off x="1835696" y="2780928"/>
              <a:ext cx="5215607" cy="1284531"/>
              <a:chOff x="1835696" y="2780928"/>
              <a:chExt cx="5215607" cy="1284531"/>
            </a:xfrm>
          </p:grpSpPr>
          <p:sp>
            <p:nvSpPr>
              <p:cNvPr id="9" name="TextBox 8"/>
              <p:cNvSpPr txBox="1"/>
              <p:nvPr/>
            </p:nvSpPr>
            <p:spPr>
              <a:xfrm>
                <a:off x="1835696" y="3573016"/>
                <a:ext cx="1590500" cy="492443"/>
              </a:xfrm>
              <a:prstGeom prst="rect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</p:spPr>
            <p:txBody>
              <a:bodyPr wrap="none" rtlCol="0">
                <a:spAutoFit/>
              </a:bodyPr>
              <a:lstStyle/>
              <a:p>
                <a:r>
                  <a:rPr lang="ru-RU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З</a:t>
                </a:r>
                <a:r>
                  <a:rPr lang="ru-RU" sz="2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адание 1</a:t>
                </a:r>
                <a:endParaRPr lang="ru-RU" sz="26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0" name="TextBox 9"/>
              <p:cNvSpPr txBox="1"/>
              <p:nvPr/>
            </p:nvSpPr>
            <p:spPr>
              <a:xfrm>
                <a:off x="3582044" y="3573016"/>
                <a:ext cx="1590500" cy="492443"/>
              </a:xfrm>
              <a:prstGeom prst="rect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</p:spPr>
            <p:txBody>
              <a:bodyPr wrap="none" rtlCol="0">
                <a:spAutoFit/>
              </a:bodyPr>
              <a:lstStyle/>
              <a:p>
                <a:r>
                  <a:rPr lang="ru-RU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З</a:t>
                </a:r>
                <a:r>
                  <a:rPr lang="ru-RU" sz="2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адание 2</a:t>
                </a:r>
                <a:endParaRPr lang="ru-RU" sz="26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1" name="TextBox 10"/>
              <p:cNvSpPr txBox="1"/>
              <p:nvPr/>
            </p:nvSpPr>
            <p:spPr>
              <a:xfrm>
                <a:off x="5294091" y="3573015"/>
                <a:ext cx="1757212" cy="492443"/>
              </a:xfrm>
              <a:prstGeom prst="rect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</p:spPr>
            <p:txBody>
              <a:bodyPr wrap="none" rtlCol="0">
                <a:spAutoFit/>
              </a:bodyPr>
              <a:lstStyle/>
              <a:p>
                <a:r>
                  <a:rPr lang="ru-RU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З</a:t>
                </a:r>
                <a:r>
                  <a:rPr lang="ru-RU" sz="2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адание …</a:t>
                </a:r>
                <a:endParaRPr lang="ru-RU" sz="26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13" name="Прямая со стрелкой 12"/>
              <p:cNvCxnSpPr/>
              <p:nvPr/>
            </p:nvCxnSpPr>
            <p:spPr>
              <a:xfrm flipH="1">
                <a:off x="2778271" y="2780928"/>
                <a:ext cx="1389470" cy="576064"/>
              </a:xfrm>
              <a:prstGeom prst="straightConnector1">
                <a:avLst/>
              </a:prstGeom>
              <a:ln w="28575">
                <a:solidFill>
                  <a:schemeClr val="accent6">
                    <a:lumMod val="50000"/>
                  </a:schemeClr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Прямая со стрелкой 13"/>
              <p:cNvCxnSpPr/>
              <p:nvPr/>
            </p:nvCxnSpPr>
            <p:spPr>
              <a:xfrm>
                <a:off x="4587830" y="2933328"/>
                <a:ext cx="0" cy="639687"/>
              </a:xfrm>
              <a:prstGeom prst="straightConnector1">
                <a:avLst/>
              </a:prstGeom>
              <a:ln w="28575">
                <a:solidFill>
                  <a:schemeClr val="accent6">
                    <a:lumMod val="50000"/>
                  </a:schemeClr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Прямая со стрелкой 15"/>
              <p:cNvCxnSpPr/>
              <p:nvPr/>
            </p:nvCxnSpPr>
            <p:spPr>
              <a:xfrm>
                <a:off x="5113099" y="2780928"/>
                <a:ext cx="1186050" cy="733508"/>
              </a:xfrm>
              <a:prstGeom prst="straightConnector1">
                <a:avLst/>
              </a:prstGeom>
              <a:ln w="28575">
                <a:solidFill>
                  <a:schemeClr val="accent6">
                    <a:lumMod val="50000"/>
                  </a:schemeClr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1" name="TextBox 20"/>
          <p:cNvSpPr txBox="1"/>
          <p:nvPr/>
        </p:nvSpPr>
        <p:spPr>
          <a:xfrm>
            <a:off x="1352958" y="4553488"/>
            <a:ext cx="3024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Множественный выбор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3779912" y="5252093"/>
            <a:ext cx="212408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Краткий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ответ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5102957" y="4553488"/>
            <a:ext cx="203363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Развернутый ответ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07504" y="4794641"/>
            <a:ext cx="96353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ФОРМА</a:t>
            </a:r>
          </a:p>
          <a:p>
            <a:r>
              <a:rPr lang="ru-RU" dirty="0" smtClean="0"/>
              <a:t> ОТВЕТА</a:t>
            </a:r>
            <a:endParaRPr lang="ru-RU" dirty="0"/>
          </a:p>
        </p:txBody>
      </p:sp>
      <p:sp>
        <p:nvSpPr>
          <p:cNvPr id="25" name="Прямоугольник 24"/>
          <p:cNvSpPr/>
          <p:nvPr/>
        </p:nvSpPr>
        <p:spPr>
          <a:xfrm>
            <a:off x="6639800" y="5117806"/>
            <a:ext cx="241315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Установление соответствия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1784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95" t="14306" r="38671" b="56944"/>
          <a:stretch/>
        </p:blipFill>
        <p:spPr bwMode="auto">
          <a:xfrm>
            <a:off x="0" y="-10751"/>
            <a:ext cx="2452687" cy="985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" name="Прямая соединительная линия 4"/>
          <p:cNvCxnSpPr/>
          <p:nvPr/>
        </p:nvCxnSpPr>
        <p:spPr>
          <a:xfrm>
            <a:off x="-36512" y="1556792"/>
            <a:ext cx="9108504" cy="0"/>
          </a:xfrm>
          <a:prstGeom prst="line">
            <a:avLst/>
          </a:prstGeom>
          <a:ln w="31750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единительная линия 5"/>
          <p:cNvCxnSpPr/>
          <p:nvPr/>
        </p:nvCxnSpPr>
        <p:spPr>
          <a:xfrm>
            <a:off x="0" y="1700808"/>
            <a:ext cx="9108504" cy="0"/>
          </a:xfrm>
          <a:prstGeom prst="line">
            <a:avLst/>
          </a:prstGeom>
          <a:ln w="38100"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2555776" y="188640"/>
            <a:ext cx="612334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Механизм оценки </a:t>
            </a:r>
          </a:p>
          <a:p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функциональной грамотности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3636453" y="3812097"/>
            <a:ext cx="1898405" cy="49244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ru-RU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рассуждать</a:t>
            </a:r>
            <a:endParaRPr lang="ru-RU" sz="2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9" name="Стрелка вправо 38"/>
          <p:cNvSpPr/>
          <p:nvPr/>
        </p:nvSpPr>
        <p:spPr>
          <a:xfrm>
            <a:off x="5505930" y="3991534"/>
            <a:ext cx="767256" cy="12734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Стрелка вправо 39"/>
          <p:cNvSpPr/>
          <p:nvPr/>
        </p:nvSpPr>
        <p:spPr>
          <a:xfrm rot="10800000">
            <a:off x="2892524" y="4041493"/>
            <a:ext cx="767256" cy="12734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7" name="Группа 16"/>
          <p:cNvGrpSpPr/>
          <p:nvPr/>
        </p:nvGrpSpPr>
        <p:grpSpPr>
          <a:xfrm>
            <a:off x="111428" y="1803483"/>
            <a:ext cx="8983171" cy="4852855"/>
            <a:chOff x="111428" y="1803483"/>
            <a:chExt cx="8983171" cy="4852855"/>
          </a:xfrm>
        </p:grpSpPr>
        <p:sp>
          <p:nvSpPr>
            <p:cNvPr id="3" name="Скругленный прямоугольник 2"/>
            <p:cNvSpPr/>
            <p:nvPr/>
          </p:nvSpPr>
          <p:spPr>
            <a:xfrm>
              <a:off x="922580" y="1803483"/>
              <a:ext cx="2065244" cy="1625517"/>
            </a:xfrm>
            <a:prstGeom prst="roundRec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600" dirty="0" smtClean="0">
                  <a:solidFill>
                    <a:schemeClr val="tx1"/>
                  </a:solidFill>
                </a:rPr>
                <a:t>Проблема, в контексте</a:t>
              </a:r>
              <a:endParaRPr lang="ru-RU" sz="2600" dirty="0">
                <a:solidFill>
                  <a:schemeClr val="tx1"/>
                </a:solidFill>
              </a:endParaRPr>
            </a:p>
          </p:txBody>
        </p:sp>
        <p:sp>
          <p:nvSpPr>
            <p:cNvPr id="12" name="Стрелка вправо 11"/>
            <p:cNvSpPr/>
            <p:nvPr/>
          </p:nvSpPr>
          <p:spPr>
            <a:xfrm>
              <a:off x="3419872" y="2777498"/>
              <a:ext cx="2216758" cy="271501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3278806" y="2171737"/>
              <a:ext cx="2550891" cy="492443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</p:spPr>
          <p:txBody>
            <a:bodyPr wrap="none" rtlCol="0">
              <a:spAutoFit/>
            </a:bodyPr>
            <a:lstStyle/>
            <a:p>
              <a:r>
                <a:rPr lang="ru-RU" sz="2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формулировать</a:t>
              </a:r>
              <a:endParaRPr lang="ru-RU" sz="26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6" name="Скругленный прямоугольник 25"/>
            <p:cNvSpPr/>
            <p:nvPr/>
          </p:nvSpPr>
          <p:spPr>
            <a:xfrm>
              <a:off x="6100193" y="1803483"/>
              <a:ext cx="2197562" cy="1859186"/>
            </a:xfrm>
            <a:prstGeom prst="roundRec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600" dirty="0" smtClean="0">
                  <a:solidFill>
                    <a:schemeClr val="tx1"/>
                  </a:solidFill>
                </a:rPr>
                <a:t>Проблема на языке предметной области</a:t>
              </a:r>
              <a:endParaRPr lang="ru-RU" sz="2600" dirty="0">
                <a:solidFill>
                  <a:schemeClr val="tx1"/>
                </a:solidFill>
              </a:endParaRPr>
            </a:p>
          </p:txBody>
        </p:sp>
        <p:sp>
          <p:nvSpPr>
            <p:cNvPr id="27" name="Стрелка вправо 26"/>
            <p:cNvSpPr/>
            <p:nvPr/>
          </p:nvSpPr>
          <p:spPr>
            <a:xfrm rot="5400000">
              <a:off x="6641178" y="4184159"/>
              <a:ext cx="952915" cy="162677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7250825" y="3923394"/>
              <a:ext cx="1843774" cy="492443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</p:spPr>
          <p:txBody>
            <a:bodyPr wrap="none" rtlCol="0">
              <a:spAutoFit/>
            </a:bodyPr>
            <a:lstStyle/>
            <a:p>
              <a:r>
                <a:rPr lang="ru-RU" sz="2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применять</a:t>
              </a:r>
              <a:endParaRPr lang="ru-RU" sz="26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9" name="Скругленный прямоугольник 28"/>
            <p:cNvSpPr/>
            <p:nvPr/>
          </p:nvSpPr>
          <p:spPr>
            <a:xfrm>
              <a:off x="6084168" y="4797152"/>
              <a:ext cx="2197562" cy="1859186"/>
            </a:xfrm>
            <a:prstGeom prst="roundRec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600" dirty="0" smtClean="0">
                  <a:solidFill>
                    <a:schemeClr val="tx1"/>
                  </a:solidFill>
                </a:rPr>
                <a:t>Результат на языке предметной области</a:t>
              </a:r>
              <a:endParaRPr lang="ru-RU" sz="2600" dirty="0">
                <a:solidFill>
                  <a:schemeClr val="tx1"/>
                </a:solidFill>
              </a:endParaRPr>
            </a:p>
          </p:txBody>
        </p:sp>
        <p:sp>
          <p:nvSpPr>
            <p:cNvPr id="30" name="Стрелка вправо 29"/>
            <p:cNvSpPr/>
            <p:nvPr/>
          </p:nvSpPr>
          <p:spPr>
            <a:xfrm rot="10800000">
              <a:off x="3422776" y="5301208"/>
              <a:ext cx="2216758" cy="271501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3059832" y="5788931"/>
              <a:ext cx="2969787" cy="492443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</p:spPr>
          <p:txBody>
            <a:bodyPr wrap="none" rtlCol="0">
              <a:spAutoFit/>
            </a:bodyPr>
            <a:lstStyle/>
            <a:p>
              <a:r>
                <a:rPr lang="ru-RU" sz="2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интерпретировать</a:t>
              </a:r>
              <a:endParaRPr lang="ru-RU" sz="26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2" name="Скругленный прямоугольник 31"/>
            <p:cNvSpPr/>
            <p:nvPr/>
          </p:nvSpPr>
          <p:spPr>
            <a:xfrm>
              <a:off x="683568" y="4643117"/>
              <a:ext cx="2197562" cy="1859186"/>
            </a:xfrm>
            <a:prstGeom prst="roundRec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600" dirty="0" smtClean="0">
                  <a:solidFill>
                    <a:schemeClr val="tx1"/>
                  </a:solidFill>
                </a:rPr>
                <a:t>Результат в контекст</a:t>
              </a:r>
              <a:endParaRPr lang="ru-RU" sz="2600" dirty="0">
                <a:solidFill>
                  <a:schemeClr val="tx1"/>
                </a:solidFill>
              </a:endParaRPr>
            </a:p>
          </p:txBody>
        </p:sp>
        <p:sp>
          <p:nvSpPr>
            <p:cNvPr id="34" name="Стрелка вправо 33"/>
            <p:cNvSpPr/>
            <p:nvPr/>
          </p:nvSpPr>
          <p:spPr>
            <a:xfrm rot="16200000">
              <a:off x="1630232" y="3951324"/>
              <a:ext cx="952915" cy="162677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111428" y="3872659"/>
              <a:ext cx="1753365" cy="492443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</p:spPr>
          <p:txBody>
            <a:bodyPr wrap="none" rtlCol="0">
              <a:spAutoFit/>
            </a:bodyPr>
            <a:lstStyle/>
            <a:p>
              <a:r>
                <a:rPr lang="ru-RU" sz="2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оценивать</a:t>
              </a:r>
              <a:endParaRPr lang="ru-RU" sz="26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8" name="Стрелка вправо 37"/>
            <p:cNvSpPr/>
            <p:nvPr/>
          </p:nvSpPr>
          <p:spPr>
            <a:xfrm rot="16200000">
              <a:off x="4152959" y="3425358"/>
              <a:ext cx="767256" cy="127346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1" name="Стрелка вправо 40"/>
            <p:cNvSpPr/>
            <p:nvPr/>
          </p:nvSpPr>
          <p:spPr>
            <a:xfrm rot="5400000">
              <a:off x="4134112" y="4605355"/>
              <a:ext cx="767256" cy="127346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8813386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78" t="45067" r="26406" b="8195"/>
          <a:stretch/>
        </p:blipFill>
        <p:spPr bwMode="auto">
          <a:xfrm>
            <a:off x="1619672" y="2060848"/>
            <a:ext cx="6767572" cy="37444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95" t="14306" r="38671" b="56944"/>
          <a:stretch/>
        </p:blipFill>
        <p:spPr bwMode="auto">
          <a:xfrm>
            <a:off x="0" y="-10751"/>
            <a:ext cx="2452687" cy="985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6" name="Прямая соединительная линия 5"/>
          <p:cNvCxnSpPr/>
          <p:nvPr/>
        </p:nvCxnSpPr>
        <p:spPr>
          <a:xfrm>
            <a:off x="-36512" y="1556792"/>
            <a:ext cx="9108504" cy="0"/>
          </a:xfrm>
          <a:prstGeom prst="line">
            <a:avLst/>
          </a:prstGeom>
          <a:ln w="31750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>
            <a:off x="0" y="1700808"/>
            <a:ext cx="9108504" cy="0"/>
          </a:xfrm>
          <a:prstGeom prst="line">
            <a:avLst/>
          </a:prstGeom>
          <a:ln w="38100"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2467254" y="92531"/>
            <a:ext cx="612334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Механизм оценки </a:t>
            </a:r>
          </a:p>
          <a:p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функциональной грамотности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321997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417</TotalTime>
  <Words>106</Words>
  <Application>Microsoft Office PowerPoint</Application>
  <PresentationFormat>Экран (4:3)</PresentationFormat>
  <Paragraphs>35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Елена Новикова</dc:creator>
  <cp:lastModifiedBy>Елена Новикова</cp:lastModifiedBy>
  <cp:revision>5</cp:revision>
  <dcterms:created xsi:type="dcterms:W3CDTF">2023-01-25T13:58:34Z</dcterms:created>
  <dcterms:modified xsi:type="dcterms:W3CDTF">2023-01-26T13:43:59Z</dcterms:modified>
</cp:coreProperties>
</file>