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300" r:id="rId2"/>
    <p:sldId id="301" r:id="rId3"/>
    <p:sldId id="316" r:id="rId4"/>
    <p:sldId id="315" r:id="rId5"/>
    <p:sldId id="302" r:id="rId6"/>
    <p:sldId id="317" r:id="rId7"/>
    <p:sldId id="323" r:id="rId8"/>
    <p:sldId id="322" r:id="rId9"/>
    <p:sldId id="321" r:id="rId10"/>
    <p:sldId id="325" r:id="rId11"/>
    <p:sldId id="326" r:id="rId12"/>
    <p:sldId id="307" r:id="rId13"/>
    <p:sldId id="318" r:id="rId14"/>
    <p:sldId id="319" r:id="rId15"/>
    <p:sldId id="324" r:id="rId16"/>
    <p:sldId id="327" r:id="rId17"/>
    <p:sldId id="329" r:id="rId18"/>
    <p:sldId id="328" r:id="rId19"/>
    <p:sldId id="330" r:id="rId20"/>
    <p:sldId id="331" r:id="rId21"/>
    <p:sldId id="332" r:id="rId22"/>
    <p:sldId id="335" r:id="rId23"/>
    <p:sldId id="256" r:id="rId24"/>
    <p:sldId id="258" r:id="rId25"/>
    <p:sldId id="274" r:id="rId26"/>
    <p:sldId id="271" r:id="rId27"/>
    <p:sldId id="294" r:id="rId28"/>
    <p:sldId id="275" r:id="rId29"/>
    <p:sldId id="282" r:id="rId30"/>
    <p:sldId id="292" r:id="rId31"/>
    <p:sldId id="283" r:id="rId32"/>
    <p:sldId id="285" r:id="rId33"/>
    <p:sldId id="286" r:id="rId34"/>
    <p:sldId id="266" r:id="rId35"/>
    <p:sldId id="289" r:id="rId36"/>
    <p:sldId id="284" r:id="rId37"/>
    <p:sldId id="287" r:id="rId38"/>
    <p:sldId id="264" r:id="rId39"/>
    <p:sldId id="288" r:id="rId40"/>
    <p:sldId id="261" r:id="rId41"/>
    <p:sldId id="263" r:id="rId42"/>
    <p:sldId id="267" r:id="rId43"/>
    <p:sldId id="260" r:id="rId44"/>
    <p:sldId id="291" r:id="rId45"/>
    <p:sldId id="336" r:id="rId46"/>
    <p:sldId id="290" r:id="rId47"/>
    <p:sldId id="277" r:id="rId48"/>
    <p:sldId id="278" r:id="rId49"/>
    <p:sldId id="279" r:id="rId50"/>
    <p:sldId id="280" r:id="rId51"/>
    <p:sldId id="296" r:id="rId52"/>
    <p:sldId id="314" r:id="rId53"/>
    <p:sldId id="337" r:id="rId54"/>
  </p:sldIdLst>
  <p:sldSz cx="9144000" cy="6858000" type="screen4x3"/>
  <p:notesSz cx="6858000" cy="9144000"/>
  <p:custDataLst>
    <p:tags r:id="rId5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31A1"/>
    <a:srgbClr val="3333FF"/>
    <a:srgbClr val="CC00CC"/>
    <a:srgbClr val="612A8A"/>
    <a:srgbClr val="D60093"/>
    <a:srgbClr val="3333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246" autoAdjust="0"/>
  </p:normalViewPr>
  <p:slideViewPr>
    <p:cSldViewPr snapToGrid="0">
      <p:cViewPr varScale="1">
        <p:scale>
          <a:sx n="106" d="100"/>
          <a:sy n="106" d="100"/>
        </p:scale>
        <p:origin x="17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1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47B35-9F4B-4ADF-A41B-A4BA77229608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B7DFAC-AE6D-45ED-B70B-EB43A38C6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54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B7DFAC-AE6D-45ED-B70B-EB43A38C6A6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023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727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08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095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632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62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996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561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10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37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78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09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EC485-83DD-49A0-8247-24254F181240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B2621-B090-4752-BE64-646D15FCA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30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ncamp.ru/camps/universitet-mechtyi-3668/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7872" y="638021"/>
            <a:ext cx="48750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Поговорим о…</a:t>
            </a:r>
            <a:endParaRPr lang="ru-RU" sz="6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53689" y="6124422"/>
            <a:ext cx="24160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Клинова М.Н.</a:t>
            </a:r>
            <a:endParaRPr lang="ru-RU" sz="3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6846" y="6124421"/>
            <a:ext cx="18710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25.09.2019</a:t>
            </a:r>
            <a:endParaRPr lang="ru-RU" sz="3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2070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0062" y="1854998"/>
            <a:ext cx="8422104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cap="none" spc="0" dirty="0" smtClean="0">
                <a:ln w="0"/>
                <a:solidFill>
                  <a:srgbClr val="002060"/>
                </a:solidFill>
                <a:effectLst/>
              </a:rPr>
              <a:t>Домохозяйка Петрова задает вопрос: «</a:t>
            </a:r>
            <a:r>
              <a:rPr lang="ru-RU" sz="3200" b="1" dirty="0">
                <a:ln w="0"/>
                <a:solidFill>
                  <a:srgbClr val="002060"/>
                </a:solidFill>
              </a:rPr>
              <a:t>Наша семья переехала </a:t>
            </a:r>
            <a:r>
              <a:rPr lang="ru-RU" sz="3200" b="1" dirty="0" smtClean="0">
                <a:ln w="0"/>
                <a:solidFill>
                  <a:srgbClr val="002060"/>
                </a:solidFill>
              </a:rPr>
              <a:t>из-за работы супруга в </a:t>
            </a:r>
            <a:r>
              <a:rPr lang="ru-RU" sz="3200" b="1" dirty="0">
                <a:ln w="0"/>
                <a:solidFill>
                  <a:srgbClr val="002060"/>
                </a:solidFill>
              </a:rPr>
              <a:t>Пермь из </a:t>
            </a:r>
            <a:r>
              <a:rPr lang="ru-RU" sz="3200" b="1" dirty="0" smtClean="0">
                <a:ln w="0"/>
                <a:solidFill>
                  <a:srgbClr val="002060"/>
                </a:solidFill>
              </a:rPr>
              <a:t>Владивостока. </a:t>
            </a:r>
            <a:r>
              <a:rPr lang="ru-RU" sz="3200" b="1" cap="none" spc="0" dirty="0" smtClean="0">
                <a:ln w="0"/>
                <a:solidFill>
                  <a:srgbClr val="002060"/>
                </a:solidFill>
                <a:effectLst/>
              </a:rPr>
              <a:t>Еще на прежнем месте проживания я привыкла стирать носки мужа вручную хозяйственным мылом, а теперь заметила, что его расход при стирке стал значительно больше. Подскажите, с чем это может быть связано?» </a:t>
            </a:r>
            <a:endParaRPr lang="ru-RU" sz="3200" b="1" cap="none" spc="0" dirty="0">
              <a:ln w="0"/>
              <a:solidFill>
                <a:srgbClr val="002060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 rot="20514007">
            <a:off x="5231932" y="701285"/>
            <a:ext cx="300241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Задания практического характера обычно интересны школьникам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8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541" y="1041667"/>
            <a:ext cx="8768615" cy="4844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7839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31" y="204738"/>
            <a:ext cx="8621471" cy="651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59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magazilla.kh.ua/wp-content/uploads/2016/02/2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815" y="2907676"/>
            <a:ext cx="3626768" cy="3626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1" y="195605"/>
            <a:ext cx="808840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Сегодня на уроке мы познакомимся с таким веществом:</a:t>
            </a:r>
            <a:endParaRPr lang="ru-RU" sz="5400" b="1" i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244" name="Picture 4" descr="http://ohothozkbr.ru/wp-content/uploads/2015/03/26545-640x42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70583" y="2907676"/>
            <a:ext cx="3521224" cy="3626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991807" y="2319263"/>
            <a:ext cx="101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n w="10160">
                  <a:solidFill>
                    <a:srgbClr val="612A8A"/>
                  </a:solidFill>
                  <a:prstDash val="solid"/>
                </a:ln>
                <a:solidFill>
                  <a:srgbClr val="D6009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,,,</a:t>
            </a:r>
            <a:endParaRPr lang="ru-RU" sz="5400" b="1" dirty="0">
              <a:ln w="10160">
                <a:solidFill>
                  <a:srgbClr val="612A8A"/>
                </a:solidFill>
                <a:prstDash val="solid"/>
              </a:ln>
              <a:solidFill>
                <a:srgbClr val="D60093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rot="20514007">
            <a:off x="5358681" y="2488540"/>
            <a:ext cx="300241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Т.н. «яркое пятно» в виде ребуса тоже часть мотивации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390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673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rgbClr val="CC00CC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9550" y="240187"/>
            <a:ext cx="4204988" cy="3154923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95" y="3449428"/>
            <a:ext cx="4337117" cy="3144526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642" y="3449428"/>
            <a:ext cx="4367793" cy="3152448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sp>
        <p:nvSpPr>
          <p:cNvPr id="5" name="TextBox 4"/>
          <p:cNvSpPr txBox="1"/>
          <p:nvPr/>
        </p:nvSpPr>
        <p:spPr>
          <a:xfrm rot="20514007">
            <a:off x="215073" y="1402149"/>
            <a:ext cx="211408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Такие задания всегда были интересны учащимся!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742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1" y="562597"/>
            <a:ext cx="8631599" cy="5510944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3" name="TextBox 2"/>
          <p:cNvSpPr txBox="1"/>
          <p:nvPr/>
        </p:nvSpPr>
        <p:spPr>
          <a:xfrm rot="20514007">
            <a:off x="5384592" y="5169220"/>
            <a:ext cx="3436502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Задания в группах: не всегда легки для школьников, но учат и предметному содержанию, и коммуникации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03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56" y="513432"/>
            <a:ext cx="8603480" cy="5827624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774529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03" y="599760"/>
            <a:ext cx="8513572" cy="5629549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96096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025" y="501744"/>
            <a:ext cx="8649103" cy="5877061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994812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ntervic.ru/vic/images/admin/motiv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524" y="2965467"/>
            <a:ext cx="6049909" cy="348059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0524" y="289911"/>
            <a:ext cx="8420391" cy="247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МОТИВАЦИЯ</a:t>
            </a:r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 - система </a:t>
            </a:r>
            <a:r>
              <a:rPr lang="ru-RU" sz="24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психологически разнородных факторов, </a:t>
            </a:r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определяющих поведение </a:t>
            </a:r>
            <a:r>
              <a:rPr lang="ru-RU" sz="24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и деятельность </a:t>
            </a:r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человека.</a:t>
            </a:r>
          </a:p>
          <a:p>
            <a:pPr algn="just"/>
            <a:endParaRPr lang="ru-RU" sz="2400" b="1" dirty="0" smtClean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УЧЕБНАЯ МОТИВАЦИЯ </a:t>
            </a:r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- </a:t>
            </a:r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процесс</a:t>
            </a:r>
            <a:r>
              <a:rPr lang="ru-RU" sz="24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который запускает, направляет и поддерживает усилия, направленные </a:t>
            </a:r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выполнение учебной </a:t>
            </a:r>
            <a:r>
              <a:rPr lang="ru-RU" sz="2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деятельности.</a:t>
            </a:r>
            <a:endParaRPr lang="ru-RU" sz="24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6672404" y="2965467"/>
            <a:ext cx="2118511" cy="3480596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Иногда в шутку (впрочем, быть может, и всерьез) об учебной мотивации говорят, что одно из ее существенных свойств – быстрое исчезновение…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1754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714" y="527997"/>
            <a:ext cx="8694411" cy="5885191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089495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618" y="3055369"/>
            <a:ext cx="84716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ru-RU" sz="36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Спящему коту мышь в рот не забежит</a:t>
            </a:r>
          </a:p>
          <a:p>
            <a:pPr marL="571500" indent="-57150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ru-RU" sz="36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Есть терпенье, будет и уменье</a:t>
            </a:r>
          </a:p>
          <a:p>
            <a:pPr marL="571500" indent="-57150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ru-RU" sz="36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За много не берись, а в одном отличись</a:t>
            </a:r>
          </a:p>
          <a:p>
            <a:pPr marL="571500" indent="-57150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ru-RU" sz="36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Какие труды, такие и плоды</a:t>
            </a:r>
          </a:p>
          <a:p>
            <a:pPr marL="571500" indent="-57150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ru-RU" sz="36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Глаза боятся, а руки делают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78919" y="345888"/>
            <a:ext cx="68813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0541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Как ты сегодня работал на уроке? Проведи </a:t>
            </a:r>
            <a:r>
              <a:rPr lang="ru-RU" sz="4400" b="1" dirty="0">
                <a:ln w="10541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аналогию </a:t>
            </a:r>
            <a:r>
              <a:rPr lang="ru-RU" sz="4400" b="1" dirty="0" smtClean="0">
                <a:ln w="10541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с одной из русских пословиц:</a:t>
            </a:r>
            <a:endParaRPr lang="ru-RU" sz="4400" dirty="0">
              <a:ln w="10541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pic>
        <p:nvPicPr>
          <p:cNvPr id="1026" name="Picture 2" descr="https://i.pinimg.com/736x/eb/98/b7/eb98b79a2f96f3f6af9de476b9de1034--petite-maxi-dresses-hak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61" y="452993"/>
            <a:ext cx="1674058" cy="167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61" y="2015251"/>
            <a:ext cx="168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РЕФЛЕКСИЯ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514007">
            <a:off x="6588712" y="5499732"/>
            <a:ext cx="211408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Необычные формы рефлексии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236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66524" y="995363"/>
            <a:ext cx="4629150" cy="4873625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89209" y="1770614"/>
            <a:ext cx="3364643" cy="3323122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этом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учебном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предмете для достижения уровня ПОНИМАНИЯ нужно некоторые вещи просто </a:t>
            </a:r>
            <a:r>
              <a:rPr lang="ru-RU" sz="2800" b="1" u="sng" dirty="0" smtClean="0">
                <a:solidFill>
                  <a:schemeClr val="accent6">
                    <a:lumMod val="50000"/>
                  </a:schemeClr>
                </a:solidFill>
              </a:rPr>
              <a:t>ЗАПОМНИТЬ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!</a:t>
            </a:r>
          </a:p>
          <a:p>
            <a:pPr algn="just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А если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ну никак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не запоминается?!?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32011" y="794688"/>
            <a:ext cx="18790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ХИМИЯ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906467" y="1453415"/>
            <a:ext cx="355470" cy="26950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893795" y="5083676"/>
            <a:ext cx="355470" cy="26950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4207" y="5300221"/>
            <a:ext cx="32399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МНЕМОНИКА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4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625" y="123824"/>
            <a:ext cx="8007350" cy="5386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25400" y="5689600"/>
            <a:ext cx="9093200" cy="934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Как однажды Жак-звонарь головой свалил фонарь.</a:t>
            </a:r>
          </a:p>
          <a:p>
            <a:pPr algn="ctr">
              <a:lnSpc>
                <a:spcPct val="114000"/>
              </a:lnSpc>
            </a:pPr>
            <a:r>
              <a:rPr lang="ru-RU" sz="2400" b="1" dirty="0" smtClean="0">
                <a:solidFill>
                  <a:srgbClr val="3333FF"/>
                </a:solidFill>
              </a:rPr>
              <a:t>Каждый оформитель желает знать, где скачать фотошоп.</a:t>
            </a:r>
            <a:endParaRPr lang="ru-RU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66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3707" y="341854"/>
            <a:ext cx="84455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3333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Мнемоника, мнемотехника –  </a:t>
            </a:r>
            <a:r>
              <a:rPr lang="ru-RU" sz="3600" b="1" dirty="0">
                <a:solidFill>
                  <a:srgbClr val="002060"/>
                </a:solidFill>
              </a:rPr>
              <a:t>совокупность специальных приемов и способов, облегчающих запоминание нужной информации и увеличивающих объем памяти путем образования </a:t>
            </a:r>
            <a:r>
              <a:rPr lang="ru-RU" sz="3600" b="1" dirty="0" smtClean="0">
                <a:solidFill>
                  <a:srgbClr val="002060"/>
                </a:solidFill>
              </a:rPr>
              <a:t>искусственных ассоциаций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658" y="3829616"/>
            <a:ext cx="5051597" cy="281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80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520475" y="2165614"/>
            <a:ext cx="1980697" cy="19806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28425" y="119117"/>
            <a:ext cx="327157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Самый </a:t>
            </a:r>
            <a:r>
              <a:rPr lang="ru-RU" b="1" dirty="0">
                <a:solidFill>
                  <a:srgbClr val="C00000"/>
                </a:solidFill>
              </a:rPr>
              <a:t>главный недостаток мнемотехники заключается в том, что она так сказать, бессмысленна, она мало прибегает к логическим приемам, а довольствуется только лишь механической памятью, между тем как логическим запоминанием цель достигается значительно лучше.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	Г.И. Челпанов, русский философ, логик, психолог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224" y="3535990"/>
            <a:ext cx="32501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Мы должны пересмотреть вопрос о роли мнемотехники. В большинстве случаев ее роль явно недооценивается. Необходимо найти адекватное применение этому несомненно могучему педагогическому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средству.</a:t>
            </a:r>
          </a:p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А.Н. Леонтьев, советский философ, психолог, педагог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49" y="119117"/>
            <a:ext cx="3125459" cy="29553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8425" y="3984233"/>
            <a:ext cx="3230439" cy="2651957"/>
          </a:xfrm>
          <a:prstGeom prst="rect">
            <a:avLst/>
          </a:prstGeom>
        </p:spPr>
      </p:pic>
      <p:sp>
        <p:nvSpPr>
          <p:cNvPr id="10" name="Стрелка углом вверх 9"/>
          <p:cNvSpPr/>
          <p:nvPr/>
        </p:nvSpPr>
        <p:spPr>
          <a:xfrm rot="5400000" flipH="1">
            <a:off x="4672780" y="1337222"/>
            <a:ext cx="805758" cy="851026"/>
          </a:xfrm>
          <a:prstGeom prst="bentUpArrow">
            <a:avLst>
              <a:gd name="adj1" fmla="val 42978"/>
              <a:gd name="adj2" fmla="val 35112"/>
              <a:gd name="adj3" fmla="val 2724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углом вверх 10"/>
          <p:cNvSpPr/>
          <p:nvPr/>
        </p:nvSpPr>
        <p:spPr>
          <a:xfrm rot="16200000" flipH="1">
            <a:off x="3543108" y="4138759"/>
            <a:ext cx="805758" cy="851026"/>
          </a:xfrm>
          <a:prstGeom prst="bentUpArrow">
            <a:avLst>
              <a:gd name="adj1" fmla="val 38483"/>
              <a:gd name="adj2" fmla="val 35674"/>
              <a:gd name="adj3" fmla="val 25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09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68300" y="228600"/>
            <a:ext cx="8432800" cy="10287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приемы педагогической мнемотехники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8300" y="1435100"/>
            <a:ext cx="4025900" cy="16383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Образование смысловых фраз из начальных букв запоминаемой информации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75200" y="1435100"/>
            <a:ext cx="4025900" cy="16383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Рифмизация (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перевод информации в стихи,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песенки и т.п., связанные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определенным ритмом или рифмой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8300" y="3213100"/>
            <a:ext cx="4025900" cy="16383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Запоминание длинных терминов или иностранных слов с помощью созвучных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75200" y="3213100"/>
            <a:ext cx="4025900" cy="16383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Нахождение ярких необычных ассоциаций (картинки, фразы), которые соединяются с запоминаемой информацией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8300" y="4991100"/>
            <a:ext cx="4025900" cy="16383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Метод Цицерона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(метод римской комнаты) на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пространственное воображение 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75200" y="4991100"/>
            <a:ext cx="4025900" cy="16383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Метод Айвазовского – тренировка фотографической зрительной памяти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125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52" y="1627439"/>
            <a:ext cx="1181100" cy="1371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2930" y="2999039"/>
            <a:ext cx="1123950" cy="1409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4271" y="3425214"/>
            <a:ext cx="1074352" cy="14125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1052" y="4050512"/>
            <a:ext cx="1343025" cy="1352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507" y="3587052"/>
            <a:ext cx="1009650" cy="1343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7601" y="3345662"/>
            <a:ext cx="1123950" cy="1409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7004" y="1665996"/>
            <a:ext cx="1619250" cy="14097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8623" y="1134846"/>
            <a:ext cx="2065929" cy="201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9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5001" y="4109574"/>
            <a:ext cx="1197777" cy="1166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5001" y="2328345"/>
            <a:ext cx="1401506" cy="1320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394" y="2291702"/>
            <a:ext cx="1401506" cy="1320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99912" y="2490437"/>
            <a:ext cx="76440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тдать –      кислиться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5545" y="576788"/>
            <a:ext cx="7978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Про электроны в ОВР: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694" y="4036963"/>
            <a:ext cx="1197777" cy="116653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10178" y="4073606"/>
            <a:ext cx="76069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зять – 	 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осстановиться</a:t>
            </a:r>
            <a:endParaRPr lang="ru-RU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0872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6219" y="987256"/>
            <a:ext cx="64656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</a:t>
            </a:r>
            <a:r>
              <a:rPr lang="ru-RU" sz="36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рисоединяет </a:t>
            </a:r>
            <a:r>
              <a:rPr lang="ru-RU" sz="3600" b="1" dirty="0">
                <a:solidFill>
                  <a:srgbClr val="000000"/>
                </a:solidFill>
                <a:ea typeface="Times New Roman" panose="02020603050405020304" pitchFamily="18" charset="0"/>
              </a:rPr>
              <a:t>(электроны), </a:t>
            </a:r>
            <a:endParaRPr lang="ru-RU" sz="3600" b="1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ru-RU" sz="36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ru-RU" sz="3600" b="1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ru-RU" sz="36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В</a:t>
            </a:r>
            <a:r>
              <a:rPr lang="ru-RU" sz="36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осстанавливается</a:t>
            </a:r>
            <a:r>
              <a:rPr lang="ru-RU" sz="3600" b="1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endParaRPr lang="ru-RU" sz="3600" b="1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ru-RU" sz="36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ru-RU" sz="3600" b="1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ru-RU" sz="36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является </a:t>
            </a:r>
            <a:r>
              <a:rPr lang="ru-RU" sz="3600" b="1" dirty="0">
                <a:solidFill>
                  <a:srgbClr val="C00000"/>
                </a:solidFill>
                <a:ea typeface="Times New Roman" panose="02020603050405020304" pitchFamily="18" charset="0"/>
              </a:rPr>
              <a:t>О</a:t>
            </a:r>
            <a:r>
              <a:rPr lang="ru-RU" sz="3600" b="1" dirty="0">
                <a:solidFill>
                  <a:srgbClr val="000000"/>
                </a:solidFill>
                <a:ea typeface="Times New Roman" panose="02020603050405020304" pitchFamily="18" charset="0"/>
              </a:rPr>
              <a:t>кислителем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287994"/>
            <a:ext cx="1820862" cy="1839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2425700"/>
            <a:ext cx="1820862" cy="20080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57693">
            <a:off x="308203" y="4722453"/>
            <a:ext cx="1890254" cy="192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2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369" y="78578"/>
            <a:ext cx="6847974" cy="669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01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0833" y="1347886"/>
            <a:ext cx="3272642" cy="5016758"/>
          </a:xfrm>
          <a:prstGeom prst="rect">
            <a:avLst/>
          </a:prstGeom>
          <a:noFill/>
        </p:spPr>
        <p:txBody>
          <a:bodyPr vert="horz" wrap="square" lIns="91440" tIns="45720" rIns="91440" bIns="45720">
            <a:spAutoFit/>
          </a:bodyPr>
          <a:lstStyle/>
          <a:p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Б</a:t>
            </a:r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абушка</a:t>
            </a:r>
          </a:p>
          <a:p>
            <a:r>
              <a:rPr lang="ru-RU" sz="2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Л</a:t>
            </a:r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юбит</a:t>
            </a:r>
          </a:p>
          <a:p>
            <a:r>
              <a:rPr lang="ru-RU" sz="2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</a:t>
            </a:r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огда</a:t>
            </a:r>
          </a:p>
          <a:p>
            <a:endParaRPr lang="ru-RU" sz="20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</a:t>
            </a:r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отовит</a:t>
            </a:r>
          </a:p>
          <a:p>
            <a:endParaRPr lang="ru-RU" sz="20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</a:t>
            </a:r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ама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771" y="1576615"/>
            <a:ext cx="3184299" cy="45593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924" y="253182"/>
            <a:ext cx="89659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Фракции перегонки нефти по порядку</a:t>
            </a:r>
            <a:endParaRPr lang="ru-RU" sz="4400" b="1" cap="none" spc="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accent2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30833" y="2072792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бензин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930833" y="3154378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лигроин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930833" y="4186452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керосин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930833" y="5153988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газойль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930832" y="6231308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мазут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657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0792" y="2408532"/>
            <a:ext cx="4533208" cy="4247317"/>
          </a:xfrm>
          <a:prstGeom prst="rect">
            <a:avLst/>
          </a:prstGeom>
          <a:noFill/>
        </p:spPr>
        <p:txBody>
          <a:bodyPr vert="horz" wrap="square" lIns="91440" tIns="45720" rIns="91440" bIns="45720">
            <a:spAutoFit/>
          </a:bodyPr>
          <a:lstStyle/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ы 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Э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то 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рекрасные 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Б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удущие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овара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292" y="147935"/>
            <a:ext cx="836861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Когда-то использовала для запоминания последовательности первых алканов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с обучающимися из</a:t>
            </a:r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 групп поваров-кондитеров…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504" y="2408532"/>
            <a:ext cx="3034608" cy="4247317"/>
          </a:xfrm>
          <a:prstGeom prst="rect">
            <a:avLst/>
          </a:prstGeom>
          <a:noFill/>
        </p:spPr>
        <p:txBody>
          <a:bodyPr vert="horz" wrap="square" lIns="91440" tIns="45720" rIns="91440" bIns="45720">
            <a:spAutoFit/>
          </a:bodyPr>
          <a:lstStyle/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етан 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Э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тан 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ропан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Б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утан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ентан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471596" y="2933323"/>
            <a:ext cx="1946495" cy="181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088333" y="3745117"/>
            <a:ext cx="2338812" cy="92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623996" y="4532190"/>
            <a:ext cx="1775988" cy="45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2471596" y="5404919"/>
            <a:ext cx="1892174" cy="30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530851" y="6201624"/>
            <a:ext cx="1841973" cy="196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872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him.1september.ru/2008/04/30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4912" y="272107"/>
            <a:ext cx="5930900" cy="3467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132312" y="5346442"/>
            <a:ext cx="6769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Сливаем по АЛФАВИТУ: </a:t>
            </a:r>
          </a:p>
          <a:p>
            <a:pPr algn="ctr"/>
            <a:r>
              <a:rPr lang="ru-RU" sz="3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В</a:t>
            </a:r>
            <a:r>
              <a:rPr lang="ru-RU" sz="3600" b="1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ода</a:t>
            </a:r>
            <a:r>
              <a:rPr lang="ru-RU" sz="3600" b="1" dirty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, </a:t>
            </a:r>
            <a:r>
              <a:rPr lang="ru-RU" sz="3600" b="1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потом </a:t>
            </a:r>
            <a:r>
              <a:rPr lang="ru-RU" sz="3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К</a:t>
            </a:r>
            <a:r>
              <a:rPr lang="ru-RU" sz="3600" b="1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ислота</a:t>
            </a:r>
            <a:endParaRPr lang="ru-RU" sz="3600" b="1" dirty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12" y="3911342"/>
            <a:ext cx="7378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Сначала вода, </a:t>
            </a:r>
            <a:r>
              <a:rPr lang="ru-RU" sz="3200" b="1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затем </a:t>
            </a:r>
            <a:r>
              <a:rPr lang="ru-RU" sz="3200" b="1" dirty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кислота, </a:t>
            </a:r>
            <a:endParaRPr lang="ru-RU" sz="3200" b="1" dirty="0" smtClean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иначе </a:t>
            </a:r>
            <a:r>
              <a:rPr lang="ru-RU" sz="3200" b="1" dirty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случится большая </a:t>
            </a:r>
            <a:r>
              <a:rPr lang="ru-RU" sz="3200" b="1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Times New Roman" panose="02020603050405020304" pitchFamily="18" charset="0"/>
              </a:rPr>
              <a:t>беда!</a:t>
            </a:r>
            <a:endParaRPr lang="ru-RU" sz="3200" b="1" dirty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992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4092" y="2108895"/>
            <a:ext cx="6525975" cy="40506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2023547" y="554335"/>
            <a:ext cx="52747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Лимон – в чай!</a:t>
            </a:r>
            <a:endParaRPr lang="ru-RU" sz="5400" b="1" cap="none" spc="0" dirty="0">
              <a:ln w="1270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2698" y="1360964"/>
            <a:ext cx="5165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Кислоту – в воду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420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525" y="742286"/>
            <a:ext cx="8077200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Постоянная Авогадро 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4400" b="1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6 </a:t>
            </a:r>
            <a:r>
              <a:rPr lang="ru-RU" sz="4400" b="1" baseline="30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4400" b="1" baseline="30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612A8A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Авогадро </a:t>
            </a: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612A8A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знают </a:t>
            </a: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612A8A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дети: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612A8A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шесть </a:t>
            </a: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612A8A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на десять в двадцать </a:t>
            </a: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612A8A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третьей</a:t>
            </a:r>
            <a:endParaRPr lang="ru-RU" sz="40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612A8A"/>
              </a:solidFill>
              <a:effectLst>
                <a:outerShdw dist="38100" dir="2640000" algn="bl" rotWithShape="0">
                  <a:schemeClr val="accent1"/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81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417" y="193730"/>
            <a:ext cx="881645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Как запомнить различие экзо- и эндотермических реакций?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468" y="4403370"/>
            <a:ext cx="4099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3333FF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471372"/>
              </p:ext>
            </p:extLst>
          </p:nvPr>
        </p:nvGraphicFramePr>
        <p:xfrm>
          <a:off x="374467" y="1810748"/>
          <a:ext cx="8386356" cy="204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3178"/>
                <a:gridCol w="4193178"/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cap="none" spc="0" dirty="0" smtClean="0">
                          <a:ln w="12700" cmpd="sng">
                            <a:solidFill>
                              <a:srgbClr val="C00000"/>
                            </a:solidFill>
                            <a:prstDash val="solid"/>
                          </a:ln>
                          <a:solidFill>
                            <a:srgbClr val="C00000"/>
                          </a:solidFill>
                          <a:effectLst/>
                        </a:rPr>
                        <a:t>РЕЗУЛЬТАТЫ ИЗ МОЕГО ОПЫТА: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chemeClr val="accent4"/>
                          </a:solidFill>
                        </a:rPr>
                        <a:t>ХУЖЕ</a:t>
                      </a:r>
                      <a:endParaRPr lang="ru-RU" sz="28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chemeClr val="accent4"/>
                          </a:solidFill>
                        </a:rPr>
                        <a:t>ЛУЧШЕ</a:t>
                      </a:r>
                      <a:endParaRPr lang="ru-RU" sz="28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Эндо</a:t>
                      </a:r>
                      <a:r>
                        <a:rPr lang="ru-RU" sz="2000" b="1" dirty="0" smtClean="0">
                          <a:solidFill>
                            <a:srgbClr val="3333FF"/>
                          </a:solidFill>
                        </a:rPr>
                        <a:t>скоп - прибор 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3333FF"/>
                          </a:solidFill>
                        </a:rPr>
                        <a:t>для исследования полых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внутренних</a:t>
                      </a:r>
                      <a:r>
                        <a:rPr lang="ru-RU" sz="2000" b="1" dirty="0" smtClean="0">
                          <a:solidFill>
                            <a:srgbClr val="3333FF"/>
                          </a:solidFill>
                        </a:rPr>
                        <a:t> органов человека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cap="none" spc="0" dirty="0" smtClean="0">
                          <a:ln w="0"/>
                          <a:solidFill>
                            <a:srgbClr val="3333FF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В </a:t>
                      </a:r>
                      <a:r>
                        <a:rPr lang="ru-RU" sz="2000" b="1" cap="none" spc="0" dirty="0" smtClean="0">
                          <a:ln w="0"/>
                          <a:solidFill>
                            <a:srgbClr val="C0000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экзо</a:t>
                      </a:r>
                      <a:r>
                        <a:rPr lang="ru-RU" sz="2000" b="1" cap="none" spc="0" dirty="0" smtClean="0">
                          <a:ln w="0"/>
                          <a:solidFill>
                            <a:srgbClr val="3333FF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тических странах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cap="none" spc="0" dirty="0" smtClean="0">
                          <a:ln w="0"/>
                          <a:solidFill>
                            <a:srgbClr val="3333FF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как правило </a:t>
                      </a:r>
                      <a:r>
                        <a:rPr lang="ru-RU" sz="2000" b="1" cap="none" spc="0" dirty="0" smtClean="0">
                          <a:ln w="0"/>
                          <a:solidFill>
                            <a:srgbClr val="C0000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тепло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3" name="Объект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7423" y="3971110"/>
            <a:ext cx="1767076" cy="2646978"/>
          </a:xfrm>
          <a:prstGeom prst="rect">
            <a:avLst/>
          </a:prstGeom>
        </p:spPr>
      </p:pic>
      <p:pic>
        <p:nvPicPr>
          <p:cNvPr id="14" name="Объект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373" y="3971109"/>
            <a:ext cx="1967701" cy="261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8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6611" y="4921031"/>
            <a:ext cx="57095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Ты приглядись, решив присесть, </a:t>
            </a:r>
            <a:endParaRPr lang="ru-RU" sz="2600" b="1" dirty="0" smtClean="0">
              <a:solidFill>
                <a:srgbClr val="C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местам </a:t>
            </a:r>
            <a:r>
              <a:rPr lang="ru-RU" sz="26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трамвайного вагона:</a:t>
            </a:r>
            <a:endParaRPr lang="ru-RU" sz="26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solidFill>
                  <a:srgbClr val="C00000"/>
                </a:solidFill>
                <a:ea typeface="Times New Roman" panose="02020603050405020304" pitchFamily="18" charset="0"/>
              </a:rPr>
              <a:t>Когда ряды пустые есть, </a:t>
            </a:r>
            <a:endParaRPr lang="ru-RU" sz="2600" b="1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r>
              <a:rPr lang="ru-RU" sz="26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Подсесть к кому-то нет </a:t>
            </a:r>
            <a:r>
              <a:rPr lang="ru-RU" sz="2600" b="1" dirty="0">
                <a:solidFill>
                  <a:srgbClr val="C00000"/>
                </a:solidFill>
                <a:ea typeface="Times New Roman" panose="02020603050405020304" pitchFamily="18" charset="0"/>
              </a:rPr>
              <a:t>резона</a:t>
            </a:r>
            <a:endParaRPr lang="ru-RU" sz="2600" b="1" dirty="0">
              <a:solidFill>
                <a:srgbClr val="C00000"/>
              </a:solidFill>
            </a:endParaRPr>
          </a:p>
        </p:txBody>
      </p:sp>
      <p:pic>
        <p:nvPicPr>
          <p:cNvPr id="9220" name="Picture 4" descr="http://gtrk-saratov.ru/images/cms/data/2016/March/1403/tramvaj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028" y="3163141"/>
            <a:ext cx="2351570" cy="162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8270" y="3189328"/>
            <a:ext cx="6428595" cy="16271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13800" y="916372"/>
            <a:ext cx="65023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суммарное </a:t>
            </a:r>
            <a:r>
              <a:rPr lang="ru-RU" sz="2000" b="1" dirty="0"/>
              <a:t>значение спинового квантового числа электронов данного подслоя должно быть </a:t>
            </a:r>
            <a:r>
              <a:rPr lang="ru-RU" sz="2000" b="1" dirty="0" smtClean="0"/>
              <a:t>максимальным, т.е. в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каждой из орбиталей подслоя заполняется сначала один электрон, а только после исчерпания незаполненных орбиталей на эту орбиталь добавляется второй электрон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18270" y="175838"/>
            <a:ext cx="3707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Правило </a:t>
            </a:r>
            <a:r>
              <a:rPr lang="ru-RU" sz="3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Хунда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700" y="1104779"/>
            <a:ext cx="2143987" cy="18192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7028" y="5074918"/>
            <a:ext cx="29119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Правило 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трамвая (троллейбуса)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174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686" y="444499"/>
            <a:ext cx="7368319" cy="34163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260496" y="4124911"/>
            <a:ext cx="864870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Фенолфталеиновый в щелочах </a:t>
            </a:r>
            <a:r>
              <a:rPr lang="ru-RU" sz="4000" b="1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C00CC"/>
                </a:solidFill>
                <a:effectLst/>
              </a:rPr>
              <a:t>малиновый.</a:t>
            </a:r>
          </a:p>
          <a:p>
            <a:pPr algn="ctr"/>
            <a:r>
              <a:rPr lang="ru-RU" sz="4000" b="1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chemeClr val="accent4"/>
                </a:solidFill>
              </a:rPr>
              <a:t>У фенолфталеина в щелочах </a:t>
            </a:r>
          </a:p>
          <a:p>
            <a:pPr algn="ctr"/>
            <a:r>
              <a:rPr lang="ru-RU" sz="4000" b="1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chemeClr val="accent4"/>
                </a:solidFill>
              </a:rPr>
              <a:t>не жизнь, а сплошная </a:t>
            </a:r>
            <a:r>
              <a:rPr lang="ru-RU" sz="40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C00CC"/>
                </a:solidFill>
              </a:rPr>
              <a:t>малина.</a:t>
            </a:r>
            <a:endParaRPr lang="ru-RU" sz="4000" b="1" cap="none" spc="0" dirty="0">
              <a:ln w="19050">
                <a:solidFill>
                  <a:srgbClr val="C00000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15047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2424" y="3974237"/>
            <a:ext cx="65690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Индикатор лакмус – </a:t>
            </a:r>
            <a:r>
              <a:rPr lang="ru-RU" sz="2800" b="1" dirty="0">
                <a:solidFill>
                  <a:srgbClr val="C00000"/>
                </a:solidFill>
                <a:ea typeface="Times New Roman" panose="02020603050405020304" pitchFamily="18" charset="0"/>
              </a:rPr>
              <a:t>красный</a:t>
            </a: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,</a:t>
            </a:r>
            <a:b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a typeface="Times New Roman" panose="02020603050405020304" pitchFamily="18" charset="0"/>
              </a:rPr>
              <a:t>Кислоту</a:t>
            </a: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 укажет ясно.</a:t>
            </a:r>
            <a:b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Индикатор лакмус – </a:t>
            </a:r>
            <a:r>
              <a:rPr lang="ru-RU" sz="2800" b="1" dirty="0">
                <a:solidFill>
                  <a:srgbClr val="3333CC"/>
                </a:solidFill>
                <a:ea typeface="Times New Roman" panose="02020603050405020304" pitchFamily="18" charset="0"/>
              </a:rPr>
              <a:t>синий</a:t>
            </a: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,</a:t>
            </a:r>
            <a:b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3333CC"/>
                </a:solidFill>
                <a:ea typeface="Times New Roman" panose="02020603050405020304" pitchFamily="18" charset="0"/>
              </a:rPr>
              <a:t>Щелочь</a:t>
            </a: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 здесь – не будь разиней.</a:t>
            </a:r>
            <a:b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Когда ж </a:t>
            </a:r>
            <a:r>
              <a:rPr lang="ru-RU" sz="2800" b="1" dirty="0">
                <a:solidFill>
                  <a:srgbClr val="7131A1"/>
                </a:solidFill>
                <a:ea typeface="Times New Roman" panose="02020603050405020304" pitchFamily="18" charset="0"/>
              </a:rPr>
              <a:t>нейтральная</a:t>
            </a: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 среда,</a:t>
            </a:r>
            <a:b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Он </a:t>
            </a:r>
            <a:r>
              <a:rPr lang="ru-RU" sz="2800" b="1" dirty="0">
                <a:solidFill>
                  <a:srgbClr val="7131A1"/>
                </a:solidFill>
                <a:ea typeface="Times New Roman" panose="02020603050405020304" pitchFamily="18" charset="0"/>
              </a:rPr>
              <a:t>фиолетовый</a:t>
            </a: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 всегда. </a:t>
            </a:r>
            <a:endParaRPr lang="ru-RU" sz="2800" b="1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2475" y="246775"/>
            <a:ext cx="5149850" cy="35189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43191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1482" y="384780"/>
            <a:ext cx="6219136" cy="35058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1036320" y="4740166"/>
            <a:ext cx="73329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От щелочи я </a:t>
            </a:r>
            <a:r>
              <a:rPr lang="ru-RU" sz="2800" b="1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желт</a:t>
            </a:r>
            <a: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как в лихорадке, </a:t>
            </a:r>
            <a:endParaRPr lang="ru-RU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5050"/>
                </a:solidFill>
                <a:ea typeface="Calibri" panose="020F0502020204030204" pitchFamily="34" charset="0"/>
              </a:rPr>
              <a:t>Краснею</a:t>
            </a:r>
            <a:r>
              <a:rPr lang="ru-RU" sz="28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</a:rPr>
              <a:t>от кислот, как от стыда.</a:t>
            </a:r>
            <a:b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И </a:t>
            </a:r>
            <a: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</a:rPr>
              <a:t>я бросаюсь в воду без оглядки, </a:t>
            </a:r>
            <a:b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Здесь </a:t>
            </a:r>
            <a: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</a:rPr>
              <a:t>я </a:t>
            </a:r>
            <a:r>
              <a:rPr lang="ru-RU" sz="2800" b="1" dirty="0">
                <a:solidFill>
                  <a:schemeClr val="accent2"/>
                </a:solidFill>
                <a:ea typeface="Calibri" panose="020F0502020204030204" pitchFamily="34" charset="0"/>
              </a:rPr>
              <a:t>оранжевый</a:t>
            </a:r>
            <a: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</a:rPr>
              <a:t> практически всегда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0999" y="3791436"/>
            <a:ext cx="440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метилоранж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52062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903267"/>
              </p:ext>
            </p:extLst>
          </p:nvPr>
        </p:nvGraphicFramePr>
        <p:xfrm>
          <a:off x="115503" y="17463"/>
          <a:ext cx="8912991" cy="682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4164"/>
                <a:gridCol w="1796179"/>
                <a:gridCol w="1753052"/>
                <a:gridCol w="2038965"/>
                <a:gridCol w="1890631"/>
              </a:tblGrid>
              <a:tr h="1012440">
                <a:tc gridSpan="5"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CC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>
                          <a:solidFill>
                            <a:schemeClr val="bg1"/>
                          </a:solidFill>
                        </a:rPr>
                        <a:t>ФИО педагога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>
                          <a:solidFill>
                            <a:schemeClr val="bg1"/>
                          </a:solidFill>
                        </a:rPr>
                        <a:t>ОО, АТЕ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>
                          <a:solidFill>
                            <a:schemeClr val="bg1"/>
                          </a:solidFill>
                        </a:rPr>
                        <a:t>Смысловое</a:t>
                      </a:r>
                      <a:r>
                        <a:rPr lang="ru-RU" sz="1400" b="0" baseline="0" dirty="0" smtClean="0">
                          <a:solidFill>
                            <a:schemeClr val="bg1"/>
                          </a:solidFill>
                        </a:rPr>
                        <a:t> чтение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>
                          <a:solidFill>
                            <a:schemeClr val="bg1"/>
                          </a:solidFill>
                        </a:rPr>
                        <a:t>Дифференциация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baseline="0" dirty="0" smtClean="0">
                          <a:solidFill>
                            <a:schemeClr val="bg1"/>
                          </a:solidFill>
                        </a:rPr>
                        <a:t>Эксперимент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Михалева А.П.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СОШ № 3, Лысьва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Нелюбина Е.М.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Лицей № 1, Лысьва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Литвиненко Н.И.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СОШ № 3, Александровск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Арбузова О.В.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>
                          <a:solidFill>
                            <a:srgbClr val="C00000"/>
                          </a:solidFill>
                        </a:rPr>
                        <a:t>АП </a:t>
                      </a:r>
                      <a:r>
                        <a:rPr lang="ru-RU" sz="1400" b="0" dirty="0" smtClean="0"/>
                        <a:t>Сергинская СОШ, Кунгурский МР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Братчикова Т.С.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>
                          <a:solidFill>
                            <a:srgbClr val="C00000"/>
                          </a:solidFill>
                        </a:rPr>
                        <a:t>АП </a:t>
                      </a:r>
                      <a:r>
                        <a:rPr lang="ru-RU" sz="1400" b="0" dirty="0" smtClean="0"/>
                        <a:t>Екатерининская</a:t>
                      </a:r>
                      <a:r>
                        <a:rPr lang="ru-RU" sz="1400" b="0" baseline="0" dirty="0" smtClean="0"/>
                        <a:t> СОШ, Сивинский МР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Кузнецов А.Б.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>
                          <a:solidFill>
                            <a:srgbClr val="C00000"/>
                          </a:solidFill>
                        </a:rPr>
                        <a:t>АП </a:t>
                      </a:r>
                      <a:r>
                        <a:rPr lang="ru-RU" sz="1400" b="0" dirty="0" smtClean="0"/>
                        <a:t>Ординская СОШ, Ординский</a:t>
                      </a:r>
                      <a:r>
                        <a:rPr lang="ru-RU" sz="1400" b="0" baseline="0" dirty="0" smtClean="0"/>
                        <a:t> МР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Гордеева</a:t>
                      </a:r>
                      <a:r>
                        <a:rPr lang="ru-RU" sz="1400" b="0" baseline="0" dirty="0" smtClean="0"/>
                        <a:t> Ю.А.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СОШ № 2 с УИОП, Лысьва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Перевалова С.В.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СОШ № 124, Пермь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Каменева</a:t>
                      </a:r>
                      <a:r>
                        <a:rPr lang="ru-RU" sz="1400" b="0" baseline="0" dirty="0" smtClean="0"/>
                        <a:t> Т.И.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>
                          <a:solidFill>
                            <a:srgbClr val="C00000"/>
                          </a:solidFill>
                        </a:rPr>
                        <a:t>АП </a:t>
                      </a:r>
                      <a:r>
                        <a:rPr lang="ru-RU" sz="1400" b="0" dirty="0" smtClean="0"/>
                        <a:t>СОШ № 1, Оханск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Туманова В.Л.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Кишертская СОШ,</a:t>
                      </a:r>
                      <a:r>
                        <a:rPr lang="ru-RU" sz="1400" b="0" baseline="0" dirty="0" smtClean="0"/>
                        <a:t> Кишертский МР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Шишкина</a:t>
                      </a:r>
                      <a:r>
                        <a:rPr lang="ru-RU" sz="1400" b="0" baseline="0" dirty="0" smtClean="0"/>
                        <a:t> О.В.</a:t>
                      </a:r>
                      <a:endParaRPr lang="ru-RU" sz="14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СОШ № 4, Чайковский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Ушакова</a:t>
                      </a:r>
                      <a:r>
                        <a:rPr lang="ru-RU" sz="1400" b="0" baseline="0" dirty="0" smtClean="0"/>
                        <a:t> О.В.</a:t>
                      </a:r>
                      <a:endParaRPr lang="ru-RU" sz="14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Березовская СОШ № 2, Березовский МР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14923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Надымова О.И.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1400" b="0" dirty="0" smtClean="0"/>
                        <a:t>Суксунская СОШ № 1, Суксунский МР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815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2416" y="240437"/>
            <a:ext cx="46355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Алюминий</a:t>
            </a:r>
            <a:r>
              <a:rPr lang="ru-RU" sz="2400" b="1" dirty="0">
                <a:solidFill>
                  <a:srgbClr val="0070C0"/>
                </a:solidFill>
              </a:rPr>
              <a:t>, феррум, хром – их валентность равна трем.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Натрий</a:t>
            </a:r>
            <a:r>
              <a:rPr lang="ru-RU" sz="2400" b="1" dirty="0">
                <a:solidFill>
                  <a:srgbClr val="0070C0"/>
                </a:solidFill>
              </a:rPr>
              <a:t>, калий, серебро – одновалентное добро.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Магний</a:t>
            </a:r>
            <a:r>
              <a:rPr lang="ru-RU" sz="2400" b="1" dirty="0">
                <a:solidFill>
                  <a:srgbClr val="0070C0"/>
                </a:solidFill>
              </a:rPr>
              <a:t>, кальций, цинк и барий - их валентность равна паре.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4959" y="2918093"/>
            <a:ext cx="515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</a:rPr>
              <a:t>В красной соли кровяной</a:t>
            </a:r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</a:rPr>
              <a:t>калий с тройкой за стеной.</a:t>
            </a:r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</a:rPr>
              <a:t>Дальше феррум, шесть цианов</a:t>
            </a:r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</a:rPr>
              <a:t>Все в порядке, без обманов.</a:t>
            </a:r>
            <a:endParaRPr lang="ru-RU" sz="24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4959" y="4878296"/>
            <a:ext cx="50673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</a:rPr>
              <a:t>Мы говорим спокойно: жир.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</a:rPr>
              <a:t>А, между прочим, он – эфир,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</a:rPr>
              <a:t>Он из кислот и глицерина.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</a:rPr>
              <a:t>Такая вот у нас картина...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71159" y="3151848"/>
            <a:ext cx="291297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K</a:t>
            </a:r>
            <a:r>
              <a:rPr lang="en-US" sz="4800" b="1" cap="none" spc="0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3</a:t>
            </a:r>
            <a:r>
              <a:rPr lang="en-US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[Fe(CN)</a:t>
            </a:r>
            <a:r>
              <a:rPr lang="en-US" sz="4800" b="1" cap="none" spc="0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6</a:t>
            </a:r>
            <a:r>
              <a:rPr lang="en-US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]</a:t>
            </a:r>
            <a:endParaRPr lang="ru-RU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" name="Picture 2" descr="D:\Рисунки, анимация\Химия\валентность элементов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86" t="1981" r="1180" b="1981"/>
          <a:stretch>
            <a:fillRect/>
          </a:stretch>
        </p:blipFill>
        <p:spPr bwMode="auto">
          <a:xfrm>
            <a:off x="5047916" y="240437"/>
            <a:ext cx="3778450" cy="2552111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646" y="4205309"/>
            <a:ext cx="2144697" cy="251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16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0061" y="3587950"/>
            <a:ext cx="5118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Химик </a:t>
            </a:r>
            <a:r>
              <a:rPr lang="ru-RU" sz="3200" b="1" u="sng" dirty="0">
                <a:solidFill>
                  <a:srgbClr val="7030A0"/>
                </a:solidFill>
              </a:rPr>
              <a:t>правила обмена 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>Не забудет никогда: </a:t>
            </a:r>
            <a:br>
              <a:rPr lang="ru-RU" sz="3200" b="1" dirty="0"/>
            </a:br>
            <a:r>
              <a:rPr lang="ru-RU" sz="3200" b="1" dirty="0"/>
              <a:t>В результате </a:t>
            </a:r>
            <a:r>
              <a:rPr lang="ru-RU" sz="3200" b="1" dirty="0" smtClean="0"/>
              <a:t>непременно 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>Будет </a:t>
            </a:r>
            <a:r>
              <a:rPr lang="ru-RU" sz="3200" b="1" u="sng" dirty="0">
                <a:solidFill>
                  <a:srgbClr val="7030A0"/>
                </a:solidFill>
              </a:rPr>
              <a:t>газ</a:t>
            </a:r>
            <a:r>
              <a:rPr lang="ru-RU" sz="3200" b="1" dirty="0"/>
              <a:t> или </a:t>
            </a:r>
            <a:r>
              <a:rPr lang="ru-RU" sz="3200" b="1" u="sng" dirty="0">
                <a:solidFill>
                  <a:srgbClr val="7030A0"/>
                </a:solidFill>
              </a:rPr>
              <a:t>вода</a:t>
            </a:r>
            <a:r>
              <a:rPr lang="ru-RU" sz="3200" b="1" dirty="0"/>
              <a:t>, </a:t>
            </a:r>
            <a:br>
              <a:rPr lang="ru-RU" sz="3200" b="1" dirty="0"/>
            </a:br>
            <a:r>
              <a:rPr lang="ru-RU" sz="3200" b="1" dirty="0"/>
              <a:t>Выпадет </a:t>
            </a:r>
            <a:r>
              <a:rPr lang="ru-RU" sz="3200" b="1" u="sng" dirty="0">
                <a:solidFill>
                  <a:srgbClr val="7030A0"/>
                </a:solidFill>
              </a:rPr>
              <a:t>осадок</a:t>
            </a:r>
            <a:r>
              <a:rPr lang="ru-RU" sz="3200" b="1" dirty="0"/>
              <a:t> - </a:t>
            </a:r>
            <a:br>
              <a:rPr lang="ru-RU" sz="3200" b="1" dirty="0"/>
            </a:br>
            <a:r>
              <a:rPr lang="ru-RU" sz="3200" b="1" dirty="0"/>
              <a:t>Вот тогда - порядок!</a:t>
            </a:r>
          </a:p>
        </p:txBody>
      </p:sp>
      <p:pic>
        <p:nvPicPr>
          <p:cNvPr id="10242" name="Picture 2" descr="http://bigenc.ru/media/2016/10/27/1235153575/3919.jpg.262x-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375" y="169863"/>
            <a:ext cx="2495550" cy="309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06700" y="169863"/>
            <a:ext cx="5969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Правило Бертолле</a:t>
            </a:r>
            <a:endParaRPr lang="ru-RU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95600" y="1324909"/>
            <a:ext cx="5969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Реакции </a:t>
            </a:r>
            <a:r>
              <a:rPr lang="ru-RU" sz="2000" b="1" i="1" dirty="0"/>
              <a:t>обмена протекают только тогда, когда образуется малорастворимое соединение (осадок), легколетучее вещество (газ), или малодиссоциирующее соединение (очень слабый электролит, в том числе и вода)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64216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7800" y="4359911"/>
            <a:ext cx="6248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ru-RU" sz="3600" b="1" dirty="0">
                <a:solidFill>
                  <a:srgbClr val="002060"/>
                </a:solidFill>
                <a:ea typeface="Times New Roman" panose="02020603050405020304" pitchFamily="18" charset="0"/>
              </a:rPr>
              <a:t>Не помирятся с рожденья </a:t>
            </a:r>
            <a:br>
              <a:rPr lang="ru-RU" sz="3600" b="1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Основанье </a:t>
            </a:r>
            <a:r>
              <a:rPr lang="ru-RU" sz="36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 кислотой.</a:t>
            </a:r>
            <a:br>
              <a:rPr lang="ru-RU" sz="3600" b="1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В </a:t>
            </a:r>
            <a:r>
              <a:rPr lang="ru-RU" sz="3600" b="1" dirty="0">
                <a:solidFill>
                  <a:srgbClr val="002060"/>
                </a:solidFill>
                <a:ea typeface="Times New Roman" panose="02020603050405020304" pitchFamily="18" charset="0"/>
              </a:rPr>
              <a:t>результате их сраженья </a:t>
            </a:r>
            <a:br>
              <a:rPr lang="ru-RU" sz="3600" b="1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Получилась </a:t>
            </a:r>
            <a:r>
              <a:rPr lang="ru-RU" sz="36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соль с водой.</a:t>
            </a:r>
            <a:endParaRPr lang="ru-RU" sz="3600" b="1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29"/>
          <a:stretch/>
        </p:blipFill>
        <p:spPr>
          <a:xfrm>
            <a:off x="1287463" y="114300"/>
            <a:ext cx="6561137" cy="42329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77415">
            <a:off x="3365501" y="1044952"/>
            <a:ext cx="1912937" cy="10441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30695">
            <a:off x="3949701" y="663575"/>
            <a:ext cx="1912937" cy="10441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5300" y="2230755"/>
            <a:ext cx="990600" cy="14141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46700" y="4998721"/>
            <a:ext cx="2349500" cy="5003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82823" y="2230754"/>
            <a:ext cx="990600" cy="1414145"/>
          </a:xfrm>
          <a:prstGeom prst="rect">
            <a:avLst/>
          </a:prstGeom>
          <a:noFill/>
          <a:ln w="38100">
            <a:solidFill>
              <a:srgbClr val="3333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7800" y="4998722"/>
            <a:ext cx="2755900" cy="500380"/>
          </a:xfrm>
          <a:prstGeom prst="rect">
            <a:avLst/>
          </a:prstGeom>
          <a:noFill/>
          <a:ln w="38100">
            <a:solidFill>
              <a:srgbClr val="3333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40706" y="6137913"/>
            <a:ext cx="1010427" cy="42798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25648" y="3337365"/>
            <a:ext cx="2592642" cy="49222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851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8691" y="980778"/>
            <a:ext cx="6502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333FF"/>
                </a:solidFill>
              </a:rPr>
              <a:t>Найдешь</a:t>
            </a:r>
            <a:r>
              <a:rPr lang="ru-RU" sz="2800" b="1" dirty="0">
                <a:solidFill>
                  <a:srgbClr val="3333FF"/>
                </a:solidFill>
              </a:rPr>
              <a:t> ли справедливость тут,</a:t>
            </a:r>
            <a:br>
              <a:rPr lang="ru-RU" sz="2800" b="1" dirty="0">
                <a:solidFill>
                  <a:srgbClr val="3333FF"/>
                </a:solidFill>
              </a:rPr>
            </a:br>
            <a:r>
              <a:rPr lang="ru-RU" sz="2800" b="1" dirty="0">
                <a:solidFill>
                  <a:srgbClr val="3333FF"/>
                </a:solidFill>
              </a:rPr>
              <a:t>Где действуют двойные связи:</a:t>
            </a:r>
            <a:br>
              <a:rPr lang="ru-RU" sz="2800" b="1" dirty="0">
                <a:solidFill>
                  <a:srgbClr val="3333FF"/>
                </a:solidFill>
              </a:rPr>
            </a:br>
            <a:r>
              <a:rPr lang="ru-RU" sz="2800" b="1" dirty="0">
                <a:solidFill>
                  <a:srgbClr val="3333FF"/>
                </a:solidFill>
              </a:rPr>
              <a:t>Где много – так еще дадут,</a:t>
            </a:r>
            <a:br>
              <a:rPr lang="ru-RU" sz="2800" b="1" dirty="0">
                <a:solidFill>
                  <a:srgbClr val="3333FF"/>
                </a:solidFill>
              </a:rPr>
            </a:br>
            <a:r>
              <a:rPr lang="ru-RU" sz="2800" b="1" dirty="0">
                <a:solidFill>
                  <a:srgbClr val="3333FF"/>
                </a:solidFill>
              </a:rPr>
              <a:t>Где мало – так отнимут сразу</a:t>
            </a:r>
            <a:r>
              <a:rPr lang="ru-RU" sz="2800" b="1" dirty="0" smtClean="0">
                <a:solidFill>
                  <a:srgbClr val="3333FF"/>
                </a:solidFill>
              </a:rPr>
              <a:t>!</a:t>
            </a:r>
            <a:endParaRPr lang="ru-RU" sz="2800" b="1" dirty="0">
              <a:solidFill>
                <a:srgbClr val="3333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512" y="3033456"/>
            <a:ext cx="5589588" cy="21325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74927" y="316887"/>
            <a:ext cx="80671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Правила Марковникова и Зайцева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562" y="4479368"/>
            <a:ext cx="1945144" cy="19301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677" y="2976436"/>
            <a:ext cx="1946029" cy="14385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965"/>
          <a:stretch/>
        </p:blipFill>
        <p:spPr>
          <a:xfrm>
            <a:off x="2703512" y="5409368"/>
            <a:ext cx="5597343" cy="100014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61587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6926" y="4596537"/>
            <a:ext cx="552717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Для двух девчат подарков груз </a:t>
            </a:r>
            <a:b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Ион взвалил себе на спину.</a:t>
            </a:r>
            <a:b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32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Кати он </a:t>
            </a: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несет свой </a:t>
            </a:r>
            <a:r>
              <a:rPr lang="ru-RU" sz="32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плюс</a:t>
            </a: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3200" b="1" dirty="0">
                <a:solidFill>
                  <a:srgbClr val="3333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Ани он </a:t>
            </a: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несет свой </a:t>
            </a:r>
            <a:r>
              <a:rPr lang="ru-RU" sz="3200" b="1" dirty="0">
                <a:solidFill>
                  <a:srgbClr val="3333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минус</a:t>
            </a: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0700" y="234950"/>
            <a:ext cx="56134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88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747" y="326407"/>
            <a:ext cx="6147586" cy="4042887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621154" y="4599271"/>
            <a:ext cx="22811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все гласные: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У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а</a:t>
            </a:r>
            <a:r>
              <a:rPr lang="ru-RU" sz="2800" b="1" dirty="0" smtClean="0"/>
              <a:t>нода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а</a:t>
            </a:r>
            <a:r>
              <a:rPr lang="ru-RU" sz="2800" b="1" dirty="0" smtClean="0"/>
              <a:t>нионы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/>
              <a:t>кисляются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46747" y="4599271"/>
            <a:ext cx="3144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333CC"/>
                </a:solidFill>
              </a:rPr>
              <a:t>Все согласные:</a:t>
            </a:r>
          </a:p>
          <a:p>
            <a:r>
              <a:rPr lang="ru-RU" sz="2800" b="1" dirty="0" smtClean="0">
                <a:solidFill>
                  <a:srgbClr val="3333CC"/>
                </a:solidFill>
              </a:rPr>
              <a:t>Н</a:t>
            </a:r>
            <a:r>
              <a:rPr lang="ru-RU" sz="2800" b="1" dirty="0" smtClean="0"/>
              <a:t>а </a:t>
            </a:r>
            <a:r>
              <a:rPr lang="ru-RU" sz="2800" b="1" dirty="0" smtClean="0">
                <a:solidFill>
                  <a:srgbClr val="3333CC"/>
                </a:solidFill>
              </a:rPr>
              <a:t>к</a:t>
            </a:r>
            <a:r>
              <a:rPr lang="ru-RU" sz="2800" b="1" dirty="0" smtClean="0"/>
              <a:t>атоде </a:t>
            </a:r>
          </a:p>
          <a:p>
            <a:r>
              <a:rPr lang="ru-RU" sz="2800" b="1" dirty="0" smtClean="0">
                <a:solidFill>
                  <a:srgbClr val="3333CC"/>
                </a:solidFill>
              </a:rPr>
              <a:t>к</a:t>
            </a:r>
            <a:r>
              <a:rPr lang="ru-RU" sz="2800" b="1" dirty="0" smtClean="0"/>
              <a:t>атионы </a:t>
            </a:r>
            <a:r>
              <a:rPr lang="ru-RU" sz="2800" b="1" dirty="0" smtClean="0">
                <a:solidFill>
                  <a:srgbClr val="3333CC"/>
                </a:solidFill>
              </a:rPr>
              <a:t>в</a:t>
            </a:r>
            <a:r>
              <a:rPr lang="ru-RU" sz="2800" b="1" dirty="0" smtClean="0"/>
              <a:t>осстанавливаются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13477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9204" y="1556504"/>
            <a:ext cx="4707801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3333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Дети умеют сочинять.</a:t>
            </a:r>
          </a:p>
          <a:p>
            <a:pPr algn="ctr"/>
            <a:r>
              <a:rPr lang="ru-RU" sz="4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3333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Нужно только создать и задать условия))</a:t>
            </a:r>
            <a:endParaRPr lang="ru-RU" sz="48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3333FF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11" y="1556504"/>
            <a:ext cx="3140843" cy="378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84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06" y="2202675"/>
            <a:ext cx="8501122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</a:rPr>
              <a:t>РЭП:</a:t>
            </a:r>
          </a:p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</a:rPr>
              <a:t>Фенол «благоухает» запахом гуаши, </a:t>
            </a:r>
          </a:p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</a:rPr>
              <a:t>Запах реальный для художников наших.</a:t>
            </a:r>
          </a:p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</a:rPr>
              <a:t>А если добавишь железа хлорид,</a:t>
            </a:r>
          </a:p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</a:rPr>
              <a:t>Тебя фиолетовый цвет удивит!</a:t>
            </a:r>
          </a:p>
        </p:txBody>
      </p:sp>
    </p:spTree>
    <p:extLst>
      <p:ext uri="{BB962C8B-B14F-4D97-AF65-F5344CB8AC3E}">
        <p14:creationId xmlns:p14="http://schemas.microsoft.com/office/powerpoint/2010/main" val="1722621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2844" y="2088758"/>
            <a:ext cx="857256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Запах гуаши имеет фенол,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cs typeface="Arial" pitchFamily="34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Плохо в воде растворяется он.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cs typeface="Arial" pitchFamily="34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Имеет остаток </a:t>
            </a:r>
            <a:r>
              <a:rPr lang="ru-RU" sz="3600" b="1" dirty="0" err="1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бензольного</a:t>
            </a: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кольца,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cs typeface="Arial" pitchFamily="34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А его псевдоним – карболовая кислота.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08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357430"/>
            <a:ext cx="8248678" cy="28981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Имеет группу – ОН, как отросток – 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Arial" pitchFamily="34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Это знает каждый подросток.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Arial" pitchFamily="34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С хлоридом железа цвет - </a:t>
            </a:r>
            <a:r>
              <a:rPr lang="ru-RU" sz="3600" b="1" dirty="0" err="1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клёвый</a:t>
            </a: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,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Arial" pitchFamily="34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Но пахнет он все же </a:t>
            </a:r>
            <a:r>
              <a:rPr lang="ru-RU" sz="3600" b="1" dirty="0" err="1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фигово</a:t>
            </a: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…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437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6583676" y="1846037"/>
            <a:ext cx="2396691" cy="1029903"/>
          </a:xfrm>
          <a:prstGeom prst="wedgeRoundRectCallout">
            <a:avLst>
              <a:gd name="adj1" fmla="val -65411"/>
              <a:gd name="adj2" fmla="val -198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Разные требования к процессу обучения школьника у взрослых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13359" y="5665263"/>
            <a:ext cx="2396691" cy="1029903"/>
          </a:xfrm>
          <a:prstGeom prst="wedgeRoundRectCallout">
            <a:avLst>
              <a:gd name="adj1" fmla="val 114107"/>
              <a:gd name="adj2" fmla="val -28236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Недостаток или переизбыток похвалы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13358" y="4366854"/>
            <a:ext cx="2396691" cy="1029903"/>
          </a:xfrm>
          <a:prstGeom prst="wedgeRoundRectCallout">
            <a:avLst>
              <a:gd name="adj1" fmla="val 115713"/>
              <a:gd name="adj2" fmla="val -187033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Запущенность тем учебного содержания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13358" y="3068445"/>
            <a:ext cx="2396691" cy="1029903"/>
          </a:xfrm>
          <a:prstGeom prst="wedgeRoundRectCallout">
            <a:avLst>
              <a:gd name="adj1" fmla="val 115713"/>
              <a:gd name="adj2" fmla="val -101051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Недостаток или переизбыток общения со сверстниками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53465" y="1847843"/>
            <a:ext cx="2396691" cy="1029903"/>
          </a:xfrm>
          <a:prstGeom prst="wedgeRoundRectCallout">
            <a:avLst>
              <a:gd name="adj1" fmla="val 109259"/>
              <a:gd name="adj2" fmla="val 2141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Отношения с учителями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91965" y="644783"/>
            <a:ext cx="2396691" cy="1029903"/>
          </a:xfrm>
          <a:prstGeom prst="wedgeRoundRectCallout">
            <a:avLst>
              <a:gd name="adj1" fmla="val 105673"/>
              <a:gd name="adj2" fmla="val 10455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Непонимание, для чего нужны конкретные знания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583675" y="649316"/>
            <a:ext cx="2396691" cy="1029903"/>
          </a:xfrm>
          <a:prstGeom prst="wedgeRoundRectCallout">
            <a:avLst>
              <a:gd name="adj1" fmla="val -65813"/>
              <a:gd name="adj2" fmla="val 6436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Переизбыток или недостаток контроля со стороны родителей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583678" y="5665262"/>
            <a:ext cx="2396691" cy="1029903"/>
          </a:xfrm>
          <a:prstGeom prst="wedgeRoundRectCallout">
            <a:avLst>
              <a:gd name="adj1" fmla="val -78263"/>
              <a:gd name="adj2" fmla="val -28423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Недоверительная атмосфера в семье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583676" y="4366854"/>
            <a:ext cx="2396691" cy="1029903"/>
          </a:xfrm>
          <a:prstGeom prst="wedgeRoundRectCallout">
            <a:avLst>
              <a:gd name="adj1" fmla="val -71837"/>
              <a:gd name="adj2" fmla="val -182361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Завышенная или заниженная самооценка школьника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583677" y="3144446"/>
            <a:ext cx="2396691" cy="1029903"/>
          </a:xfrm>
          <a:prstGeom prst="wedgeRoundRectCallout">
            <a:avLst>
              <a:gd name="adj1" fmla="val -69026"/>
              <a:gd name="adj2" fmla="val -87034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Постоянные сравнения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9706" y="87596"/>
            <a:ext cx="66992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Почему уходит учебная мотивация у детей?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10864" y="6564360"/>
            <a:ext cx="4572000" cy="2616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1100" dirty="0">
                <a:solidFill>
                  <a:srgbClr val="999999"/>
                </a:solidFill>
                <a:latin typeface="Proxima Nova"/>
              </a:rPr>
              <a:t> </a:t>
            </a:r>
            <a:r>
              <a:rPr lang="ru-RU" sz="1100" dirty="0">
                <a:solidFill>
                  <a:srgbClr val="0576CD"/>
                </a:solidFill>
                <a:latin typeface="Proxima Nova"/>
                <a:hlinkClick r:id="rId4"/>
              </a:rPr>
              <a:t>«</a:t>
            </a:r>
            <a:r>
              <a:rPr lang="ru-RU" sz="1100" b="1" dirty="0">
                <a:solidFill>
                  <a:srgbClr val="0576CD"/>
                </a:solidFill>
                <a:latin typeface="Proxima Nova"/>
                <a:hlinkClick r:id="rId4"/>
              </a:rPr>
              <a:t>Профориентационный проект "Университет Мечты"</a:t>
            </a:r>
            <a:r>
              <a:rPr lang="ru-RU" sz="1100" dirty="0">
                <a:solidFill>
                  <a:srgbClr val="0576CD"/>
                </a:solidFill>
                <a:latin typeface="Proxima Nova"/>
                <a:hlinkClick r:id="rId4"/>
              </a:rPr>
              <a:t>»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747693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905081"/>
            <a:ext cx="7858180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</a:rPr>
              <a:t>«Спирт, лишенный водорода»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</a:rPr>
              <a:t>Тоже нужен для народа.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</a:rPr>
              <a:t>Он зовется альдегид,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</a:rPr>
              <a:t>Очень-очень ядовит!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</a:rPr>
              <a:t>Муравьиный альдегид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</a:rPr>
              <a:t>Нужен для пластмассы,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n-lt"/>
              </a:rPr>
              <a:t>Но не пейте вы его, люди, вместо кваса!</a:t>
            </a:r>
          </a:p>
        </p:txBody>
      </p:sp>
    </p:spTree>
    <p:extLst>
      <p:ext uri="{BB962C8B-B14F-4D97-AF65-F5344CB8AC3E}">
        <p14:creationId xmlns:p14="http://schemas.microsoft.com/office/powerpoint/2010/main" val="1759980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382" y="334925"/>
            <a:ext cx="846461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 вот что сочинили учителя на КПК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900" y="1663700"/>
            <a:ext cx="3721100" cy="1323439"/>
          </a:xfrm>
          <a:prstGeom prst="rect">
            <a:avLst/>
          </a:prstGeom>
          <a:noFill/>
          <a:ln>
            <a:solidFill>
              <a:srgbClr val="612A8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Я сладкая белая «</a:t>
            </a:r>
            <a:r>
              <a:rPr lang="ru-RU" sz="2000" b="1" dirty="0" err="1" smtClean="0"/>
              <a:t>оза</a:t>
            </a:r>
            <a:r>
              <a:rPr lang="ru-RU" sz="2000" b="1" dirty="0" smtClean="0"/>
              <a:t>»,</a:t>
            </a:r>
          </a:p>
          <a:p>
            <a:r>
              <a:rPr lang="ru-RU" sz="2000" b="1" dirty="0" smtClean="0"/>
              <a:t>Среди углеводов живу,</a:t>
            </a:r>
          </a:p>
          <a:p>
            <a:r>
              <a:rPr lang="ru-RU" sz="2000" b="1" dirty="0" smtClean="0"/>
              <a:t>И есть моя малая доза</a:t>
            </a:r>
          </a:p>
          <a:p>
            <a:r>
              <a:rPr lang="ru-RU" sz="2000" b="1" dirty="0" smtClean="0"/>
              <a:t>В растениях на свету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838699" y="1699381"/>
            <a:ext cx="3924300" cy="1323439"/>
          </a:xfrm>
          <a:prstGeom prst="rect">
            <a:avLst/>
          </a:prstGeom>
          <a:noFill/>
          <a:ln>
            <a:solidFill>
              <a:srgbClr val="612A8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Хлор – второй из галогенов,</a:t>
            </a:r>
          </a:p>
          <a:p>
            <a:r>
              <a:rPr lang="ru-RU" sz="2000" b="1" dirty="0" smtClean="0"/>
              <a:t>Он в «солянке» непременно, Ядовит и запашист,</a:t>
            </a:r>
          </a:p>
          <a:p>
            <a:r>
              <a:rPr lang="ru-RU" sz="2000" b="1" dirty="0" smtClean="0"/>
              <a:t>Его использовал фашист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38699" y="4330699"/>
            <a:ext cx="3924300" cy="1323439"/>
          </a:xfrm>
          <a:prstGeom prst="rect">
            <a:avLst/>
          </a:prstGeom>
          <a:noFill/>
          <a:ln>
            <a:solidFill>
              <a:srgbClr val="612A8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Я – сильнейший окислитель,</a:t>
            </a:r>
          </a:p>
          <a:p>
            <a:r>
              <a:rPr lang="ru-RU" sz="2000" b="1" dirty="0" smtClean="0"/>
              <a:t>Я – хлоридов предводитель!</a:t>
            </a:r>
          </a:p>
          <a:p>
            <a:r>
              <a:rPr lang="ru-RU" sz="2000" b="1" dirty="0" smtClean="0"/>
              <a:t>Все на свете отбелю</a:t>
            </a:r>
          </a:p>
          <a:p>
            <a:r>
              <a:rPr lang="ru-RU" sz="2000" b="1" dirty="0" smtClean="0"/>
              <a:t>И металлы обделю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9900" y="4330699"/>
            <a:ext cx="3924300" cy="1938992"/>
          </a:xfrm>
          <a:prstGeom prst="rect">
            <a:avLst/>
          </a:prstGeom>
          <a:noFill/>
          <a:ln>
            <a:solidFill>
              <a:srgbClr val="612A8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Наш крахмал не так уж мал,</a:t>
            </a:r>
          </a:p>
          <a:p>
            <a:r>
              <a:rPr lang="ru-RU" sz="2000" b="1" dirty="0" smtClean="0"/>
              <a:t>Углевод он значимый.</a:t>
            </a:r>
          </a:p>
          <a:p>
            <a:r>
              <a:rPr lang="ru-RU" sz="2000" b="1" dirty="0" smtClean="0"/>
              <a:t>Если капнуть в него йод,</a:t>
            </a:r>
          </a:p>
          <a:p>
            <a:r>
              <a:rPr lang="ru-RU" sz="2000" b="1" dirty="0" smtClean="0"/>
              <a:t>Темно-синий цвет придет.</a:t>
            </a:r>
          </a:p>
          <a:p>
            <a:r>
              <a:rPr lang="ru-RU" sz="2000" b="1" dirty="0" smtClean="0"/>
              <a:t>Рис, картофель, кукуруза – </a:t>
            </a:r>
          </a:p>
          <a:p>
            <a:r>
              <a:rPr lang="ru-RU" sz="2000" b="1" dirty="0" smtClean="0"/>
              <a:t>Этим всем набьешь ты пузо))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82932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52" y="0"/>
            <a:ext cx="87636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01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8348" y="313715"/>
            <a:ext cx="5342023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Сегодня нет ТЗ. </a:t>
            </a:r>
          </a:p>
          <a:p>
            <a:pPr algn="ctr"/>
            <a:r>
              <a:rPr lang="ru-RU" sz="6000" b="1" cap="none" spc="0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Сегодня есть постскриптум</a:t>
            </a:r>
            <a:endParaRPr lang="ru-RU" sz="6000" b="1" cap="none" spc="0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0224" y="3570973"/>
            <a:ext cx="83976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Я НЕ ХОЧУ (И НЕ БУДУ) БОЛЬШЕ БОРОТЬСЯ С ТЕПЛЫМ, ДОМАШНИМ И УЮТНЫМ МХОМ)))</a:t>
            </a:r>
          </a:p>
          <a:p>
            <a:pPr algn="just"/>
            <a:endParaRPr lang="ru-RU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Но некоторым из вас от меня поступит личное письмо с предложением выступить на итоговой конференции в ноябре (с возможностью выбора формы и темы презентации опыта)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23" y="196153"/>
            <a:ext cx="3248125" cy="317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83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505" y="1896795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Простые, ясные и понятные цели урока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9783" y="3895644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Визуализация учебного материала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505" y="3895644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Смена видов деятельности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23614" y="1896794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Активные методы обучения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27061" y="1896795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Практическая ориентированность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9783" y="1896793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Проблемные ситуации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505" y="6093413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Субъект-субъектные отношения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91939" y="3895643"/>
            <a:ext cx="22172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Возможность каждому проявить себя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27061" y="3896962"/>
            <a:ext cx="193736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Организация работы в команде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27061" y="6093413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Организация оценки и самооценки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09783" y="6093413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Наличие рефлексии деятельности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44339" y="6093413"/>
            <a:ext cx="20648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Позитивный настрой </a:t>
            </a:r>
            <a:r>
              <a:rPr lang="ru-RU" sz="1600" b="1" dirty="0" smtClean="0">
                <a:solidFill>
                  <a:srgbClr val="C00000"/>
                </a:solidFill>
              </a:rPr>
              <a:t>педагога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60102" y="189013"/>
            <a:ext cx="349326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Что может помочь?</a:t>
            </a:r>
            <a:endParaRPr lang="ru-RU" sz="3200" b="1" cap="none" spc="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3112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0770" y="2293567"/>
            <a:ext cx="766170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ПАРА-ТРОЙКА ПРИМЕРОВ ИЗ ПРАКТИКИ АВТОРА=))</a:t>
            </a:r>
            <a:endParaRPr lang="ru-RU" sz="5400" b="1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FF5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2931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9" y="81480"/>
            <a:ext cx="9028280" cy="671314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TextBox 1"/>
          <p:cNvSpPr txBox="1"/>
          <p:nvPr/>
        </p:nvSpPr>
        <p:spPr>
          <a:xfrm rot="20514007">
            <a:off x="5910942" y="1172774"/>
            <a:ext cx="300241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Для возникновения интереса у учеников не всегда обязательна проблемная ситуация)))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488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7" y="309562"/>
            <a:ext cx="8391525" cy="6238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0514007">
            <a:off x="815881" y="4364466"/>
            <a:ext cx="3285895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Проблемная ситуация, выраженная учениками в виде проблемного вопроса, может быть создана к небольшому «кусочку» урока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97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c36217e6fa7a66d1d164df15fc69c5c8f427d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1899</TotalTime>
  <Words>1303</Words>
  <Application>Microsoft Office PowerPoint</Application>
  <PresentationFormat>Экран (4:3)</PresentationFormat>
  <Paragraphs>235</Paragraphs>
  <Slides>53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9" baseType="lpstr">
      <vt:lpstr>Arial</vt:lpstr>
      <vt:lpstr>Arial Narrow</vt:lpstr>
      <vt:lpstr>Calibri</vt:lpstr>
      <vt:lpstr>Proxima Nova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Клинова</dc:creator>
  <cp:lastModifiedBy>Клинова Мария Николаевна</cp:lastModifiedBy>
  <cp:revision>229</cp:revision>
  <dcterms:created xsi:type="dcterms:W3CDTF">2017-04-14T19:53:10Z</dcterms:created>
  <dcterms:modified xsi:type="dcterms:W3CDTF">2019-09-26T10:44:47Z</dcterms:modified>
</cp:coreProperties>
</file>