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318" r:id="rId24"/>
    <p:sldId id="257" r:id="rId25"/>
    <p:sldId id="279" r:id="rId26"/>
    <p:sldId id="280" r:id="rId27"/>
    <p:sldId id="281" r:id="rId28"/>
    <p:sldId id="282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283" r:id="rId64"/>
    <p:sldId id="320" r:id="rId6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3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nsultant.ru/law/hotdocs/57359.html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hyperlink" Target="https://rosuchebnik.ru/material/formirovanie-estestvennonauchnoy-gramotnosti-obuchayushchikhsya-na-uro/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36712"/>
            <a:ext cx="7772400" cy="3024335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Обновление содержания общего биологического образования в контексте современных нормативных требований. </a:t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2400" b="1" dirty="0" err="1" smtClean="0"/>
              <a:t>Вебинар</a:t>
            </a:r>
            <a:r>
              <a:rPr lang="ru-RU" sz="2400" b="1" dirty="0" smtClean="0"/>
              <a:t> по программе августовских педагогических совещаний для учителей биологии    общеобразовательных организаций</a:t>
            </a:r>
            <a:r>
              <a:rPr lang="ru-RU" sz="2800" b="1" dirty="0" smtClean="0"/>
              <a:t>	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08.09.2020 </a:t>
            </a:r>
            <a:br>
              <a:rPr lang="ru-RU" sz="2000" b="1" dirty="0" smtClean="0"/>
            </a:br>
            <a:r>
              <a:rPr lang="ru-RU" sz="2000" b="1" dirty="0" smtClean="0"/>
              <a:t> </a:t>
            </a:r>
            <a:br>
              <a:rPr lang="ru-RU" sz="2000" b="1" dirty="0" smtClean="0"/>
            </a:br>
            <a:r>
              <a:rPr lang="ru-RU" sz="2000" b="1" dirty="0" smtClean="0"/>
              <a:t>	</a:t>
            </a:r>
            <a:endParaRPr lang="ru-RU" sz="2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3861048"/>
            <a:ext cx="7920880" cy="2304256"/>
          </a:xfrm>
        </p:spPr>
        <p:txBody>
          <a:bodyPr>
            <a:noAutofit/>
          </a:bodyPr>
          <a:lstStyle/>
          <a:p>
            <a:endParaRPr lang="ru-RU" sz="2400" b="1" dirty="0" smtClean="0">
              <a:solidFill>
                <a:schemeClr val="tx1"/>
              </a:solidFill>
            </a:endParaRPr>
          </a:p>
          <a:p>
            <a:r>
              <a:rPr lang="ru-RU" sz="2400" b="1" dirty="0" smtClean="0">
                <a:solidFill>
                  <a:schemeClr val="tx1"/>
                </a:solidFill>
              </a:rPr>
              <a:t>Акулов Александр Алексеевич,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 ведущий  научный сотрудник 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Института  развития образования Пермского края</a:t>
            </a:r>
            <a:br>
              <a:rPr lang="ru-RU" sz="2400" b="1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</a:rPr>
              <a:t>e-mail</a:t>
            </a:r>
            <a:r>
              <a:rPr lang="ru-RU" sz="2400" b="1" dirty="0" smtClean="0">
                <a:solidFill>
                  <a:schemeClr val="tx1"/>
                </a:solidFill>
              </a:rPr>
              <a:t>: </a:t>
            </a:r>
            <a:r>
              <a:rPr lang="ru-RU" sz="2400" b="1" dirty="0" err="1" smtClean="0">
                <a:solidFill>
                  <a:schemeClr val="tx1"/>
                </a:solidFill>
              </a:rPr>
              <a:t>aaalexperm@yandex.ru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233613" y="-492125"/>
            <a:ext cx="13611226" cy="784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224088" y="-377825"/>
            <a:ext cx="13592176" cy="7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43125" y="-492125"/>
            <a:ext cx="13430250" cy="784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309813" y="-473075"/>
            <a:ext cx="13763626" cy="781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319338" y="-411163"/>
            <a:ext cx="13782676" cy="7686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247900" y="-396875"/>
            <a:ext cx="13639800" cy="765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247900" y="-492125"/>
            <a:ext cx="13639800" cy="784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224088" y="-411163"/>
            <a:ext cx="13592176" cy="7686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257425" y="-425450"/>
            <a:ext cx="13658850" cy="771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305050" y="-411163"/>
            <a:ext cx="13754100" cy="7686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64096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Проект нового стандарта основного общего образования </a:t>
            </a:r>
          </a:p>
          <a:p>
            <a:pPr algn="ctr"/>
            <a:r>
              <a:rPr lang="ru-RU" sz="2400" b="1" dirty="0" smtClean="0"/>
              <a:t>(5 - 9 классы) подготовлен Министерством просвещения и размещён на портале </a:t>
            </a:r>
            <a:r>
              <a:rPr lang="ru-RU" sz="2400" b="1" dirty="0" err="1" smtClean="0"/>
              <a:t>preobra.ru</a:t>
            </a:r>
            <a:r>
              <a:rPr lang="ru-RU" sz="2400" b="1" dirty="0" smtClean="0"/>
              <a:t> для общественного обсуждения в 2019 г.</a:t>
            </a:r>
            <a:r>
              <a:rPr lang="ru-RU" sz="2400" dirty="0" smtClean="0"/>
              <a:t>*</a:t>
            </a:r>
          </a:p>
          <a:p>
            <a:r>
              <a:rPr lang="ru-RU" sz="2000" dirty="0" smtClean="0"/>
              <a:t> В обновленном стандарте </a:t>
            </a:r>
            <a:r>
              <a:rPr lang="ru-RU" sz="2000" b="1" dirty="0" smtClean="0"/>
              <a:t>конкретизированы и распределены по годам обучения требования к предметным результатам </a:t>
            </a:r>
            <a:r>
              <a:rPr lang="ru-RU" sz="2000" dirty="0" smtClean="0"/>
              <a:t>по 11 предметам (в том числе по биологии), определены </a:t>
            </a:r>
            <a:r>
              <a:rPr lang="ru-RU" sz="2000" b="1" dirty="0" smtClean="0"/>
              <a:t>связи воспитательного и учебного </a:t>
            </a:r>
            <a:r>
              <a:rPr lang="ru-RU" sz="2000" dirty="0" smtClean="0"/>
              <a:t>процессов, приведены </a:t>
            </a:r>
            <a:r>
              <a:rPr lang="ru-RU" sz="2000" b="1" dirty="0" smtClean="0"/>
              <a:t>в соответствие предметные области </a:t>
            </a:r>
            <a:r>
              <a:rPr lang="ru-RU" sz="2000" dirty="0" smtClean="0"/>
              <a:t>начального, основного и среднего общего образования.</a:t>
            </a:r>
          </a:p>
          <a:p>
            <a:r>
              <a:rPr lang="ru-RU" sz="2000" b="1" dirty="0" smtClean="0"/>
              <a:t>Формулировки предметных результатов  </a:t>
            </a:r>
            <a:r>
              <a:rPr lang="ru-RU" sz="2000" dirty="0" smtClean="0"/>
              <a:t>связаны с </a:t>
            </a:r>
            <a:r>
              <a:rPr lang="ru-RU" sz="2000" b="1" dirty="0" smtClean="0"/>
              <a:t>приоритетами и перспективами научно-технологического развития России.</a:t>
            </a:r>
          </a:p>
          <a:p>
            <a:r>
              <a:rPr lang="ru-RU" sz="2000" dirty="0" smtClean="0"/>
              <a:t>В требованиях к структуре образовательной программы унифицированы и </a:t>
            </a:r>
            <a:r>
              <a:rPr lang="ru-RU" sz="2000" b="1" dirty="0" smtClean="0"/>
              <a:t>конкретизированы требования к </a:t>
            </a:r>
            <a:r>
              <a:rPr lang="ru-RU" sz="2000" dirty="0" smtClean="0"/>
              <a:t>целевому, содержательному и организационному </a:t>
            </a:r>
            <a:r>
              <a:rPr lang="ru-RU" sz="2000" b="1" dirty="0" smtClean="0"/>
              <a:t>разделам основной образовательной программы.</a:t>
            </a:r>
          </a:p>
          <a:p>
            <a:r>
              <a:rPr lang="ru-RU" sz="2000" dirty="0" smtClean="0"/>
              <a:t>*Проект Приказа </a:t>
            </a:r>
            <a:r>
              <a:rPr lang="ru-RU" sz="2000" dirty="0" err="1" smtClean="0"/>
              <a:t>Минпросвещения</a:t>
            </a:r>
            <a:r>
              <a:rPr lang="ru-RU" sz="2000" dirty="0" smtClean="0"/>
              <a:t> России "Об утверждении федерального государственного образовательного стандарта основного общего образования (ФГОС ООО)»</a:t>
            </a:r>
          </a:p>
          <a:p>
            <a:r>
              <a:rPr lang="ru-RU" sz="2000" dirty="0" smtClean="0">
                <a:hlinkClick r:id="rId2"/>
              </a:rPr>
              <a:t>http://www.consultant.ru/law/hotdocs/57359.html</a:t>
            </a:r>
            <a:r>
              <a:rPr lang="ru-RU" sz="2000" dirty="0" smtClean="0"/>
              <a:t> </a:t>
            </a:r>
            <a:br>
              <a:rPr lang="ru-RU" sz="2000" dirty="0" smtClean="0"/>
            </a:br>
            <a:endParaRPr lang="ru-RU" sz="20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309813" y="-449263"/>
            <a:ext cx="13763626" cy="7762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281238" y="-482600"/>
            <a:ext cx="13706476" cy="782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257425" y="-434975"/>
            <a:ext cx="13658850" cy="773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57300" y="-425450"/>
            <a:ext cx="11658600" cy="771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04664" y="-806450"/>
            <a:ext cx="11977414" cy="847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33400" y="-420688"/>
            <a:ext cx="10210800" cy="7705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09588" y="-354013"/>
            <a:ext cx="10163176" cy="7572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09588" y="-411163"/>
            <a:ext cx="10163176" cy="7686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23875" y="-401638"/>
            <a:ext cx="10191750" cy="7667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38250" y="-339725"/>
            <a:ext cx="11620500" cy="754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64096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Предметные результаты освоения первого года изучения учебного предмета «Биология» (5 класс) должны отражать </a:t>
            </a:r>
            <a:r>
              <a:rPr lang="ru-RU" sz="2400" b="1" dirty="0" err="1" smtClean="0"/>
              <a:t>сформированность</a:t>
            </a:r>
            <a:r>
              <a:rPr lang="ru-RU" sz="2400" b="1" dirty="0" smtClean="0"/>
              <a:t> умений:</a:t>
            </a:r>
          </a:p>
          <a:p>
            <a:pPr>
              <a:buFontTx/>
              <a:buChar char="-"/>
            </a:pPr>
            <a:r>
              <a:rPr lang="ru-RU" sz="2400" dirty="0" smtClean="0"/>
              <a:t>использовать биологические термины и понятия (в том числе: живые тела, биология, экология, цитология, анатомия, физиология, увеличительные приборы, классификация, систематика, клетка, ткань, орган, система органов, организм, питание, фотосинтез, дыхание, раздражимость, рост, развитие, движение, размножение, среда обитания, природное сообщество) в соответствии с поставленной задачей и в контексте;</a:t>
            </a:r>
          </a:p>
          <a:p>
            <a:pPr>
              <a:buFontTx/>
              <a:buChar char="-"/>
            </a:pPr>
            <a:r>
              <a:rPr lang="ru-RU" sz="2400" dirty="0" smtClean="0"/>
              <a:t>проводить описание организма (растения, животного) по заданному плану; выделять существенные признаки строения и процессов жизнедеятельности организмов, характеризовать организмы как тела живой природы, перечислять особенности растений, животных, грибов, лишайников, бактерий и вирусов;</a:t>
            </a:r>
          </a:p>
          <a:p>
            <a:pPr>
              <a:buFontTx/>
              <a:buChar char="-"/>
            </a:pPr>
            <a:r>
              <a:rPr lang="ru-RU" sz="2400" dirty="0" smtClean="0"/>
              <a:t>выявлять причинно-следственные связи между строением и средой обитания организмов;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14438" y="-420688"/>
            <a:ext cx="11572876" cy="7705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28713" y="-277813"/>
            <a:ext cx="11401426" cy="7419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66813" y="-282575"/>
            <a:ext cx="11477626" cy="742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14425" y="-158750"/>
            <a:ext cx="11372850" cy="718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2088"/>
            <a:ext cx="9144000" cy="6549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8521" y="315913"/>
            <a:ext cx="9252521" cy="622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620689"/>
            <a:ext cx="9828585" cy="523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76338" y="-68263"/>
            <a:ext cx="11496676" cy="7000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81088" y="-139700"/>
            <a:ext cx="11306176" cy="714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404664"/>
            <a:ext cx="8856984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-приводить примеры, характеризующие приспособленность организмов к среде обитания, раскрывать понятие о среде обитания (водной, наземно-воздушной, почвенной, </a:t>
            </a:r>
            <a:r>
              <a:rPr lang="ru-RU" sz="2400" dirty="0" err="1" smtClean="0"/>
              <a:t>внутриорганизменной</a:t>
            </a:r>
            <a:r>
              <a:rPr lang="ru-RU" sz="2400" dirty="0" smtClean="0"/>
              <a:t>), условиях среды обитания, определяющих существование в ней организмов;</a:t>
            </a:r>
          </a:p>
          <a:p>
            <a:r>
              <a:rPr lang="ru-RU" sz="2400" dirty="0" smtClean="0"/>
              <a:t>-выполнять практические (поиск информации с использованием различных источников; описание организма по заданному плану) и лабораторные (правила</a:t>
            </a:r>
          </a:p>
          <a:p>
            <a:r>
              <a:rPr lang="ru-RU" sz="2400" dirty="0" smtClean="0"/>
              <a:t>работы с микроскопом; знакомство с различными способами измерения живых объектов) работы;</a:t>
            </a:r>
          </a:p>
          <a:p>
            <a:r>
              <a:rPr lang="ru-RU" sz="2400" dirty="0" smtClean="0"/>
              <a:t> -использовать методы биологии (наблюдение, описание, классификация, измерение, эксперимент): проводить наблюдения за организмами, описывать биологические объекты, процессы и явления; выполнять биологический рисунок и измерение биологических </a:t>
            </a:r>
            <a:r>
              <a:rPr lang="ru-RU" sz="2400" dirty="0" smtClean="0"/>
              <a:t>объектов и др.</a:t>
            </a:r>
            <a:endParaRPr lang="ru-RU" sz="2400" dirty="0" smtClean="0"/>
          </a:p>
          <a:p>
            <a:r>
              <a:rPr lang="ru-RU" sz="2400" b="1" i="1" dirty="0" smtClean="0"/>
              <a:t>Изданы новые </a:t>
            </a:r>
            <a:r>
              <a:rPr lang="ru-RU" sz="2400" b="1" i="1" dirty="0" smtClean="0"/>
              <a:t>и обновленные УМК для реализации новых требований проекта ФГОС.</a:t>
            </a:r>
            <a:endParaRPr lang="ru-RU" sz="2400" b="1" i="1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90625" y="-39688"/>
            <a:ext cx="11525250" cy="6943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09675" y="-396875"/>
            <a:ext cx="11563350" cy="765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76338" y="-244475"/>
            <a:ext cx="11496676" cy="735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90625" y="-134938"/>
            <a:ext cx="11525250" cy="713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71588" y="39688"/>
            <a:ext cx="11687176" cy="678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00150" y="-234950"/>
            <a:ext cx="11544300" cy="733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38250" y="-234950"/>
            <a:ext cx="11620500" cy="733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09675" y="-244475"/>
            <a:ext cx="11563350" cy="735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43000" y="-277813"/>
            <a:ext cx="11430000" cy="7419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43000" y="53975"/>
            <a:ext cx="11430000" cy="675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305050" y="-411163"/>
            <a:ext cx="13754100" cy="7686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38250" y="-473075"/>
            <a:ext cx="11620500" cy="781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84584" y="63500"/>
            <a:ext cx="9828584" cy="673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14438" y="-292100"/>
            <a:ext cx="11572876" cy="744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23963" y="-277813"/>
            <a:ext cx="11591926" cy="7419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52525" y="-6350"/>
            <a:ext cx="11449050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23963" y="-411163"/>
            <a:ext cx="11591926" cy="7686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85863" y="-206375"/>
            <a:ext cx="11515726" cy="727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95363" y="-206375"/>
            <a:ext cx="11134726" cy="727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38250" y="-349250"/>
            <a:ext cx="11620500" cy="756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85875" y="-325438"/>
            <a:ext cx="11715750" cy="7515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286000" y="-377825"/>
            <a:ext cx="13716000" cy="7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66813" y="-292100"/>
            <a:ext cx="11477626" cy="744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76338" y="-254000"/>
            <a:ext cx="11496676" cy="737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33488" y="-306388"/>
            <a:ext cx="11610976" cy="747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7"/>
            <a:ext cx="878497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В 2021 г. Россия примет участие в Международной программе оценки качества обучения PISA; российские школьники 7-8 классов пройдут тестирование на функциональные компетенции.</a:t>
            </a:r>
          </a:p>
          <a:p>
            <a:r>
              <a:rPr lang="ru-RU" sz="2000" dirty="0" err="1" smtClean="0"/>
              <a:t>Физикон</a:t>
            </a:r>
            <a:r>
              <a:rPr lang="ru-RU" sz="2000" dirty="0" smtClean="0"/>
              <a:t> – одно из трех российских официальных издательств цифрового </a:t>
            </a:r>
            <a:r>
              <a:rPr lang="ru-RU" sz="2000" dirty="0" err="1" smtClean="0"/>
              <a:t>контента</a:t>
            </a:r>
            <a:r>
              <a:rPr lang="ru-RU" sz="2000" dirty="0" smtClean="0"/>
              <a:t> предлагает </a:t>
            </a:r>
            <a:r>
              <a:rPr lang="ru-RU" sz="2000" dirty="0" smtClean="0"/>
              <a:t>новый </a:t>
            </a:r>
            <a:r>
              <a:rPr lang="ru-RU" sz="2000" dirty="0" smtClean="0"/>
              <a:t>продукт – цифровой тренажер по развитию функциональных компетенций учащихся для подготовки к международному исследованию PISA-2021. Тренажер включает 400 </a:t>
            </a:r>
            <a:r>
              <a:rPr lang="ru-RU" sz="2000" dirty="0" err="1" smtClean="0"/>
              <a:t>межпредметных</a:t>
            </a:r>
            <a:r>
              <a:rPr lang="ru-RU" sz="2000" dirty="0" smtClean="0"/>
              <a:t> </a:t>
            </a:r>
            <a:r>
              <a:rPr lang="ru-RU" sz="2000" dirty="0" err="1" smtClean="0"/>
              <a:t>компетентностных</a:t>
            </a:r>
            <a:r>
              <a:rPr lang="ru-RU" sz="2000" dirty="0" smtClean="0"/>
              <a:t> заданий на основе интерактивных моделей, видео, </a:t>
            </a:r>
            <a:r>
              <a:rPr lang="ru-RU" sz="2000" dirty="0" err="1" smtClean="0"/>
              <a:t>инфографики</a:t>
            </a:r>
            <a:r>
              <a:rPr lang="ru-RU" sz="2000" dirty="0" smtClean="0"/>
              <a:t> и текста. Школа может встроить использование тренажера в обычные школьные предметы или организовать подготовку в виде факультативного курса.</a:t>
            </a:r>
          </a:p>
          <a:p>
            <a:r>
              <a:rPr lang="ru-RU" sz="2000" dirty="0" smtClean="0"/>
              <a:t>Доступ к цифровым тренажерам осуществляется на платформе «Облако знаний». Школа и учитель получат не только цифровые тренажеры, но и набор сервисов для планирования процесса обучения, автоматизации выдачи и проверки заданий, проведения вступительного и итогового тестирования по материалам PISA-2021.</a:t>
            </a:r>
          </a:p>
          <a:p>
            <a:r>
              <a:rPr lang="ru-RU" sz="2000" dirty="0" smtClean="0"/>
              <a:t>Лицензия на школу сопровождается методическими материалами, возможна организация обучающих </a:t>
            </a:r>
            <a:r>
              <a:rPr lang="ru-RU" sz="2000" dirty="0" err="1" smtClean="0"/>
              <a:t>вебинаров</a:t>
            </a:r>
            <a:r>
              <a:rPr lang="ru-RU" sz="2000" dirty="0" smtClean="0"/>
              <a:t>. Поставка цифровых тренажеров для подготовки к международному тестированию PISA-2021 может осуществляться в рамках реализации региональных мероприятий федерального проекта «Цифровая образовательная среда».</a:t>
            </a:r>
            <a:endParaRPr lang="ru-RU" sz="2000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692696"/>
            <a:ext cx="8352928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2000" dirty="0" smtClean="0"/>
              <a:t>В подготовке материалов использованы презентации </a:t>
            </a:r>
            <a:r>
              <a:rPr lang="ru-RU" sz="2000" dirty="0" err="1" smtClean="0"/>
              <a:t>вебинаров</a:t>
            </a:r>
            <a:r>
              <a:rPr lang="ru-RU" sz="2000" dirty="0" smtClean="0"/>
              <a:t> издательств «Российский учебник», «Просвещение», «Мнемозина».</a:t>
            </a:r>
          </a:p>
          <a:p>
            <a:r>
              <a:rPr lang="ru-RU" sz="2000" dirty="0" smtClean="0"/>
              <a:t>Ближайшие </a:t>
            </a:r>
            <a:r>
              <a:rPr lang="ru-RU" sz="2000" dirty="0" err="1" smtClean="0"/>
              <a:t>вебинары</a:t>
            </a:r>
            <a:r>
              <a:rPr lang="ru-RU" sz="2000" dirty="0" smtClean="0"/>
              <a:t> по теме «Формирование естественнонаучной грамотности на уроках биологии. 5 класс» проводит  корпорация «Российский учебник» 09 сентября (часть 1) и 18 сентября 2020 г. (часть 2 ). </a:t>
            </a:r>
          </a:p>
          <a:p>
            <a:r>
              <a:rPr lang="ru-RU" sz="2000" b="1" dirty="0" smtClean="0"/>
              <a:t>Вопросы для обсуждения:</a:t>
            </a:r>
          </a:p>
          <a:p>
            <a:r>
              <a:rPr lang="ru-RU" sz="2000" dirty="0" smtClean="0"/>
              <a:t>С чего начинать формирование функциональной грамотности в 5 классе?</a:t>
            </a:r>
          </a:p>
          <a:p>
            <a:r>
              <a:rPr lang="ru-RU" sz="2000" dirty="0" smtClean="0"/>
              <a:t>Как использовать содержание учебного материала учебника для формирования ЕНГ? </a:t>
            </a:r>
          </a:p>
          <a:p>
            <a:r>
              <a:rPr lang="ru-RU" sz="2000" dirty="0" smtClean="0"/>
              <a:t>Какие исследования можно провести с учениками 5 класса?  </a:t>
            </a:r>
          </a:p>
          <a:p>
            <a:r>
              <a:rPr lang="ru-RU" sz="2000" dirty="0" smtClean="0"/>
              <a:t>Как в урочное время включить решение задач на функциональную грамотность?  Что такое дневник исследователя и где его найти? </a:t>
            </a:r>
          </a:p>
          <a:p>
            <a:r>
              <a:rPr lang="ru-RU" sz="2000" dirty="0" smtClean="0"/>
              <a:t>Источник: </a:t>
            </a:r>
            <a:r>
              <a:rPr lang="ru-RU" sz="2000" dirty="0" smtClean="0">
                <a:hlinkClick r:id="rId2"/>
              </a:rPr>
              <a:t>https://</a:t>
            </a:r>
            <a:r>
              <a:rPr lang="ru-RU" sz="2000" smtClean="0">
                <a:hlinkClick r:id="rId2"/>
              </a:rPr>
              <a:t>rosuchebnik.ru/material/formirovanie-estestvennonauchnoy-gramotnosti-obuchayushchikhsya-na-uro/</a:t>
            </a:r>
            <a:r>
              <a:rPr lang="ru-RU" sz="2000" smtClean="0"/>
              <a:t> </a:t>
            </a:r>
            <a:endParaRPr lang="ru-RU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90750" y="-506413"/>
            <a:ext cx="13525500" cy="7877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281238" y="-373063"/>
            <a:ext cx="13706476" cy="7610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281238" y="-473075"/>
            <a:ext cx="13706476" cy="781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584</Words>
  <Application>Microsoft Office PowerPoint</Application>
  <PresentationFormat>Экран (4:3)</PresentationFormat>
  <Paragraphs>34</Paragraphs>
  <Slides>64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64</vt:i4>
      </vt:variant>
    </vt:vector>
  </HeadingPairs>
  <TitlesOfParts>
    <vt:vector size="65" baseType="lpstr">
      <vt:lpstr>Тема Office</vt:lpstr>
      <vt:lpstr> Обновление содержания общего биологического образования в контексте современных нормативных требований.   Вебинар по программе августовских педагогических совещаний для учителей биологии    общеобразовательных организаций  08.09.2020   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Обновление содержания общего биологического образования в контексте современных нормативных требований.  Вебинар для учителей биологии общеобразовательных организаций  08.09.2020   Ссылка для регистрации: http://b25295.vr.mirapolis.ru/mira/s/v4ZvYH   </dc:title>
  <dc:creator>User</dc:creator>
  <cp:lastModifiedBy>User</cp:lastModifiedBy>
  <cp:revision>28</cp:revision>
  <dcterms:created xsi:type="dcterms:W3CDTF">2020-09-03T10:23:02Z</dcterms:created>
  <dcterms:modified xsi:type="dcterms:W3CDTF">2020-09-04T05:32:07Z</dcterms:modified>
</cp:coreProperties>
</file>