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8" r:id="rId3"/>
    <p:sldId id="258" r:id="rId4"/>
    <p:sldId id="257" r:id="rId5"/>
    <p:sldId id="267" r:id="rId6"/>
    <p:sldId id="264" r:id="rId7"/>
    <p:sldId id="260" r:id="rId8"/>
    <p:sldId id="265" r:id="rId9"/>
    <p:sldId id="261" r:id="rId10"/>
    <p:sldId id="263" r:id="rId11"/>
    <p:sldId id="266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6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5F2749-6A59-48F1-825C-835AC5F77B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138" y="5261811"/>
            <a:ext cx="8467725" cy="12771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5619" y="1726005"/>
            <a:ext cx="8210244" cy="3547432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ru-RU" sz="2800" dirty="0"/>
              <a:t>«Внедрение заданий для оценки математической грамотности обучающихся в образовательный процесс с учётом реализации обновленного ФГОС ООО и ФГОС/СОО</a:t>
            </a:r>
            <a:r>
              <a:rPr lang="ru-RU" sz="2800" dirty="0" smtClean="0"/>
              <a:t>»</a:t>
            </a:r>
          </a:p>
          <a:p>
            <a:pPr algn="ctr"/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700" dirty="0">
                <a:solidFill>
                  <a:schemeClr val="accent5">
                    <a:lumMod val="50000"/>
                  </a:schemeClr>
                </a:solidFill>
                <a:latin typeface="Circe Bold" pitchFamily="34" charset="-52"/>
              </a:rPr>
              <a:t>Центр непрерывного повышения профессионального мастерства ГАУ ДПО «ИРО ПК»</a:t>
            </a:r>
          </a:p>
          <a:p>
            <a:endParaRPr lang="ru-RU" sz="15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5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ru-RU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Ведущий </a:t>
            </a: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семинара: Е.О. Новикова, ст. преподаватель кафедры общего образования ЦНППМПР</a:t>
            </a:r>
          </a:p>
          <a:p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87FDE6-95B7-4368-B454-EDD09FD9E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11" y="268530"/>
            <a:ext cx="776685" cy="858587"/>
          </a:xfrm>
          <a:prstGeom prst="rect">
            <a:avLst/>
          </a:prstGeom>
        </p:spPr>
      </p:pic>
      <p:pic>
        <p:nvPicPr>
          <p:cNvPr id="1026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0139" y="314855"/>
            <a:ext cx="846184" cy="943251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255" y="268530"/>
            <a:ext cx="414477" cy="97607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2" descr="C:\Users\Chernicyna-NA\Desktop\САЙТ ЦЕНТР\подвал\logo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1603" y="311746"/>
            <a:ext cx="914689" cy="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084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Chernicyna-NA\Desktop\САЙТ ЦЕНТР\лого больш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320" y="-27384"/>
            <a:ext cx="846184" cy="943251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0" y="980728"/>
            <a:ext cx="9108504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1068267"/>
            <a:ext cx="9108504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39552" y="260647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КВАЗИАЛЬНАЯ СИТУАЦИЯ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068267"/>
            <a:ext cx="9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жизнь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Образование/профессия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деятельность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(практико-ориентированные задания – Банки заданий для подготовки к ГИА,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формата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открытых банков по формированию и диагностики функциональной грамотности)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сюжете присутствует проблема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4847" y="4005064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обязательно связаны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квазиальной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ситуацией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каждой задачи используется для создания итогового продукта. Форма ответа: множественный выбор, краткий ответ развернутый ответ и др.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3-5 задач. Итоговое задание - итоговый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продукт: эскиз, схема, диаграмма, видео, чертеж, книга, реклама и др.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продукт=цель проектной задачи </a:t>
            </a:r>
          </a:p>
        </p:txBody>
      </p:sp>
    </p:spTree>
    <p:extLst>
      <p:ext uri="{BB962C8B-B14F-4D97-AF65-F5344CB8AC3E}">
        <p14:creationId xmlns:p14="http://schemas.microsoft.com/office/powerpoint/2010/main" val="396943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35496" y="788804"/>
            <a:ext cx="9036496" cy="0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496" y="860812"/>
            <a:ext cx="903649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39752" y="136664"/>
            <a:ext cx="5422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задания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66027"/>
              </p:ext>
            </p:extLst>
          </p:nvPr>
        </p:nvGraphicFramePr>
        <p:xfrm>
          <a:off x="215516" y="1124744"/>
          <a:ext cx="867645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841"/>
                <a:gridCol w="2377643"/>
                <a:gridCol w="2160240"/>
                <a:gridCol w="21597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 оценки</a:t>
                      </a:r>
                    </a:p>
                    <a:p>
                      <a:pPr algn="ctr"/>
                      <a:endParaRPr lang="ru-RU" sz="2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предметный результат</a:t>
                      </a:r>
                    </a:p>
                    <a:p>
                      <a:pPr algn="just"/>
                      <a:endParaRPr lang="ru-RU" sz="2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например, чтение графиков реальных зависимостей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сложности</a:t>
                      </a:r>
                    </a:p>
                    <a:p>
                      <a:pPr algn="ctr"/>
                      <a:endParaRPr lang="ru-RU" sz="28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низкий, </a:t>
                      </a:r>
                    </a:p>
                    <a:p>
                      <a:pPr algn="just"/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средний</a:t>
                      </a:r>
                    </a:p>
                    <a:p>
                      <a:pPr algn="just"/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повышенный</a:t>
                      </a:r>
                      <a:endParaRPr lang="ru-RU" sz="2600" b="0" u="sng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ответа</a:t>
                      </a:r>
                    </a:p>
                    <a:p>
                      <a:pPr algn="ctr"/>
                      <a:endParaRPr lang="ru-RU" sz="2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развёрнутым ответом; </a:t>
                      </a:r>
                    </a:p>
                    <a:p>
                      <a:pPr marL="457200" indent="-45720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выбором ответа; </a:t>
                      </a:r>
                    </a:p>
                    <a:p>
                      <a:pPr marL="457200" indent="-45720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кратким ответом</a:t>
                      </a:r>
                      <a:endParaRPr lang="ru-RU" sz="2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оценивания</a:t>
                      </a:r>
                    </a:p>
                    <a:p>
                      <a:pPr algn="just"/>
                      <a:r>
                        <a:rPr lang="ru-RU" sz="2800" b="0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или 2 балла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полный ответ – 2 балла, частично верный ответ – 1 балл.</a:t>
                      </a:r>
                      <a:endParaRPr lang="ru-RU" sz="2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348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0541" y="620688"/>
            <a:ext cx="9129422" cy="50475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проектную задачу</a:t>
            </a: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класс, контекст и область содержания</a:t>
            </a:r>
          </a:p>
          <a:p>
            <a:pPr marL="457200" indent="-457200">
              <a:buAutoNum type="arabicPeriod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Сочинить модельную ситуацию (обязательно проблема)</a:t>
            </a:r>
          </a:p>
          <a:p>
            <a:pPr marL="457200" indent="-457200">
              <a:buAutoNum type="arabicPeriod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итоговый продукт</a:t>
            </a:r>
          </a:p>
          <a:p>
            <a:pPr marL="457200" indent="-457200">
              <a:buAutoNum type="arabicPeriod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структуру проектной задачи</a:t>
            </a:r>
          </a:p>
          <a:p>
            <a:pPr marL="457200" indent="-457200">
              <a:buAutoNum type="arabicPeriod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содержание задний</a:t>
            </a:r>
          </a:p>
          <a:p>
            <a:pPr marL="457200" indent="-457200">
              <a:buAutoNum type="arabicPeriod"/>
            </a:pPr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критерии  оценивания заданий итогового задания</a:t>
            </a:r>
          </a:p>
          <a:p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5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</a:t>
            </a:r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30.04.2024 г.)</a:t>
            </a: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Представить проектную задачу</a:t>
            </a: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16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4306" r="38671" b="56944"/>
          <a:stretch/>
        </p:blipFill>
        <p:spPr bwMode="auto">
          <a:xfrm>
            <a:off x="0" y="-10751"/>
            <a:ext cx="2452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53752" y="1207399"/>
            <a:ext cx="9108504" cy="72008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8561" y="1135391"/>
            <a:ext cx="9108504" cy="72008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27784" y="12316"/>
            <a:ext cx="592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4" t="46434" r="26484" b="12361"/>
          <a:stretch/>
        </p:blipFill>
        <p:spPr bwMode="auto">
          <a:xfrm>
            <a:off x="707462" y="2780928"/>
            <a:ext cx="7696215" cy="36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9570" y="184482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оценки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149600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задача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378" y="126876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Идем в театр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22" y="2132856"/>
            <a:ext cx="7326313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378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350376"/>
              </p:ext>
            </p:extLst>
          </p:nvPr>
        </p:nvGraphicFramePr>
        <p:xfrm>
          <a:off x="467544" y="476672"/>
          <a:ext cx="8352926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456"/>
                <a:gridCol w="1328294"/>
                <a:gridCol w="1328294"/>
                <a:gridCol w="1328294"/>
                <a:gridCol w="1328294"/>
                <a:gridCol w="132829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6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Наш класс идет в театр</a:t>
                      </a:r>
                    </a:p>
                    <a:p>
                      <a:pPr algn="ctr"/>
                      <a:endParaRPr lang="ru-RU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8</a:t>
                      </a: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6FF66"/>
                    </a:solidFill>
                  </a:tcPr>
                </a:tc>
              </a:tr>
              <a:tr h="743848"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2</a:t>
                      </a: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 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ИТОГОВОЕ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Составьте объявление!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pSp>
        <p:nvGrpSpPr>
          <p:cNvPr id="35" name="Группа 34"/>
          <p:cNvGrpSpPr/>
          <p:nvPr/>
        </p:nvGrpSpPr>
        <p:grpSpPr>
          <a:xfrm>
            <a:off x="1331640" y="1268760"/>
            <a:ext cx="6840761" cy="4464496"/>
            <a:chOff x="1331640" y="1268760"/>
            <a:chExt cx="6840761" cy="4464496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1907704" y="1268760"/>
              <a:ext cx="576064" cy="36004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 flipV="1">
              <a:off x="6876256" y="1448780"/>
              <a:ext cx="936104" cy="27003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flipV="1">
              <a:off x="1835696" y="2404770"/>
              <a:ext cx="720080" cy="655806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flipV="1">
              <a:off x="3203848" y="2404770"/>
              <a:ext cx="0" cy="92772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4211960" y="2404770"/>
              <a:ext cx="0" cy="92772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V="1">
              <a:off x="5436096" y="2404770"/>
              <a:ext cx="0" cy="92772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V="1">
              <a:off x="6588224" y="2404770"/>
              <a:ext cx="0" cy="92772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H="1" flipV="1">
              <a:off x="6984268" y="2268813"/>
              <a:ext cx="900100" cy="92771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1331640" y="4437112"/>
              <a:ext cx="1728192" cy="115212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2555348" y="4221088"/>
              <a:ext cx="720508" cy="9361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4211960" y="4077072"/>
              <a:ext cx="0" cy="9361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5436096" y="4149080"/>
              <a:ext cx="0" cy="9361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flipH="1">
              <a:off x="6230957" y="4197239"/>
              <a:ext cx="936104" cy="117597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flipH="1">
              <a:off x="6230957" y="4689140"/>
              <a:ext cx="1941444" cy="104411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735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84519" cy="592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56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4306" r="38671" b="56944"/>
          <a:stretch/>
        </p:blipFill>
        <p:spPr bwMode="auto">
          <a:xfrm>
            <a:off x="0" y="-10751"/>
            <a:ext cx="2452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53752" y="1207399"/>
            <a:ext cx="9108504" cy="72008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8561" y="1135391"/>
            <a:ext cx="9108504" cy="72008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27784" y="12316"/>
            <a:ext cx="592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4" t="46434" r="26484" b="12361"/>
          <a:stretch/>
        </p:blipFill>
        <p:spPr bwMode="auto">
          <a:xfrm>
            <a:off x="707462" y="2780928"/>
            <a:ext cx="7696215" cy="36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9570" y="1844824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оценки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2690132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676456" cy="477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088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7" t="14722" r="31719" b="5139"/>
          <a:stretch/>
        </p:blipFill>
        <p:spPr bwMode="auto">
          <a:xfrm>
            <a:off x="395536" y="404664"/>
            <a:ext cx="7776864" cy="63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728" y="-147593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формата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496" y="476672"/>
            <a:ext cx="9036496" cy="0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5496" y="404664"/>
            <a:ext cx="903649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418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84519" cy="592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2248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2684</TotalTime>
  <Words>287</Words>
  <Application>Microsoft Office PowerPoint</Application>
  <PresentationFormat>Экран (4:3)</PresentationFormat>
  <Paragraphs>102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Проектная задача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Новикова</dc:creator>
  <cp:lastModifiedBy>Елена Новикова</cp:lastModifiedBy>
  <cp:revision>7</cp:revision>
  <dcterms:created xsi:type="dcterms:W3CDTF">2024-03-04T07:22:19Z</dcterms:created>
  <dcterms:modified xsi:type="dcterms:W3CDTF">2024-03-06T04:17:50Z</dcterms:modified>
</cp:coreProperties>
</file>