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93" r:id="rId2"/>
    <p:sldId id="343" r:id="rId3"/>
    <p:sldId id="340" r:id="rId4"/>
    <p:sldId id="342" r:id="rId5"/>
    <p:sldId id="335" r:id="rId6"/>
    <p:sldId id="307" r:id="rId7"/>
    <p:sldId id="351" r:id="rId8"/>
    <p:sldId id="352" r:id="rId9"/>
    <p:sldId id="334" r:id="rId10"/>
    <p:sldId id="296" r:id="rId11"/>
  </p:sldIdLst>
  <p:sldSz cx="12192000" cy="6858000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648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v>коррекционное образование</c:v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Lit>
              <c:ptCount val="1"/>
              <c:pt idx="0">
                <c:v>дошкольники</c:v>
              </c:pt>
            </c:strLit>
          </c:cat>
          <c:val>
            <c:numRef>
              <c:f>Лист1!$A$1:$A$3</c:f>
              <c:numCache>
                <c:formatCode>General</c:formatCode>
                <c:ptCount val="3"/>
                <c:pt idx="0">
                  <c:v>5138</c:v>
                </c:pt>
                <c:pt idx="1">
                  <c:v>14622</c:v>
                </c:pt>
                <c:pt idx="2">
                  <c:v>2401</c:v>
                </c:pt>
              </c:numCache>
            </c:numRef>
          </c:val>
        </c:ser>
        <c:ser>
          <c:idx val="1"/>
          <c:order val="1"/>
          <c:tx>
            <c:v>инклюзия</c:v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Lit>
              <c:ptCount val="1"/>
              <c:pt idx="0">
                <c:v>дошкольники</c:v>
              </c:pt>
            </c:strLit>
          </c:cat>
          <c:val>
            <c:numRef>
              <c:f>Лист1!$B$1:$B$3</c:f>
              <c:numCache>
                <c:formatCode>General</c:formatCode>
                <c:ptCount val="3"/>
                <c:pt idx="0">
                  <c:v>5085</c:v>
                </c:pt>
                <c:pt idx="1">
                  <c:v>15436</c:v>
                </c:pt>
                <c:pt idx="2">
                  <c:v>568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5011968"/>
        <c:axId val="165013536"/>
        <c:axId val="0"/>
      </c:bar3DChart>
      <c:catAx>
        <c:axId val="16501196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65013536"/>
        <c:crosses val="autoZero"/>
        <c:auto val="1"/>
        <c:lblAlgn val="ctr"/>
        <c:lblOffset val="100"/>
        <c:noMultiLvlLbl val="0"/>
      </c:catAx>
      <c:valAx>
        <c:axId val="165013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5011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0.44022</cdr:x>
      <cdr:y>0.83012</cdr:y>
    </cdr:from>
    <cdr:to>
      <cdr:x>0.64022</cdr:x>
      <cdr:y>0.91623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198726" y="2666507"/>
          <a:ext cx="998927" cy="27660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900" dirty="0">
              <a:latin typeface="Montserrat" panose="00000500000000000000" pitchFamily="2" charset="-52"/>
            </a:rPr>
            <a:t>школьники</a:t>
          </a:r>
        </a:p>
      </cdr:txBody>
    </cdr:sp>
  </cdr:relSizeAnchor>
  <cdr:relSizeAnchor xmlns:cdr="http://schemas.openxmlformats.org/drawingml/2006/chartDrawing">
    <cdr:from>
      <cdr:x>0.17278</cdr:x>
      <cdr:y>0.82842</cdr:y>
    </cdr:from>
    <cdr:to>
      <cdr:x>0.37278</cdr:x>
      <cdr:y>0.91454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862973" y="2661028"/>
          <a:ext cx="998927" cy="2766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900" dirty="0">
              <a:latin typeface="Montserrat" panose="00000500000000000000" pitchFamily="2" charset="-52"/>
            </a:rPr>
            <a:t>дошкольники</a:t>
          </a:r>
        </a:p>
      </cdr:txBody>
    </cdr:sp>
  </cdr:relSizeAnchor>
  <cdr:relSizeAnchor xmlns:cdr="http://schemas.openxmlformats.org/drawingml/2006/chartDrawing">
    <cdr:from>
      <cdr:x>0.72467</cdr:x>
      <cdr:y>0.83012</cdr:y>
    </cdr:from>
    <cdr:to>
      <cdr:x>0.92467</cdr:x>
      <cdr:y>0.91623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3619445" y="2666507"/>
          <a:ext cx="998927" cy="27660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900" dirty="0">
              <a:latin typeface="Montserrat" panose="00000500000000000000" pitchFamily="2" charset="-52"/>
            </a:rPr>
            <a:t>СПО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60DA7A-2BAA-4597-8F76-32A849B902ED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7363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377363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DAF81C-3324-4182-8534-72C7CD1468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4319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6351" cy="4949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729" y="2"/>
            <a:ext cx="2946351" cy="4949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196039-DBC6-47B8-AED3-BE220B97C5B8}" type="datetimeFigureOut">
              <a:rPr lang="ru-RU" smtClean="0"/>
              <a:pPr/>
              <a:t>06.06.2023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33488"/>
            <a:ext cx="5927725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29" y="4751111"/>
            <a:ext cx="5437821" cy="388727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7691"/>
            <a:ext cx="2946351" cy="4949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729" y="9377691"/>
            <a:ext cx="2946351" cy="4949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4F5DF8-1DBC-4D96-A761-8C926ED7AA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2439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F5DF8-1DBC-4D96-A761-8C926ED7AA31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4884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F5DF8-1DBC-4D96-A761-8C926ED7AA31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846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товка на 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DED7720-C76E-411F-A964-AA6B8F1E22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5257800"/>
            <a:ext cx="12192000" cy="16002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D4EC3F0F-C019-4142-9A92-F65D26094B4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45440" y="258763"/>
            <a:ext cx="447675" cy="833438"/>
          </a:xfrm>
          <a:prstGeom prst="rect">
            <a:avLst/>
          </a:prstGeom>
        </p:spPr>
      </p:pic>
      <p:sp>
        <p:nvSpPr>
          <p:cNvPr id="13" name="Текст 12" descr="текстовый блок с названием презентации на титуле" title="Название презентации — Титул">
            <a:extLst>
              <a:ext uri="{FF2B5EF4-FFF2-40B4-BE49-F238E27FC236}">
                <a16:creationId xmlns:a16="http://schemas.microsoft.com/office/drawing/2014/main" xmlns="" id="{B15F085A-FD81-45CB-8BB2-F891F7EA600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6075" y="1268413"/>
            <a:ext cx="11509375" cy="3779837"/>
          </a:xfrm>
        </p:spPr>
        <p:txBody>
          <a:bodyPr anchor="ctr">
            <a:noAutofit/>
          </a:bodyPr>
          <a:lstStyle>
            <a:lvl1pPr marL="0" indent="0">
              <a:buNone/>
              <a:defRPr>
                <a:latin typeface="PermianSlabSerifTypeface" panose="02000000000000000000" pitchFamily="50" charset="0"/>
              </a:defRPr>
            </a:lvl1pPr>
          </a:lstStyle>
          <a:p>
            <a:r>
              <a:rPr lang="ru-RU" sz="2800" dirty="0">
                <a:latin typeface="PermianSlabSerifTypeface" panose="02000000000000000000" pitchFamily="50" charset="0"/>
              </a:rPr>
              <a:t>Название презентации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xmlns="" id="{E09C13DB-58DE-4DC0-B324-14E7788668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6075" y="5745162"/>
            <a:ext cx="11509375" cy="383838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PermianSlabSerifTypeface" panose="02000000000000000000" pitchFamily="50" charset="0"/>
              </a:defRPr>
            </a:lvl1pPr>
          </a:lstStyle>
          <a:p>
            <a:r>
              <a:rPr lang="ru-RU" dirty="0">
                <a:solidFill>
                  <a:schemeClr val="bg1"/>
                </a:solidFill>
                <a:latin typeface="PermianSlabSerifTypeface" panose="02000000000000000000" pitchFamily="50" charset="0"/>
              </a:rPr>
              <a:t>Докладчик: Фамилия Имя Отчество</a:t>
            </a:r>
          </a:p>
        </p:txBody>
      </p:sp>
      <p:sp>
        <p:nvSpPr>
          <p:cNvPr id="18" name="Текст 17">
            <a:extLst>
              <a:ext uri="{FF2B5EF4-FFF2-40B4-BE49-F238E27FC236}">
                <a16:creationId xmlns:a16="http://schemas.microsoft.com/office/drawing/2014/main" xmlns="" id="{F95E1ABD-8AF4-43F8-92A9-5F4ECC7912F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76000" y="6530469"/>
            <a:ext cx="1079451" cy="209551"/>
          </a:xfrm>
        </p:spPr>
        <p:txBody>
          <a:bodyPr>
            <a:no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algn="r"/>
            <a:r>
              <a:rPr lang="ru-RU" sz="1000" dirty="0">
                <a:solidFill>
                  <a:schemeClr val="bg1"/>
                </a:solidFill>
                <a:latin typeface="PermianSerifTypeface" panose="02000000000000000000" pitchFamily="50" charset="0"/>
              </a:rPr>
              <a:t>Пермь </a:t>
            </a:r>
            <a:r>
              <a:rPr lang="ru-RU" sz="1000" dirty="0" smtClean="0">
                <a:solidFill>
                  <a:schemeClr val="bg1"/>
                </a:solidFill>
                <a:latin typeface="PermianSerifTypeface" panose="02000000000000000000" pitchFamily="50" charset="0"/>
              </a:rPr>
              <a:t>202</a:t>
            </a:r>
            <a:r>
              <a:rPr lang="en-US" sz="1000" dirty="0" smtClean="0">
                <a:solidFill>
                  <a:schemeClr val="bg1"/>
                </a:solidFill>
                <a:latin typeface="PermianSerifTypeface" panose="02000000000000000000" pitchFamily="50" charset="0"/>
              </a:rPr>
              <a:t>2</a:t>
            </a:r>
            <a:endParaRPr lang="ru-RU" sz="1000" dirty="0">
              <a:solidFill>
                <a:schemeClr val="bg1"/>
              </a:solidFill>
              <a:latin typeface="PermianSerifTypeface" panose="02000000000000000000" pitchFamily="50" charset="0"/>
            </a:endParaRPr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xmlns="" id="{D9197A4A-65F4-4534-98AE-9F66A62BEA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75" y="6217394"/>
            <a:ext cx="10093325" cy="431800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  <a:latin typeface="+mn-lt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  <a:latin typeface="+mn-lt"/>
              </a:defRPr>
            </a:lvl5pPr>
          </a:lstStyle>
          <a:p>
            <a:r>
              <a:rPr lang="ru-RU" sz="1200" dirty="0">
                <a:solidFill>
                  <a:schemeClr val="bg1"/>
                </a:solidFill>
                <a:latin typeface="PermianSlabSerifTypeface" panose="02000000000000000000" pitchFamily="50" charset="0"/>
              </a:rPr>
              <a:t>занимаемая должность докладчика</a:t>
            </a:r>
          </a:p>
        </p:txBody>
      </p:sp>
      <p:sp>
        <p:nvSpPr>
          <p:cNvPr id="22" name="Текст 21">
            <a:extLst>
              <a:ext uri="{FF2B5EF4-FFF2-40B4-BE49-F238E27FC236}">
                <a16:creationId xmlns:a16="http://schemas.microsoft.com/office/drawing/2014/main" xmlns="" id="{93F712D2-53A1-4608-BF4F-E58F19347EA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6000" y="474206"/>
            <a:ext cx="5580000" cy="509588"/>
          </a:xfrm>
        </p:spPr>
        <p:txBody>
          <a:bodyPr lIns="0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sz="1200">
                <a:latin typeface="PermianSlabSerifTypeface" panose="02000000000000000000" pitchFamily="50" charset="0"/>
              </a:defRPr>
            </a:lvl1pPr>
            <a:lvl2pPr marL="457200" indent="0">
              <a:buNone/>
              <a:defRPr sz="1400">
                <a:latin typeface="PermianSlabSerifTypeface" panose="02000000000000000000" pitchFamily="50" charset="0"/>
              </a:defRPr>
            </a:lvl2pPr>
            <a:lvl3pPr marL="914400" indent="0">
              <a:buNone/>
              <a:defRPr sz="1400">
                <a:latin typeface="PermianSlabSerifTypeface" panose="02000000000000000000" pitchFamily="50" charset="0"/>
              </a:defRPr>
            </a:lvl3pPr>
            <a:lvl4pPr marL="1371600" indent="0">
              <a:buNone/>
              <a:defRPr sz="1400">
                <a:latin typeface="PermianSlabSerifTypeface" panose="02000000000000000000" pitchFamily="50" charset="0"/>
              </a:defRPr>
            </a:lvl4pPr>
            <a:lvl5pPr marL="1828800" indent="0">
              <a:buNone/>
              <a:defRPr sz="1400">
                <a:latin typeface="PermianSlabSerifTypeface" panose="02000000000000000000" pitchFamily="50" charset="0"/>
              </a:defRPr>
            </a:lvl5pPr>
          </a:lstStyle>
          <a:p>
            <a:r>
              <a:rPr lang="ru-RU" sz="1400" dirty="0">
                <a:solidFill>
                  <a:srgbClr val="1C2D38"/>
                </a:solidFill>
                <a:latin typeface="PermianSlabSerifTypeface" panose="02000000000000000000" pitchFamily="50" charset="0"/>
              </a:rPr>
              <a:t>МИНИСТЕРСТВО  ИНФОРМАЦИОННОГО РАЗВИТИЯ И СВЯЗИ</a:t>
            </a:r>
            <a:br>
              <a:rPr lang="ru-RU" sz="1400" dirty="0">
                <a:solidFill>
                  <a:srgbClr val="1C2D38"/>
                </a:solidFill>
                <a:latin typeface="PermianSlabSerifTypeface" panose="02000000000000000000" pitchFamily="50" charset="0"/>
              </a:rPr>
            </a:br>
            <a:r>
              <a:rPr lang="ru-RU" sz="1400" dirty="0">
                <a:solidFill>
                  <a:srgbClr val="1C2D38"/>
                </a:solidFill>
                <a:latin typeface="PermianSlabSerifTypeface" panose="02000000000000000000" pitchFamily="50" charset="0"/>
              </a:rPr>
              <a:t>ПЕРМСКОГО КРАЯ</a:t>
            </a:r>
          </a:p>
        </p:txBody>
      </p:sp>
    </p:spTree>
    <p:extLst>
      <p:ext uri="{BB962C8B-B14F-4D97-AF65-F5344CB8AC3E}">
        <p14:creationId xmlns:p14="http://schemas.microsoft.com/office/powerpoint/2010/main" val="3628859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слайд с нумерацией текст без гради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подложка верх">
            <a:extLst>
              <a:ext uri="{FF2B5EF4-FFF2-40B4-BE49-F238E27FC236}">
                <a16:creationId xmlns:a16="http://schemas.microsoft.com/office/drawing/2014/main" xmlns="" id="{AEA7EE9A-F38D-40E1-A632-822664EEEE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825500"/>
          </a:xfrm>
          <a:prstGeom prst="rect">
            <a:avLst/>
          </a:prstGeom>
        </p:spPr>
      </p:pic>
      <p:pic>
        <p:nvPicPr>
          <p:cNvPr id="4" name="подложка низ">
            <a:extLst>
              <a:ext uri="{FF2B5EF4-FFF2-40B4-BE49-F238E27FC236}">
                <a16:creationId xmlns:a16="http://schemas.microsoft.com/office/drawing/2014/main" xmlns="" id="{5C4C3DBD-D134-48F9-B307-5F358F5C5A6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6432640"/>
            <a:ext cx="12192000" cy="431800"/>
          </a:xfrm>
          <a:prstGeom prst="rect">
            <a:avLst/>
          </a:prstGeom>
        </p:spPr>
      </p:pic>
      <p:sp>
        <p:nvSpPr>
          <p:cNvPr id="15" name="номер слайда">
            <a:extLst>
              <a:ext uri="{FF2B5EF4-FFF2-40B4-BE49-F238E27FC236}">
                <a16:creationId xmlns:a16="http://schemas.microsoft.com/office/drawing/2014/main" xmlns="" id="{B0192E9C-0587-46D7-B640-5DB8DCFDD1C2}"/>
              </a:ext>
            </a:extLst>
          </p:cNvPr>
          <p:cNvSpPr txBox="1"/>
          <p:nvPr userDrawn="1"/>
        </p:nvSpPr>
        <p:spPr>
          <a:xfrm>
            <a:off x="11569955" y="6538913"/>
            <a:ext cx="5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779A4F07-433A-49CF-9D7D-A63F9F1FBCD5}" type="slidenum">
              <a:rPr lang="ru-RU" sz="1200" smtClean="0">
                <a:solidFill>
                  <a:srgbClr val="1C2D38"/>
                </a:solidFill>
                <a:latin typeface="PermianSlabSerifTypeface" panose="02000000000000000000" pitchFamily="50" charset="0"/>
              </a:rPr>
              <a:t>‹#›</a:t>
            </a:fld>
            <a:endParaRPr lang="ru-RU" sz="1200" dirty="0">
              <a:solidFill>
                <a:srgbClr val="1C2D38"/>
              </a:solidFill>
              <a:latin typeface="PermianSlabSerifTypeface" panose="02000000000000000000" pitchFamily="50" charset="0"/>
            </a:endParaRPr>
          </a:p>
        </p:txBody>
      </p:sp>
      <p:sp>
        <p:nvSpPr>
          <p:cNvPr id="21" name="ОГВ">
            <a:extLst>
              <a:ext uri="{FF2B5EF4-FFF2-40B4-BE49-F238E27FC236}">
                <a16:creationId xmlns:a16="http://schemas.microsoft.com/office/drawing/2014/main" xmlns="" id="{AD1D463F-DBEB-45E4-97C4-FFE547832A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4558" y="6494443"/>
            <a:ext cx="2520950" cy="338137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800" baseline="0">
                <a:solidFill>
                  <a:srgbClr val="1C2D38"/>
                </a:solidFill>
                <a:latin typeface="PermianSlabSerifTypeface" panose="02000000000000000000" pitchFamily="50" charset="0"/>
              </a:defRPr>
            </a:lvl1pPr>
            <a:lvl2pPr>
              <a:defRPr sz="800">
                <a:solidFill>
                  <a:schemeClr val="bg1"/>
                </a:solidFill>
              </a:defRPr>
            </a:lvl2pPr>
            <a:lvl3pPr>
              <a:defRPr sz="800">
                <a:solidFill>
                  <a:schemeClr val="bg1"/>
                </a:solidFill>
              </a:defRPr>
            </a:lvl3pPr>
            <a:lvl4pPr>
              <a:defRPr sz="800">
                <a:solidFill>
                  <a:schemeClr val="bg1"/>
                </a:solidFill>
              </a:defRPr>
            </a:lvl4pPr>
            <a:lvl5pPr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 smtClean="0"/>
              <a:t>МИНИСТЕРСТВО ОБРАЗОВАНИЯ И НАУКИ</a:t>
            </a:r>
            <a:br>
              <a:rPr lang="ru-RU" dirty="0" smtClean="0"/>
            </a:br>
            <a:r>
              <a:rPr lang="ru-RU" dirty="0" smtClean="0"/>
              <a:t>ПЕРМСКОГО </a:t>
            </a:r>
            <a:r>
              <a:rPr lang="ru-RU" dirty="0"/>
              <a:t>КРАЯ</a:t>
            </a:r>
          </a:p>
        </p:txBody>
      </p:sp>
      <p:sp>
        <p:nvSpPr>
          <p:cNvPr id="24" name="Заголовок слайда" descr="заголовок слайда">
            <a:extLst>
              <a:ext uri="{FF2B5EF4-FFF2-40B4-BE49-F238E27FC236}">
                <a16:creationId xmlns:a16="http://schemas.microsoft.com/office/drawing/2014/main" xmlns="" id="{D5FED76D-EFC9-4B34-9A58-87FF8189E21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5360" y="49213"/>
            <a:ext cx="11521280" cy="715962"/>
          </a:xfrm>
        </p:spPr>
        <p:txBody>
          <a:bodyPr anchor="ctr">
            <a:normAutofit/>
          </a:bodyPr>
          <a:lstStyle>
            <a:lvl1pPr marL="0" indent="0">
              <a:buNone/>
              <a:defRPr sz="2400">
                <a:solidFill>
                  <a:srgbClr val="1C2D38"/>
                </a:solidFill>
                <a:latin typeface="PermianSlabSerifTypeface" panose="02000000000000000000" pitchFamily="50" charset="0"/>
              </a:defRPr>
            </a:lvl1pPr>
            <a:lvl2pPr>
              <a:defRPr>
                <a:solidFill>
                  <a:schemeClr val="bg1"/>
                </a:solidFill>
                <a:latin typeface="+mj-lt"/>
              </a:defRPr>
            </a:lvl2pPr>
            <a:lvl3pPr>
              <a:defRPr>
                <a:solidFill>
                  <a:schemeClr val="bg1"/>
                </a:solidFill>
                <a:latin typeface="+mj-lt"/>
              </a:defRPr>
            </a:lvl3pPr>
            <a:lvl4pPr>
              <a:defRPr>
                <a:solidFill>
                  <a:schemeClr val="bg1"/>
                </a:solidFill>
                <a:latin typeface="+mj-lt"/>
              </a:defRPr>
            </a:lvl4pPr>
            <a:lvl5pPr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слайда</a:t>
            </a:r>
          </a:p>
        </p:txBody>
      </p:sp>
      <p:sp>
        <p:nvSpPr>
          <p:cNvPr id="26" name="Область контента" descr="область контента">
            <a:extLst>
              <a:ext uri="{FF2B5EF4-FFF2-40B4-BE49-F238E27FC236}">
                <a16:creationId xmlns:a16="http://schemas.microsoft.com/office/drawing/2014/main" xmlns="" id="{623B89AF-1D16-46F5-8A69-E8DD306D616F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35360" y="1700808"/>
            <a:ext cx="11521280" cy="4536504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1C2D38"/>
                </a:solidFill>
                <a:latin typeface="Montserrat" panose="00000500000000000000" pitchFamily="2" charset="-52"/>
              </a:defRPr>
            </a:lvl1pPr>
            <a:lvl2pPr marL="457200" indent="0">
              <a:buNone/>
              <a:defRPr sz="1400">
                <a:solidFill>
                  <a:srgbClr val="1C2D38"/>
                </a:solidFill>
                <a:latin typeface="Montserrat" panose="00000500000000000000" pitchFamily="2" charset="-52"/>
              </a:defRPr>
            </a:lvl2pPr>
            <a:lvl3pPr marL="914400" indent="0">
              <a:buNone/>
              <a:defRPr sz="1400">
                <a:solidFill>
                  <a:srgbClr val="1C2D38"/>
                </a:solidFill>
                <a:latin typeface="Montserrat" panose="00000500000000000000" pitchFamily="2" charset="-52"/>
              </a:defRPr>
            </a:lvl3pPr>
            <a:lvl4pPr marL="1371600" indent="0">
              <a:buNone/>
              <a:defRPr sz="1400">
                <a:solidFill>
                  <a:srgbClr val="1C2D38"/>
                </a:solidFill>
                <a:latin typeface="Montserrat" panose="00000500000000000000" pitchFamily="2" charset="-52"/>
              </a:defRPr>
            </a:lvl4pPr>
            <a:lvl5pPr marL="1828800" indent="0">
              <a:buNone/>
              <a:defRPr sz="1400">
                <a:solidFill>
                  <a:srgbClr val="1C2D38"/>
                </a:solidFill>
                <a:latin typeface="Montserrat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27" name="Подзаголовок" descr="Подзаголовок">
            <a:extLst>
              <a:ext uri="{FF2B5EF4-FFF2-40B4-BE49-F238E27FC236}">
                <a16:creationId xmlns:a16="http://schemas.microsoft.com/office/drawing/2014/main" xmlns="" id="{D1F13F0F-6E92-474B-B9DC-AC03A2036CB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35360" y="1053108"/>
            <a:ext cx="11521280" cy="4318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rgbClr val="1C2D38"/>
                </a:solidFill>
                <a:latin typeface="Montserrat" panose="00000500000000000000" pitchFamily="2" charset="-52"/>
              </a:defRPr>
            </a:lvl1pPr>
            <a:lvl2pPr>
              <a:defRPr sz="2000">
                <a:solidFill>
                  <a:srgbClr val="1C2D38"/>
                </a:solidFill>
              </a:defRPr>
            </a:lvl2pPr>
            <a:lvl3pPr>
              <a:defRPr sz="2000">
                <a:solidFill>
                  <a:srgbClr val="1C2D38"/>
                </a:solidFill>
              </a:defRPr>
            </a:lvl3pPr>
            <a:lvl4pPr>
              <a:defRPr sz="2000">
                <a:solidFill>
                  <a:srgbClr val="1C2D38"/>
                </a:solidFill>
              </a:defRPr>
            </a:lvl4pPr>
            <a:lvl5pPr>
              <a:defRPr sz="2000">
                <a:solidFill>
                  <a:srgbClr val="1C2D38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29" name="Название презентации" descr="название презентации">
            <a:extLst>
              <a:ext uri="{FF2B5EF4-FFF2-40B4-BE49-F238E27FC236}">
                <a16:creationId xmlns:a16="http://schemas.microsoft.com/office/drawing/2014/main" xmlns="" id="{15544E8E-278C-4479-90A6-7CCF23A882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58350" y="6438293"/>
            <a:ext cx="5675300" cy="404788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000">
                <a:solidFill>
                  <a:srgbClr val="1C2D38"/>
                </a:solidFill>
                <a:latin typeface="PermianSerifTypeface" panose="02000000000000000000" pitchFamily="50" charset="0"/>
              </a:defRPr>
            </a:lvl1pPr>
            <a:lvl2pPr>
              <a:defRPr sz="1000">
                <a:solidFill>
                  <a:srgbClr val="FFFFFF"/>
                </a:solidFill>
                <a:latin typeface="PermianSerifTypeface" panose="02000000000000000000" pitchFamily="50" charset="0"/>
              </a:defRPr>
            </a:lvl2pPr>
            <a:lvl3pPr>
              <a:defRPr sz="1000">
                <a:solidFill>
                  <a:srgbClr val="FFFFFF"/>
                </a:solidFill>
                <a:latin typeface="PermianSerifTypeface" panose="02000000000000000000" pitchFamily="50" charset="0"/>
              </a:defRPr>
            </a:lvl3pPr>
            <a:lvl4pPr>
              <a:defRPr sz="1000">
                <a:solidFill>
                  <a:srgbClr val="FFFFFF"/>
                </a:solidFill>
                <a:latin typeface="PermianSerifTypeface" panose="02000000000000000000" pitchFamily="50" charset="0"/>
              </a:defRPr>
            </a:lvl4pPr>
            <a:lvl5pPr>
              <a:defRPr sz="1000">
                <a:solidFill>
                  <a:srgbClr val="FFFFFF"/>
                </a:solidFill>
                <a:latin typeface="PermianSerifTypeface" panose="02000000000000000000" pitchFamily="50" charset="0"/>
              </a:defRPr>
            </a:lvl5pPr>
          </a:lstStyle>
          <a:p>
            <a:pPr lvl="0"/>
            <a:r>
              <a:rPr lang="ru-RU" dirty="0"/>
              <a:t>Название презентации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56F748E1-F5FF-494D-B1C0-2197C02E213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38400" y="6490800"/>
            <a:ext cx="180000" cy="335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187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товка на фина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64B264FB-E605-4256-BB70-E5799321DE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Текст 18">
            <a:extLst>
              <a:ext uri="{FF2B5EF4-FFF2-40B4-BE49-F238E27FC236}">
                <a16:creationId xmlns="" xmlns:a16="http://schemas.microsoft.com/office/drawing/2014/main" id="{14B18509-746F-4E1E-9900-BA89101D0F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56138" y="5408613"/>
            <a:ext cx="2879725" cy="360362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https://permkrai.ru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4546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13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290918"/>
            <a:ext cx="10515600" cy="48860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PermianSlabSerifTypeface" panose="02000000000000000000" pitchFamily="50" charset="0"/>
              </a:defRPr>
            </a:lvl1pPr>
          </a:lstStyle>
          <a:p>
            <a:fld id="{ECD5B068-9541-4FC7-9739-791808957D08}" type="datetimeFigureOut">
              <a:rPr lang="ru-RU" smtClean="0"/>
              <a:pPr/>
              <a:t>06.06.2023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PermianSlabSerifTypeface" panose="02000000000000000000" pitchFamily="50" charset="0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PermianSlabSerifTypeface" panose="02000000000000000000" pitchFamily="50" charset="0"/>
              </a:defRPr>
            </a:lvl1pPr>
          </a:lstStyle>
          <a:p>
            <a:fld id="{7990A65A-0714-461E-A293-55CAFC76E4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127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rgbClr val="C00000"/>
          </a:solidFill>
          <a:latin typeface="PermianSlabSerifTypeface" panose="02000000000000000000" pitchFamily="50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None/>
        <a:defRPr sz="2800" kern="1200">
          <a:solidFill>
            <a:schemeClr val="tx1"/>
          </a:solidFill>
          <a:latin typeface="Montserrat" panose="00000500000000000000" pitchFamily="2" charset="-52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None/>
        <a:defRPr sz="2400" kern="1200">
          <a:solidFill>
            <a:schemeClr val="tx1"/>
          </a:solidFill>
          <a:latin typeface="Montserrat" panose="00000500000000000000" pitchFamily="2" charset="-52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None/>
        <a:defRPr sz="2000" kern="1200">
          <a:solidFill>
            <a:schemeClr val="tx1"/>
          </a:solidFill>
          <a:latin typeface="Montserrat" panose="00000500000000000000" pitchFamily="2" charset="-52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None/>
        <a:defRPr sz="1800" kern="1200">
          <a:solidFill>
            <a:schemeClr val="tx1"/>
          </a:solidFill>
          <a:latin typeface="Montserrat" panose="00000500000000000000" pitchFamily="2" charset="-52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None/>
        <a:defRPr sz="1800" kern="1200">
          <a:solidFill>
            <a:schemeClr val="tx1"/>
          </a:solidFill>
          <a:latin typeface="Montserrat" panose="00000500000000000000" pitchFamily="2" charset="-52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12" Type="http://schemas.openxmlformats.org/officeDocument/2006/relationships/image" Target="../media/image3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jpeg"/><Relationship Id="rId5" Type="http://schemas.openxmlformats.org/officeDocument/2006/relationships/image" Target="../media/image24.png"/><Relationship Id="rId15" Type="http://schemas.openxmlformats.org/officeDocument/2006/relationships/image" Target="../media/image34.jpeg"/><Relationship Id="rId10" Type="http://schemas.openxmlformats.org/officeDocument/2006/relationships/image" Target="../media/image29.png"/><Relationship Id="rId4" Type="http://schemas.openxmlformats.org/officeDocument/2006/relationships/image" Target="../media/image23.jpeg"/><Relationship Id="rId9" Type="http://schemas.openxmlformats.org/officeDocument/2006/relationships/image" Target="../media/image28.png"/><Relationship Id="rId14" Type="http://schemas.openxmlformats.org/officeDocument/2006/relationships/image" Target="../media/image3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10" Type="http://schemas.openxmlformats.org/officeDocument/2006/relationships/image" Target="../media/image43.emf"/><Relationship Id="rId4" Type="http://schemas.openxmlformats.org/officeDocument/2006/relationships/image" Target="../media/image37.jpeg"/><Relationship Id="rId9" Type="http://schemas.openxmlformats.org/officeDocument/2006/relationships/image" Target="../media/image4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54.png"/><Relationship Id="rId3" Type="http://schemas.openxmlformats.org/officeDocument/2006/relationships/image" Target="../media/image44.png"/><Relationship Id="rId7" Type="http://schemas.openxmlformats.org/officeDocument/2006/relationships/image" Target="../media/image48.jpeg"/><Relationship Id="rId12" Type="http://schemas.openxmlformats.org/officeDocument/2006/relationships/image" Target="../media/image5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11" Type="http://schemas.openxmlformats.org/officeDocument/2006/relationships/image" Target="../media/image52.png"/><Relationship Id="rId5" Type="http://schemas.openxmlformats.org/officeDocument/2006/relationships/image" Target="../media/image46.jpeg"/><Relationship Id="rId10" Type="http://schemas.openxmlformats.org/officeDocument/2006/relationships/image" Target="../media/image51.png"/><Relationship Id="rId4" Type="http://schemas.openxmlformats.org/officeDocument/2006/relationships/image" Target="../media/image45.jpeg"/><Relationship Id="rId9" Type="http://schemas.openxmlformats.org/officeDocument/2006/relationships/image" Target="../media/image5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Текст 18">
            <a:extLst>
              <a:ext uri="{FF2B5EF4-FFF2-40B4-BE49-F238E27FC236}">
                <a16:creationId xmlns:a16="http://schemas.microsoft.com/office/drawing/2014/main" xmlns="" id="{96B47CBB-339D-450D-AC04-3D91FCCC7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 smtClean="0"/>
              <a:t>О системе образования лиц с ОВЗ в Пермском крае</a:t>
            </a:r>
            <a:endParaRPr lang="ru-RU" dirty="0"/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xmlns="" id="{0249D9D0-2B6D-4CAC-B93F-066EBA7AAB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Докладчик: </a:t>
            </a:r>
            <a:r>
              <a:rPr lang="ru-RU" dirty="0" smtClean="0"/>
              <a:t>Каткова Ирина Геннадьевна</a:t>
            </a:r>
            <a:endParaRPr lang="ru-RU" dirty="0"/>
          </a:p>
        </p:txBody>
      </p:sp>
      <p:sp>
        <p:nvSpPr>
          <p:cNvPr id="23" name="Текст 22">
            <a:extLst>
              <a:ext uri="{FF2B5EF4-FFF2-40B4-BE49-F238E27FC236}">
                <a16:creationId xmlns:a16="http://schemas.microsoft.com/office/drawing/2014/main" xmlns="" id="{30223E76-632D-4D2A-BD48-9DD5DAE021D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56000" y="474206"/>
            <a:ext cx="2945632" cy="509588"/>
          </a:xfrm>
        </p:spPr>
        <p:txBody>
          <a:bodyPr/>
          <a:lstStyle/>
          <a:p>
            <a:r>
              <a:rPr lang="ru-RU" dirty="0"/>
              <a:t>Министерство образования и науки Пермского края</a:t>
            </a:r>
          </a:p>
        </p:txBody>
      </p:sp>
      <p:sp>
        <p:nvSpPr>
          <p:cNvPr id="2" name="Текст 1"/>
          <p:cNvSpPr>
            <a:spLocks noGrp="1"/>
          </p:cNvSpPr>
          <p:nvPr>
            <p:ph type="body" sz="quarter" idx="13"/>
          </p:nvPr>
        </p:nvSpPr>
        <p:spPr>
          <a:xfrm>
            <a:off x="10775999" y="6439643"/>
            <a:ext cx="1079451" cy="209551"/>
          </a:xfrm>
        </p:spPr>
        <p:txBody>
          <a:bodyPr/>
          <a:lstStyle/>
          <a:p>
            <a:r>
              <a:rPr lang="ru-RU" dirty="0">
                <a:latin typeface="PermianSerifTypeface" panose="02000000000000000000" pitchFamily="50" charset="0"/>
              </a:rPr>
              <a:t>Пермь </a:t>
            </a:r>
            <a:r>
              <a:rPr lang="ru-RU" dirty="0" smtClean="0">
                <a:latin typeface="PermianSerifTypeface" panose="02000000000000000000" pitchFamily="50" charset="0"/>
              </a:rPr>
              <a:t>2023</a:t>
            </a:r>
            <a:endParaRPr lang="ru-RU" dirty="0">
              <a:latin typeface="PermianSerifTypeface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533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80EED296-8D4F-41F7-BFA1-C4034B50F9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56137" y="5424170"/>
            <a:ext cx="2879725" cy="360362"/>
          </a:xfrm>
        </p:spPr>
        <p:txBody>
          <a:bodyPr/>
          <a:lstStyle/>
          <a:p>
            <a:r>
              <a:rPr lang="en-US" sz="1600" dirty="0">
                <a:latin typeface="Montserrat" panose="00000500000000000000" pitchFamily="2" charset="-52"/>
              </a:rPr>
              <a:t>minobr.permkrai.ru</a:t>
            </a:r>
            <a:endParaRPr lang="ru-RU" sz="1600" dirty="0">
              <a:latin typeface="Montserrat" panose="00000500000000000000" pitchFamily="2" charset="-5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2CC604C7-E205-43E6-9B88-6A6F93DA99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6137" y="5375125"/>
            <a:ext cx="369242" cy="391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97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614558" y="199446"/>
            <a:ext cx="11521280" cy="381112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Количественные данные по обучающимся </a:t>
            </a:r>
            <a:r>
              <a:rPr lang="ru-RU" b="1" dirty="0" smtClean="0">
                <a:solidFill>
                  <a:srgbClr val="0070C0"/>
                </a:solidFill>
              </a:rPr>
              <a:t>с ОВЗ</a:t>
            </a:r>
            <a:endParaRPr lang="ru-RU" b="1" dirty="0">
              <a:solidFill>
                <a:srgbClr val="0070C0"/>
              </a:solidFill>
            </a:endParaRPr>
          </a:p>
        </p:txBody>
      </p:sp>
      <p:graphicFrame>
        <p:nvGraphicFramePr>
          <p:cNvPr id="36" name="Диаграмма 3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5237085"/>
              </p:ext>
            </p:extLst>
          </p:nvPr>
        </p:nvGraphicFramePr>
        <p:xfrm>
          <a:off x="991384" y="1518364"/>
          <a:ext cx="10085110" cy="39774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0485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373068" y="77916"/>
            <a:ext cx="11521280" cy="335022"/>
          </a:xfrm>
        </p:spPr>
        <p:txBody>
          <a:bodyPr>
            <a:noAutofit/>
          </a:bodyPr>
          <a:lstStyle/>
          <a:p>
            <a:endParaRPr lang="ru-RU" b="1" dirty="0" smtClean="0">
              <a:solidFill>
                <a:srgbClr val="0070C0"/>
              </a:solidFill>
              <a:latin typeface="PermianSerifTypeface" panose="02000000000000000000" pitchFamily="50" charset="0"/>
            </a:endParaRPr>
          </a:p>
          <a:p>
            <a:r>
              <a:rPr lang="ru-RU" b="1" dirty="0" smtClean="0">
                <a:solidFill>
                  <a:srgbClr val="0070C0"/>
                </a:solidFill>
                <a:latin typeface="PermianSerifTypeface" panose="02000000000000000000" pitchFamily="50" charset="0"/>
              </a:rPr>
              <a:t>Созданные образовательные условия</a:t>
            </a:r>
            <a:endParaRPr lang="ru-RU" dirty="0">
              <a:latin typeface="PermianSerifTypeface" panose="02000000000000000000" pitchFamily="50" charset="0"/>
            </a:endParaRPr>
          </a:p>
        </p:txBody>
      </p:sp>
      <p:sp>
        <p:nvSpPr>
          <p:cNvPr id="23" name="Объект 4"/>
          <p:cNvSpPr txBox="1">
            <a:spLocks/>
          </p:cNvSpPr>
          <p:nvPr/>
        </p:nvSpPr>
        <p:spPr>
          <a:xfrm>
            <a:off x="8899073" y="876552"/>
            <a:ext cx="2549242" cy="431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None/>
              <a:defRPr sz="1800" b="1" kern="1200">
                <a:solidFill>
                  <a:srgbClr val="1C2D38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000" kern="1200">
                <a:solidFill>
                  <a:srgbClr val="1C2D38"/>
                </a:solidFill>
                <a:latin typeface="Montserrat" panose="00000500000000000000" pitchFamily="2" charset="-52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000" kern="1200">
                <a:solidFill>
                  <a:srgbClr val="1C2D38"/>
                </a:solidFill>
                <a:latin typeface="Montserrat" panose="00000500000000000000" pitchFamily="2" charset="-52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000" kern="1200">
                <a:solidFill>
                  <a:srgbClr val="1C2D38"/>
                </a:solidFill>
                <a:latin typeface="Montserrat" panose="00000500000000000000" pitchFamily="2" charset="-52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000" kern="1200">
                <a:solidFill>
                  <a:srgbClr val="1C2D38"/>
                </a:solidFill>
                <a:latin typeface="Montserrat" panose="00000500000000000000" pitchFamily="2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70C0"/>
                </a:solidFill>
              </a:rPr>
              <a:t>Проекты: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24" name="Объект 4"/>
          <p:cNvSpPr txBox="1">
            <a:spLocks/>
          </p:cNvSpPr>
          <p:nvPr/>
        </p:nvSpPr>
        <p:spPr>
          <a:xfrm>
            <a:off x="522895" y="910249"/>
            <a:ext cx="3813581" cy="4621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None/>
              <a:defRPr sz="1800" b="1" kern="1200">
                <a:solidFill>
                  <a:srgbClr val="1C2D38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000" kern="1200">
                <a:solidFill>
                  <a:srgbClr val="1C2D38"/>
                </a:solidFill>
                <a:latin typeface="Montserrat" panose="00000500000000000000" pitchFamily="2" charset="-52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000" kern="1200">
                <a:solidFill>
                  <a:srgbClr val="1C2D38"/>
                </a:solidFill>
                <a:latin typeface="Montserrat" panose="00000500000000000000" pitchFamily="2" charset="-52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000" kern="1200">
                <a:solidFill>
                  <a:srgbClr val="1C2D38"/>
                </a:solidFill>
                <a:latin typeface="Montserrat" panose="00000500000000000000" pitchFamily="2" charset="-52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000" kern="1200">
                <a:solidFill>
                  <a:srgbClr val="1C2D38"/>
                </a:solidFill>
                <a:latin typeface="Montserrat" panose="00000500000000000000" pitchFamily="2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 smtClean="0">
                <a:solidFill>
                  <a:srgbClr val="0070C0"/>
                </a:solidFill>
              </a:rPr>
              <a:t>Специальные образовательные условия:</a:t>
            </a:r>
            <a:endParaRPr lang="ru-RU" sz="1600" dirty="0">
              <a:solidFill>
                <a:srgbClr val="0070C0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14473" y="2102757"/>
            <a:ext cx="525010" cy="525008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1215046" y="2102011"/>
            <a:ext cx="32149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Montserrat" panose="00000500000000000000" pitchFamily="2" charset="-52"/>
              </a:rPr>
              <a:t>Оборудование для дистанционного</a:t>
            </a:r>
          </a:p>
          <a:p>
            <a:r>
              <a:rPr lang="ru-RU" sz="1200" dirty="0" smtClean="0">
                <a:latin typeface="Montserrat" panose="00000500000000000000" pitchFamily="2" charset="-52"/>
              </a:rPr>
              <a:t>обучения детей-инвалидов </a:t>
            </a:r>
            <a:br>
              <a:rPr lang="ru-RU" sz="1200" dirty="0" smtClean="0">
                <a:latin typeface="Montserrat" panose="00000500000000000000" pitchFamily="2" charset="-52"/>
              </a:rPr>
            </a:br>
            <a:r>
              <a:rPr lang="ru-RU" sz="1200" dirty="0" smtClean="0">
                <a:latin typeface="Montserrat" panose="00000500000000000000" pitchFamily="2" charset="-52"/>
              </a:rPr>
              <a:t>на дому </a:t>
            </a:r>
            <a:r>
              <a:rPr lang="ru-RU" sz="1200" b="1" dirty="0" smtClean="0">
                <a:solidFill>
                  <a:srgbClr val="FF0000"/>
                </a:solidFill>
                <a:latin typeface="Montserrat" panose="00000500000000000000" pitchFamily="2" charset="-52"/>
              </a:rPr>
              <a:t>39,0 млн. руб.</a:t>
            </a:r>
            <a:endParaRPr lang="ru-RU" sz="1200" b="1" dirty="0">
              <a:solidFill>
                <a:srgbClr val="FF0000"/>
              </a:solidFill>
              <a:latin typeface="Montserrat" panose="00000500000000000000" pitchFamily="2" charset="-52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203432" y="1415253"/>
            <a:ext cx="31069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Montserrat" panose="00000500000000000000" pitchFamily="2" charset="-52"/>
              </a:rPr>
              <a:t>Оборудование для психолого-педагогического сопровождения</a:t>
            </a:r>
          </a:p>
          <a:p>
            <a:r>
              <a:rPr lang="ru-RU" sz="1200" b="1" dirty="0" smtClean="0">
                <a:solidFill>
                  <a:srgbClr val="FF0000"/>
                </a:solidFill>
                <a:latin typeface="Montserrat" panose="00000500000000000000" pitchFamily="2" charset="-52"/>
              </a:rPr>
              <a:t>1,5 млн. руб.</a:t>
            </a:r>
            <a:endParaRPr lang="ru-RU" sz="1200" b="1" dirty="0">
              <a:solidFill>
                <a:srgbClr val="FF0000"/>
              </a:solidFill>
              <a:latin typeface="Montserrat" panose="00000500000000000000" pitchFamily="2" charset="-52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203432" y="2801885"/>
            <a:ext cx="31078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Montserrat" panose="00000500000000000000" pitchFamily="2" charset="-52"/>
              </a:rPr>
              <a:t>Диагностический инструментарий</a:t>
            </a:r>
          </a:p>
          <a:p>
            <a:r>
              <a:rPr lang="ru-RU" sz="1200" dirty="0" smtClean="0">
                <a:latin typeface="Montserrat" panose="00000500000000000000" pitchFamily="2" charset="-52"/>
              </a:rPr>
              <a:t>для ПМПК </a:t>
            </a:r>
            <a:r>
              <a:rPr lang="ru-RU" sz="1200" b="1" dirty="0" smtClean="0">
                <a:solidFill>
                  <a:srgbClr val="FF0000"/>
                </a:solidFill>
                <a:latin typeface="Montserrat" panose="00000500000000000000" pitchFamily="2" charset="-52"/>
              </a:rPr>
              <a:t>200 </a:t>
            </a:r>
            <a:r>
              <a:rPr lang="ru-RU" sz="1200" b="1" dirty="0" err="1" smtClean="0">
                <a:solidFill>
                  <a:srgbClr val="FF0000"/>
                </a:solidFill>
                <a:latin typeface="Montserrat" panose="00000500000000000000" pitchFamily="2" charset="-52"/>
              </a:rPr>
              <a:t>тыс.руб</a:t>
            </a:r>
            <a:r>
              <a:rPr lang="ru-RU" sz="1200" b="1" dirty="0" smtClean="0">
                <a:solidFill>
                  <a:srgbClr val="FF0000"/>
                </a:solidFill>
                <a:latin typeface="Montserrat" panose="00000500000000000000" pitchFamily="2" charset="-52"/>
              </a:rPr>
              <a:t>.</a:t>
            </a:r>
            <a:endParaRPr lang="ru-RU" sz="1200" b="1" dirty="0">
              <a:solidFill>
                <a:srgbClr val="FF0000"/>
              </a:solidFill>
              <a:latin typeface="Montserrat" panose="00000500000000000000" pitchFamily="2" charset="-52"/>
            </a:endParaRPr>
          </a:p>
        </p:txBody>
      </p:sp>
      <p:pic>
        <p:nvPicPr>
          <p:cNvPr id="1036" name="Picture 12" descr="https://a-t-tech.ru/upload/iblock/df9/configuration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79" y="1438807"/>
            <a:ext cx="535383" cy="535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w7.pngwing.com/pngs/38/911/png-transparent-blended-learning-education-computer-icons-instructor-led-training-others-miscellaneous-class-logo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4772" y="2823856"/>
            <a:ext cx="590127" cy="452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88" b="11636"/>
          <a:stretch/>
        </p:blipFill>
        <p:spPr bwMode="auto">
          <a:xfrm>
            <a:off x="8899073" y="1248088"/>
            <a:ext cx="1747566" cy="548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4106" y="1852493"/>
            <a:ext cx="2318636" cy="775272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9042548" y="1847440"/>
            <a:ext cx="1542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Montserrat" panose="00000500000000000000" pitchFamily="2" charset="-52"/>
              </a:rPr>
              <a:t>«Ментальное здоровье»</a:t>
            </a:r>
            <a:endParaRPr lang="ru-RU" sz="1200" b="1" dirty="0">
              <a:solidFill>
                <a:schemeClr val="bg1"/>
              </a:solidFill>
              <a:latin typeface="Montserrat" panose="00000500000000000000" pitchFamily="2" charset="-52"/>
            </a:endParaRPr>
          </a:p>
        </p:txBody>
      </p:sp>
      <p:pic>
        <p:nvPicPr>
          <p:cNvPr id="54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0392" y="2814836"/>
            <a:ext cx="2269804" cy="57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TextBox 57"/>
          <p:cNvSpPr txBox="1"/>
          <p:nvPr/>
        </p:nvSpPr>
        <p:spPr>
          <a:xfrm>
            <a:off x="9103797" y="2329421"/>
            <a:ext cx="15428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Montserrat" panose="00000500000000000000" pitchFamily="2" charset="-52"/>
              </a:rPr>
              <a:t>ПФО</a:t>
            </a:r>
            <a:endParaRPr lang="ru-RU" sz="1200" b="1" dirty="0">
              <a:solidFill>
                <a:schemeClr val="bg1"/>
              </a:solidFill>
              <a:latin typeface="Montserrat" panose="00000500000000000000" pitchFamily="2" charset="-52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192048" y="4821035"/>
            <a:ext cx="308262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dirty="0" smtClean="0">
                <a:solidFill>
                  <a:srgbClr val="0070C0"/>
                </a:solidFill>
                <a:latin typeface="Montserrat" panose="00000500000000000000" pitchFamily="2" charset="-52"/>
              </a:rPr>
              <a:t>Доступная среда:</a:t>
            </a:r>
          </a:p>
          <a:p>
            <a:pPr>
              <a:defRPr/>
            </a:pPr>
            <a:r>
              <a:rPr lang="ru-RU" sz="1200" dirty="0" smtClean="0">
                <a:latin typeface="Montserrat" panose="00000500000000000000" pitchFamily="2" charset="-52"/>
              </a:rPr>
              <a:t>подъемники для детей, лифты для детей, коляски, книги для слабовидящих, усилители звука, </a:t>
            </a:r>
            <a:r>
              <a:rPr lang="ru-RU" sz="1200" dirty="0" err="1" smtClean="0">
                <a:latin typeface="Montserrat" panose="00000500000000000000" pitchFamily="2" charset="-52"/>
              </a:rPr>
              <a:t>вертикализаторы</a:t>
            </a:r>
            <a:r>
              <a:rPr lang="ru-RU" sz="1200" dirty="0" smtClean="0">
                <a:latin typeface="Montserrat" panose="00000500000000000000" pitchFamily="2" charset="-52"/>
              </a:rPr>
              <a:t>, бассейны, соляные пещеры, сенсорные комнаты и др.</a:t>
            </a:r>
            <a:endParaRPr lang="ru-RU" sz="1200" u="sng" dirty="0" smtClean="0">
              <a:latin typeface="Montserrat" panose="00000500000000000000" pitchFamily="2" charset="-52"/>
            </a:endParaRPr>
          </a:p>
          <a:p>
            <a:pPr>
              <a:defRPr/>
            </a:pPr>
            <a:endParaRPr lang="ru-RU" sz="1200" dirty="0">
              <a:latin typeface="Montserrat" panose="00000500000000000000" pitchFamily="2" charset="-52"/>
            </a:endParaRPr>
          </a:p>
          <a:p>
            <a:pPr>
              <a:defRPr/>
            </a:pP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26" name="Picture 6" descr="https://margaretblaine.com/wp-content/uploads/2018/10/interests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7324" y="3528765"/>
            <a:ext cx="2342349" cy="904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9042548" y="3527430"/>
            <a:ext cx="24741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accent5">
                    <a:lumMod val="50000"/>
                  </a:schemeClr>
                </a:solidFill>
                <a:latin typeface="Montserrat" panose="00000500000000000000" pitchFamily="2" charset="-52"/>
              </a:rPr>
              <a:t>«Образование для </a:t>
            </a:r>
            <a:br>
              <a:rPr lang="ru-RU" sz="1200" b="1" dirty="0" smtClean="0">
                <a:solidFill>
                  <a:schemeClr val="accent5">
                    <a:lumMod val="50000"/>
                  </a:schemeClr>
                </a:solidFill>
                <a:latin typeface="Montserrat" panose="00000500000000000000" pitchFamily="2" charset="-52"/>
              </a:rPr>
            </a:br>
            <a:r>
              <a:rPr lang="ru-RU" sz="1200" b="1" dirty="0" smtClean="0">
                <a:solidFill>
                  <a:schemeClr val="accent5">
                    <a:lumMod val="50000"/>
                  </a:schemeClr>
                </a:solidFill>
                <a:latin typeface="Montserrat" panose="00000500000000000000" pitchFamily="2" charset="-52"/>
              </a:rPr>
              <a:t>всех и каждого» (г. Пермь)</a:t>
            </a:r>
            <a:endParaRPr lang="ru-RU" sz="1200" b="1" dirty="0">
              <a:solidFill>
                <a:schemeClr val="accent5">
                  <a:lumMod val="50000"/>
                </a:schemeClr>
              </a:solidFill>
              <a:latin typeface="Montserrat" panose="00000500000000000000" pitchFamily="2" charset="-5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79423" y="3311754"/>
            <a:ext cx="31078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Montserrat" panose="00000500000000000000" pitchFamily="2" charset="-52"/>
              </a:rPr>
              <a:t>Обновление фонда учебной литературы – 12 090 экземпляров</a:t>
            </a:r>
          </a:p>
          <a:p>
            <a:r>
              <a:rPr lang="ru-RU" sz="1200" b="1" dirty="0" smtClean="0">
                <a:solidFill>
                  <a:srgbClr val="FF0000"/>
                </a:solidFill>
                <a:latin typeface="Montserrat" panose="00000500000000000000" pitchFamily="2" charset="-52"/>
              </a:rPr>
              <a:t>7, 1 </a:t>
            </a:r>
            <a:r>
              <a:rPr lang="ru-RU" sz="1200" b="1" dirty="0" err="1" smtClean="0">
                <a:solidFill>
                  <a:srgbClr val="FF0000"/>
                </a:solidFill>
                <a:latin typeface="Montserrat" panose="00000500000000000000" pitchFamily="2" charset="-52"/>
              </a:rPr>
              <a:t>млн.руб</a:t>
            </a:r>
            <a:r>
              <a:rPr lang="ru-RU" sz="1200" b="1" dirty="0" smtClean="0">
                <a:solidFill>
                  <a:srgbClr val="FF0000"/>
                </a:solidFill>
                <a:latin typeface="Montserrat" panose="00000500000000000000" pitchFamily="2" charset="-52"/>
              </a:rPr>
              <a:t>.</a:t>
            </a:r>
            <a:endParaRPr lang="ru-RU" sz="1200" b="1" dirty="0">
              <a:solidFill>
                <a:srgbClr val="FF0000"/>
              </a:solidFill>
              <a:latin typeface="Montserrat" panose="00000500000000000000" pitchFamily="2" charset="-52"/>
            </a:endParaRPr>
          </a:p>
        </p:txBody>
      </p:sp>
      <p:pic>
        <p:nvPicPr>
          <p:cNvPr id="1026" name="Picture 2" descr="https://catherineasquithgallery.com/uploads/posts/2021-02/1614532873_112-p-kniga-na-belom-fone-145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73" y="3484952"/>
            <a:ext cx="663881" cy="45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Объект 4"/>
          <p:cNvSpPr txBox="1">
            <a:spLocks/>
          </p:cNvSpPr>
          <p:nvPr/>
        </p:nvSpPr>
        <p:spPr>
          <a:xfrm>
            <a:off x="4662830" y="853293"/>
            <a:ext cx="3813581" cy="4621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None/>
              <a:defRPr sz="1800" b="1" kern="1200">
                <a:solidFill>
                  <a:srgbClr val="1C2D38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000" kern="1200">
                <a:solidFill>
                  <a:srgbClr val="1C2D38"/>
                </a:solidFill>
                <a:latin typeface="Montserrat" panose="00000500000000000000" pitchFamily="2" charset="-52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000" kern="1200">
                <a:solidFill>
                  <a:srgbClr val="1C2D38"/>
                </a:solidFill>
                <a:latin typeface="Montserrat" panose="00000500000000000000" pitchFamily="2" charset="-52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000" kern="1200">
                <a:solidFill>
                  <a:srgbClr val="1C2D38"/>
                </a:solidFill>
                <a:latin typeface="Montserrat" panose="00000500000000000000" pitchFamily="2" charset="-52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000" kern="1200">
                <a:solidFill>
                  <a:srgbClr val="1C2D38"/>
                </a:solidFill>
                <a:latin typeface="Montserrat" panose="00000500000000000000" pitchFamily="2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 smtClean="0">
                <a:solidFill>
                  <a:srgbClr val="0070C0"/>
                </a:solidFill>
              </a:rPr>
              <a:t>Педагогические кадры:</a:t>
            </a:r>
            <a:endParaRPr lang="ru-RU" sz="1600" dirty="0">
              <a:solidFill>
                <a:srgbClr val="0070C0"/>
              </a:solidFill>
            </a:endParaRPr>
          </a:p>
        </p:txBody>
      </p:sp>
      <p:pic>
        <p:nvPicPr>
          <p:cNvPr id="30" name="Объект 6"/>
          <p:cNvPicPr>
            <a:picLocks noGrp="1" noChangeAspect="1"/>
          </p:cNvPicPr>
          <p:nvPr>
            <p:ph sz="quarter" idx="12"/>
          </p:nvPr>
        </p:nvPicPr>
        <p:blipFill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1943" y="1384908"/>
            <a:ext cx="515703" cy="515703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5327368" y="1374406"/>
            <a:ext cx="319446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Montserrat" panose="00000500000000000000" pitchFamily="2" charset="-52"/>
              </a:rPr>
              <a:t>3 270  </a:t>
            </a:r>
            <a:r>
              <a:rPr lang="ru-RU" sz="1200" dirty="0" smtClean="0">
                <a:latin typeface="Montserrat" panose="00000500000000000000" pitchFamily="2" charset="-52"/>
              </a:rPr>
              <a:t>специалистов </a:t>
            </a:r>
            <a:r>
              <a:rPr lang="ru-RU" sz="1200" dirty="0">
                <a:latin typeface="Montserrat" panose="00000500000000000000" pitchFamily="2" charset="-52"/>
              </a:rPr>
              <a:t>психолого-</a:t>
            </a:r>
          </a:p>
          <a:p>
            <a:r>
              <a:rPr lang="ru-RU" sz="1200" dirty="0">
                <a:latin typeface="Montserrat" panose="00000500000000000000" pitchFamily="2" charset="-52"/>
              </a:rPr>
              <a:t>педагогического сопровождения</a:t>
            </a: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1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1943" y="2185126"/>
            <a:ext cx="515266" cy="515266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5370724" y="2197265"/>
            <a:ext cx="289380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Montserrat" panose="00000500000000000000" pitchFamily="2" charset="-52"/>
              </a:rPr>
              <a:t>94 %</a:t>
            </a:r>
            <a:r>
              <a:rPr lang="ru-RU" sz="1400" b="1" dirty="0">
                <a:solidFill>
                  <a:srgbClr val="FF0000"/>
                </a:solidFill>
                <a:latin typeface="Montserrat" panose="00000500000000000000" pitchFamily="2" charset="-52"/>
              </a:rPr>
              <a:t> </a:t>
            </a:r>
            <a:r>
              <a:rPr lang="ru-RU" sz="1200" dirty="0" smtClean="0">
                <a:latin typeface="Montserrat" panose="00000500000000000000" pitchFamily="2" charset="-52"/>
              </a:rPr>
              <a:t>педагогов и специалистов обучены на курсах повышения квалификации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1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5458" y="2920138"/>
            <a:ext cx="515266" cy="515266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5392493" y="2974376"/>
            <a:ext cx="32848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  <a:latin typeface="Montserrat" panose="00000500000000000000" pitchFamily="2" charset="-52"/>
              </a:rPr>
              <a:t>150 чел</a:t>
            </a:r>
            <a:r>
              <a:rPr lang="ru-RU" sz="1400" b="1" dirty="0" smtClean="0">
                <a:solidFill>
                  <a:srgbClr val="FF0000"/>
                </a:solidFill>
                <a:latin typeface="Montserrat" panose="00000500000000000000" pitchFamily="2" charset="-52"/>
              </a:rPr>
              <a:t>. </a:t>
            </a:r>
            <a:r>
              <a:rPr lang="ru-RU" sz="1200" dirty="0" smtClean="0">
                <a:latin typeface="Montserrat" panose="00000500000000000000" pitchFamily="2" charset="-52"/>
              </a:rPr>
              <a:t>(ежегодно) -</a:t>
            </a:r>
            <a:endParaRPr lang="ru-RU" sz="1200" dirty="0">
              <a:latin typeface="Montserrat" panose="00000500000000000000" pitchFamily="2" charset="-52"/>
            </a:endParaRPr>
          </a:p>
          <a:p>
            <a:r>
              <a:rPr lang="ru-RU" sz="1200" dirty="0">
                <a:latin typeface="Montserrat" panose="00000500000000000000" pitchFamily="2" charset="-52"/>
              </a:rPr>
              <a:t>п</a:t>
            </a:r>
            <a:r>
              <a:rPr lang="ru-RU" sz="1200" dirty="0" smtClean="0">
                <a:latin typeface="Montserrat" panose="00000500000000000000" pitchFamily="2" charset="-52"/>
              </a:rPr>
              <a:t>рофессиональная переподготовка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4963981" y="3862175"/>
            <a:ext cx="31591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ru-RU" sz="1200" dirty="0">
                <a:solidFill>
                  <a:srgbClr val="0070C0"/>
                </a:solidFill>
                <a:latin typeface="Montserrat" panose="00000500000000000000" pitchFamily="2" charset="-52"/>
              </a:rPr>
              <a:t>Контрольные цифры приема </a:t>
            </a:r>
            <a:r>
              <a:rPr lang="ru-RU" sz="1200" dirty="0" smtClean="0">
                <a:solidFill>
                  <a:srgbClr val="0070C0"/>
                </a:solidFill>
                <a:latin typeface="Montserrat" panose="00000500000000000000" pitchFamily="2" charset="-52"/>
              </a:rPr>
              <a:t>в вузы по </a:t>
            </a:r>
            <a:r>
              <a:rPr lang="ru-RU" sz="1200" dirty="0">
                <a:solidFill>
                  <a:srgbClr val="0070C0"/>
                </a:solidFill>
                <a:latin typeface="Montserrat" panose="00000500000000000000" pitchFamily="2" charset="-52"/>
              </a:rPr>
              <a:t>педагогическим </a:t>
            </a:r>
            <a:r>
              <a:rPr lang="ru-RU" sz="1200" dirty="0" smtClean="0">
                <a:solidFill>
                  <a:srgbClr val="0070C0"/>
                </a:solidFill>
                <a:latin typeface="Montserrat" panose="00000500000000000000" pitchFamily="2" charset="-52"/>
              </a:rPr>
              <a:t>специальностям </a:t>
            </a:r>
            <a:r>
              <a:rPr lang="ru-RU" sz="1200" dirty="0">
                <a:solidFill>
                  <a:srgbClr val="0070C0"/>
                </a:solidFill>
                <a:latin typeface="Montserrat" panose="00000500000000000000" pitchFamily="2" charset="-52"/>
              </a:rPr>
              <a:t>для работы с детьми с ОВЗ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63981" y="4574346"/>
            <a:ext cx="3390440" cy="1721904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 rotWithShape="1">
          <a:blip r:embed="rId13" cstate="print"/>
          <a:srcRect l="3883" t="18666" r="75382" b="41961"/>
          <a:stretch/>
        </p:blipFill>
        <p:spPr>
          <a:xfrm>
            <a:off x="9071168" y="4658045"/>
            <a:ext cx="2377147" cy="919847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 rotWithShape="1">
          <a:blip r:embed="rId14" cstate="print"/>
          <a:srcRect l="7058" t="8784" r="67265" b="79451"/>
          <a:stretch/>
        </p:blipFill>
        <p:spPr>
          <a:xfrm>
            <a:off x="9057324" y="5693031"/>
            <a:ext cx="2390991" cy="6494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8" t="2008" r="5142" b="1754"/>
          <a:stretch/>
        </p:blipFill>
        <p:spPr>
          <a:xfrm>
            <a:off x="479566" y="4909486"/>
            <a:ext cx="635918" cy="616841"/>
          </a:xfrm>
          <a:prstGeom prst="rect">
            <a:avLst/>
          </a:prstGeom>
        </p:spPr>
      </p:pic>
      <p:pic>
        <p:nvPicPr>
          <p:cNvPr id="47" name="Picture 3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88" r="61298" b="8748"/>
          <a:stretch/>
        </p:blipFill>
        <p:spPr bwMode="auto">
          <a:xfrm>
            <a:off x="423402" y="4125538"/>
            <a:ext cx="661497" cy="558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" name="TextBox 47"/>
          <p:cNvSpPr txBox="1"/>
          <p:nvPr/>
        </p:nvSpPr>
        <p:spPr>
          <a:xfrm>
            <a:off x="1179423" y="4029437"/>
            <a:ext cx="31078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Montserrat" panose="00000500000000000000" pitchFamily="2" charset="-52"/>
              </a:rPr>
              <a:t>Обновление МТБ </a:t>
            </a:r>
          </a:p>
          <a:p>
            <a:r>
              <a:rPr lang="ru-RU" sz="1200" dirty="0" smtClean="0">
                <a:latin typeface="Montserrat" panose="00000500000000000000" pitchFamily="2" charset="-52"/>
              </a:rPr>
              <a:t>коррекционных школ </a:t>
            </a:r>
          </a:p>
          <a:p>
            <a:r>
              <a:rPr lang="ru-RU" sz="1200" b="1" dirty="0" smtClean="0">
                <a:solidFill>
                  <a:srgbClr val="FF0000"/>
                </a:solidFill>
                <a:latin typeface="Montserrat" panose="00000500000000000000" pitchFamily="2" charset="-52"/>
              </a:rPr>
              <a:t>8 </a:t>
            </a:r>
            <a:r>
              <a:rPr lang="ru-RU" sz="1200" b="1" dirty="0" err="1" smtClean="0">
                <a:solidFill>
                  <a:srgbClr val="FF0000"/>
                </a:solidFill>
                <a:latin typeface="Montserrat" panose="00000500000000000000" pitchFamily="2" charset="-52"/>
              </a:rPr>
              <a:t>млн.руб</a:t>
            </a:r>
            <a:r>
              <a:rPr lang="ru-RU" sz="1200" b="1" dirty="0" smtClean="0">
                <a:solidFill>
                  <a:srgbClr val="FF0000"/>
                </a:solidFill>
                <a:latin typeface="Montserrat" panose="00000500000000000000" pitchFamily="2" charset="-52"/>
              </a:rPr>
              <a:t>. </a:t>
            </a:r>
            <a:r>
              <a:rPr lang="ru-RU" sz="1200" dirty="0" smtClean="0">
                <a:latin typeface="Montserrat" panose="00000500000000000000" pitchFamily="2" charset="-52"/>
              </a:rPr>
              <a:t>(на одну школу)</a:t>
            </a:r>
            <a:endParaRPr lang="ru-RU" sz="1200" dirty="0"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993051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>
              <a:latin typeface="Montserrat" panose="00000500000000000000" pitchFamily="2" charset="-52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425481" y="21132"/>
            <a:ext cx="11521280" cy="715962"/>
          </a:xfrm>
        </p:spPr>
        <p:txBody>
          <a:bodyPr>
            <a:noAutofit/>
          </a:bodyPr>
          <a:lstStyle/>
          <a:p>
            <a:endParaRPr lang="ru-RU" dirty="0"/>
          </a:p>
          <a:p>
            <a:r>
              <a:rPr lang="ru-RU" b="1" dirty="0">
                <a:solidFill>
                  <a:srgbClr val="0070C0"/>
                </a:solidFill>
              </a:rPr>
              <a:t>Региональные ресурсные центры/  </a:t>
            </a:r>
            <a:r>
              <a:rPr lang="ru-RU" b="1" dirty="0" smtClean="0">
                <a:solidFill>
                  <a:srgbClr val="0070C0"/>
                </a:solidFill>
              </a:rPr>
              <a:t>                   </a:t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центры </a:t>
            </a:r>
            <a:r>
              <a:rPr lang="ru-RU" b="1" dirty="0">
                <a:solidFill>
                  <a:srgbClr val="0070C0"/>
                </a:solidFill>
              </a:rPr>
              <a:t>психолого-медико-педагогического сопровождения</a:t>
            </a:r>
          </a:p>
          <a:p>
            <a:endParaRPr lang="ru-RU" dirty="0"/>
          </a:p>
        </p:txBody>
      </p:sp>
      <p:pic>
        <p:nvPicPr>
          <p:cNvPr id="7" name="Picture 2" descr="https://mdou227.edu.yar.ru/sluzhba_ranney_pomoshchi/sluzhba_ranney_pomoshchi.png"/>
          <p:cNvPicPr>
            <a:picLocks noGrp="1" noChangeAspect="1" noChangeArrowheads="1"/>
          </p:cNvPicPr>
          <p:nvPr>
            <p:ph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8347" y="1343665"/>
            <a:ext cx="2064653" cy="1644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mind-flows.com/wp-content/uploads/2022/02/flow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8030" y="1342175"/>
            <a:ext cx="2053811" cy="1507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://dc56-1.ru/files/image/dopobr_kartinka_say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5685" y="4254771"/>
            <a:ext cx="1773066" cy="1670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Логотип центра «Росток»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94522">
            <a:off x="5962691" y="4735172"/>
            <a:ext cx="754794" cy="522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www.admrmr.ru/storage/sdsh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5903" y="4140892"/>
            <a:ext cx="2086463" cy="1620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xn--213-5cd3cgu2f.xn--p1ai/images/cdo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203" b="3340"/>
          <a:stretch/>
        </p:blipFill>
        <p:spPr bwMode="auto">
          <a:xfrm>
            <a:off x="3814116" y="5195682"/>
            <a:ext cx="961585" cy="57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9894864" y="3657261"/>
            <a:ext cx="2297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>
                <a:solidFill>
                  <a:srgbClr val="0070C0"/>
                </a:solidFill>
                <a:latin typeface="Montserrat" panose="00000500000000000000" pitchFamily="2" charset="-52"/>
              </a:rPr>
              <a:t>5 Центров по поддержке образования лиц с ОВЗ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0007479" y="896628"/>
            <a:ext cx="21037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solidFill>
                  <a:srgbClr val="0070C0"/>
                </a:solidFill>
                <a:latin typeface="Montserrat" panose="00000500000000000000" pitchFamily="2" charset="-52"/>
              </a:rPr>
              <a:t>Центр по поддержке </a:t>
            </a:r>
            <a:r>
              <a:rPr lang="ru-RU" sz="1000" b="1" dirty="0" smtClean="0">
                <a:solidFill>
                  <a:srgbClr val="0070C0"/>
                </a:solidFill>
                <a:latin typeface="Montserrat" panose="00000500000000000000" pitchFamily="2" charset="-52"/>
              </a:rPr>
              <a:t>детей</a:t>
            </a:r>
          </a:p>
          <a:p>
            <a:pPr algn="ctr"/>
            <a:r>
              <a:rPr lang="ru-RU" sz="1000" b="1" dirty="0" smtClean="0">
                <a:solidFill>
                  <a:srgbClr val="0070C0"/>
                </a:solidFill>
                <a:latin typeface="Montserrat" panose="00000500000000000000" pitchFamily="2" charset="-52"/>
              </a:rPr>
              <a:t> </a:t>
            </a:r>
            <a:r>
              <a:rPr lang="ru-RU" sz="1000" b="1" dirty="0">
                <a:solidFill>
                  <a:srgbClr val="0070C0"/>
                </a:solidFill>
                <a:latin typeface="Montserrat" panose="00000500000000000000" pitchFamily="2" charset="-52"/>
              </a:rPr>
              <a:t>с РАС</a:t>
            </a:r>
          </a:p>
        </p:txBody>
      </p:sp>
      <p:pic>
        <p:nvPicPr>
          <p:cNvPr id="2050" name="Picture 2" descr="Центр психолого-педагогической, медицинской и социальной помощи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68" y="1235501"/>
            <a:ext cx="1544641" cy="1507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0668" y="838903"/>
            <a:ext cx="26907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>
                <a:solidFill>
                  <a:srgbClr val="0070C0"/>
                </a:solidFill>
                <a:latin typeface="Montserrat" panose="00000500000000000000" pitchFamily="2" charset="-52"/>
              </a:rPr>
              <a:t>К</a:t>
            </a:r>
            <a:r>
              <a:rPr lang="ru-RU" sz="1000" b="1" dirty="0" smtClean="0">
                <a:solidFill>
                  <a:srgbClr val="0070C0"/>
                </a:solidFill>
                <a:latin typeface="Montserrat" panose="00000500000000000000" pitchFamily="2" charset="-52"/>
              </a:rPr>
              <a:t>раевой </a:t>
            </a:r>
            <a:r>
              <a:rPr lang="ru-RU" sz="1000" b="1" dirty="0">
                <a:solidFill>
                  <a:srgbClr val="0070C0"/>
                </a:solidFill>
                <a:latin typeface="Montserrat" panose="00000500000000000000" pitchFamily="2" charset="-52"/>
              </a:rPr>
              <a:t>ц</a:t>
            </a:r>
            <a:r>
              <a:rPr lang="ru-RU" sz="1000" b="1" dirty="0" smtClean="0">
                <a:solidFill>
                  <a:srgbClr val="0070C0"/>
                </a:solidFill>
                <a:latin typeface="Montserrat" panose="00000500000000000000" pitchFamily="2" charset="-52"/>
              </a:rPr>
              <a:t>ентр психолого-</a:t>
            </a:r>
          </a:p>
          <a:p>
            <a:pPr algn="ctr"/>
            <a:r>
              <a:rPr lang="ru-RU" sz="1000" b="1" dirty="0" smtClean="0">
                <a:solidFill>
                  <a:srgbClr val="0070C0"/>
                </a:solidFill>
                <a:latin typeface="Montserrat" panose="00000500000000000000" pitchFamily="2" charset="-52"/>
              </a:rPr>
              <a:t>педагогической</a:t>
            </a:r>
            <a:r>
              <a:rPr lang="ru-RU" sz="1000" b="1" dirty="0">
                <a:solidFill>
                  <a:srgbClr val="0070C0"/>
                </a:solidFill>
                <a:latin typeface="Montserrat" panose="00000500000000000000" pitchFamily="2" charset="-52"/>
              </a:rPr>
              <a:t>, </a:t>
            </a:r>
            <a:r>
              <a:rPr lang="ru-RU" sz="1000" b="1" dirty="0" smtClean="0">
                <a:solidFill>
                  <a:srgbClr val="0070C0"/>
                </a:solidFill>
                <a:latin typeface="Montserrat" panose="00000500000000000000" pitchFamily="2" charset="-52"/>
              </a:rPr>
              <a:t>медицинской</a:t>
            </a:r>
          </a:p>
          <a:p>
            <a:pPr algn="ctr"/>
            <a:r>
              <a:rPr lang="ru-RU" sz="1000" b="1" dirty="0" smtClean="0">
                <a:solidFill>
                  <a:srgbClr val="0070C0"/>
                </a:solidFill>
                <a:latin typeface="Montserrat" panose="00000500000000000000" pitchFamily="2" charset="-52"/>
              </a:rPr>
              <a:t> и </a:t>
            </a:r>
            <a:r>
              <a:rPr lang="ru-RU" sz="1000" b="1" dirty="0">
                <a:solidFill>
                  <a:srgbClr val="0070C0"/>
                </a:solidFill>
                <a:latin typeface="Montserrat" panose="00000500000000000000" pitchFamily="2" charset="-52"/>
              </a:rPr>
              <a:t>социальной </a:t>
            </a:r>
            <a:r>
              <a:rPr lang="ru-RU" sz="1000" b="1" dirty="0" smtClean="0">
                <a:solidFill>
                  <a:srgbClr val="0070C0"/>
                </a:solidFill>
                <a:latin typeface="Montserrat" panose="00000500000000000000" pitchFamily="2" charset="-52"/>
              </a:rPr>
              <a:t>помощи</a:t>
            </a:r>
            <a:endParaRPr lang="ru-RU" sz="1000" b="1" dirty="0">
              <a:solidFill>
                <a:srgbClr val="0070C0"/>
              </a:solidFill>
              <a:latin typeface="Montserrat" panose="00000500000000000000" pitchFamily="2" charset="-52"/>
            </a:endParaRPr>
          </a:p>
        </p:txBody>
      </p:sp>
      <p:pic>
        <p:nvPicPr>
          <p:cNvPr id="2052" name="Picture 4" descr="http://du-center.ru/images/ru_upload/27e175c825c9efec75ae4c334ea3f735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46" y="4137487"/>
            <a:ext cx="1787252" cy="167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2980705" y="892575"/>
            <a:ext cx="210373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 smtClean="0">
                <a:solidFill>
                  <a:srgbClr val="0070C0"/>
                </a:solidFill>
                <a:latin typeface="Montserrat" panose="00000500000000000000" pitchFamily="2" charset="-52"/>
              </a:rPr>
              <a:t>Службы ранней помощи</a:t>
            </a:r>
            <a:endParaRPr lang="ru-RU" sz="1000" b="1" dirty="0">
              <a:solidFill>
                <a:srgbClr val="0070C0"/>
              </a:solidFill>
              <a:latin typeface="Montserrat" panose="00000500000000000000" pitchFamily="2" charset="-52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8000" y="2824825"/>
            <a:ext cx="255902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00" dirty="0">
                <a:latin typeface="Montserrat" panose="00000500000000000000" pitchFamily="2" charset="-52"/>
              </a:rPr>
              <a:t>(</a:t>
            </a:r>
            <a:r>
              <a:rPr lang="ru-RU" sz="900" dirty="0" err="1">
                <a:latin typeface="Montserrat" panose="00000500000000000000" pitchFamily="2" charset="-52"/>
              </a:rPr>
              <a:t>Верещагинский</a:t>
            </a:r>
            <a:r>
              <a:rPr lang="ru-RU" sz="900" dirty="0">
                <a:latin typeface="Montserrat" panose="00000500000000000000" pitchFamily="2" charset="-52"/>
              </a:rPr>
              <a:t>, </a:t>
            </a:r>
            <a:r>
              <a:rPr lang="ru-RU" sz="900" dirty="0" err="1">
                <a:latin typeface="Montserrat" panose="00000500000000000000" pitchFamily="2" charset="-52"/>
              </a:rPr>
              <a:t>Кочевский</a:t>
            </a:r>
            <a:r>
              <a:rPr lang="ru-RU" sz="900" dirty="0">
                <a:latin typeface="Montserrat" panose="00000500000000000000" pitchFamily="2" charset="-52"/>
              </a:rPr>
              <a:t>, Кунгурский, </a:t>
            </a:r>
            <a:r>
              <a:rPr lang="ru-RU" sz="900" dirty="0" err="1" smtClean="0">
                <a:latin typeface="Montserrat" panose="00000500000000000000" pitchFamily="2" charset="-52"/>
              </a:rPr>
              <a:t>Ординский</a:t>
            </a:r>
            <a:r>
              <a:rPr lang="ru-RU" sz="900" dirty="0">
                <a:latin typeface="Montserrat" panose="00000500000000000000" pitchFamily="2" charset="-52"/>
              </a:rPr>
              <a:t>, Соликамский, Чайковский, Чусовской)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19180" y="5925647"/>
            <a:ext cx="27184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  <a:latin typeface="Montserrat" panose="00000500000000000000" pitchFamily="2" charset="-52"/>
              </a:rPr>
              <a:t>619</a:t>
            </a:r>
            <a:r>
              <a:rPr lang="ru-RU" sz="1400" dirty="0" smtClean="0">
                <a:solidFill>
                  <a:srgbClr val="0070C0"/>
                </a:solidFill>
                <a:latin typeface="Montserrat" panose="00000500000000000000" pitchFamily="2" charset="-52"/>
              </a:rPr>
              <a:t> </a:t>
            </a:r>
            <a:r>
              <a:rPr lang="ru-RU" sz="1400" dirty="0" smtClean="0">
                <a:latin typeface="Montserrat" panose="00000500000000000000" pitchFamily="2" charset="-52"/>
              </a:rPr>
              <a:t>детей-инвалидов</a:t>
            </a:r>
            <a:endParaRPr lang="ru-RU" sz="1400" dirty="0">
              <a:latin typeface="Montserrat" panose="00000500000000000000" pitchFamily="2" charset="-5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222458" y="3015215"/>
            <a:ext cx="19953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  <a:latin typeface="Montserrat" panose="00000500000000000000" pitchFamily="2" charset="-52"/>
              </a:rPr>
              <a:t>105</a:t>
            </a:r>
            <a:r>
              <a:rPr lang="ru-RU" sz="1400" dirty="0" smtClean="0">
                <a:solidFill>
                  <a:srgbClr val="0070C0"/>
                </a:solidFill>
                <a:latin typeface="Montserrat" panose="00000500000000000000" pitchFamily="2" charset="-52"/>
              </a:rPr>
              <a:t> </a:t>
            </a:r>
            <a:r>
              <a:rPr lang="ru-RU" sz="1400" dirty="0" smtClean="0">
                <a:latin typeface="Montserrat" panose="00000500000000000000" pitchFamily="2" charset="-52"/>
              </a:rPr>
              <a:t>детей с РАС</a:t>
            </a:r>
            <a:endParaRPr lang="ru-RU" sz="1400" dirty="0">
              <a:latin typeface="Montserrat" panose="00000500000000000000" pitchFamily="2" charset="-5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05958" y="5918425"/>
            <a:ext cx="27184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  <a:latin typeface="Montserrat" panose="00000500000000000000" pitchFamily="2" charset="-52"/>
              </a:rPr>
              <a:t>22 498 </a:t>
            </a:r>
            <a:r>
              <a:rPr lang="ru-RU" sz="1400" dirty="0" smtClean="0">
                <a:latin typeface="Montserrat" panose="00000500000000000000" pitchFamily="2" charset="-52"/>
              </a:rPr>
              <a:t>человек</a:t>
            </a:r>
            <a:endParaRPr lang="ru-RU" sz="1400" dirty="0">
              <a:latin typeface="Montserrat" panose="00000500000000000000" pitchFamily="2" charset="-5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071190" y="3025917"/>
            <a:ext cx="18999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  <a:latin typeface="Montserrat" panose="00000500000000000000" pitchFamily="2" charset="-52"/>
              </a:rPr>
              <a:t>56 </a:t>
            </a:r>
            <a:r>
              <a:rPr lang="ru-RU" sz="1400" dirty="0" smtClean="0">
                <a:latin typeface="Montserrat" panose="00000500000000000000" pitchFamily="2" charset="-52"/>
              </a:rPr>
              <a:t>ед. </a:t>
            </a:r>
            <a:r>
              <a:rPr lang="ru-RU" sz="1400" smtClean="0">
                <a:latin typeface="Montserrat" panose="00000500000000000000" pitchFamily="2" charset="-52"/>
              </a:rPr>
              <a:t>- </a:t>
            </a:r>
            <a:r>
              <a:rPr lang="ru-RU" sz="1400" smtClean="0">
                <a:solidFill>
                  <a:srgbClr val="FF0000"/>
                </a:solidFill>
                <a:latin typeface="Montserrat" panose="00000500000000000000" pitchFamily="2" charset="-52"/>
              </a:rPr>
              <a:t>786</a:t>
            </a:r>
            <a:r>
              <a:rPr lang="ru-RU" sz="1400" smtClean="0">
                <a:solidFill>
                  <a:srgbClr val="0070C0"/>
                </a:solidFill>
                <a:latin typeface="Montserrat" panose="00000500000000000000" pitchFamily="2" charset="-52"/>
              </a:rPr>
              <a:t> </a:t>
            </a:r>
            <a:r>
              <a:rPr lang="ru-RU" sz="1400" dirty="0" smtClean="0">
                <a:latin typeface="Montserrat" panose="00000500000000000000" pitchFamily="2" charset="-52"/>
              </a:rPr>
              <a:t>детей</a:t>
            </a:r>
            <a:endParaRPr lang="ru-RU" sz="1400" dirty="0">
              <a:latin typeface="Montserrat" panose="00000500000000000000" pitchFamily="2" charset="-5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167370" y="5916856"/>
            <a:ext cx="1996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  <a:latin typeface="Montserrat" panose="00000500000000000000" pitchFamily="2" charset="-52"/>
              </a:rPr>
              <a:t>1119</a:t>
            </a:r>
            <a:r>
              <a:rPr lang="ru-RU" sz="1400" dirty="0" smtClean="0">
                <a:solidFill>
                  <a:srgbClr val="0070C0"/>
                </a:solidFill>
                <a:latin typeface="Montserrat" panose="00000500000000000000" pitchFamily="2" charset="-52"/>
              </a:rPr>
              <a:t> </a:t>
            </a:r>
            <a:r>
              <a:rPr lang="ru-RU" sz="1400" dirty="0" smtClean="0">
                <a:latin typeface="Montserrat" panose="00000500000000000000" pitchFamily="2" charset="-52"/>
              </a:rPr>
              <a:t>детей с ОВЗ</a:t>
            </a:r>
            <a:endParaRPr lang="ru-RU" sz="1400" dirty="0">
              <a:latin typeface="Montserrat" panose="00000500000000000000" pitchFamily="2" charset="-52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793887" y="3707774"/>
            <a:ext cx="23609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solidFill>
                  <a:srgbClr val="0070C0"/>
                </a:solidFill>
                <a:latin typeface="Montserrat" panose="00000500000000000000" pitchFamily="2" charset="-52"/>
              </a:rPr>
              <a:t>Центр </a:t>
            </a:r>
            <a:r>
              <a:rPr lang="ru-RU" sz="1000" b="1" dirty="0" smtClean="0">
                <a:solidFill>
                  <a:srgbClr val="0070C0"/>
                </a:solidFill>
                <a:latin typeface="Montserrat" panose="00000500000000000000" pitchFamily="2" charset="-52"/>
              </a:rPr>
              <a:t>дистанционного образования детей-инвалидов</a:t>
            </a:r>
            <a:endParaRPr lang="ru-RU" sz="1000" b="1" dirty="0">
              <a:solidFill>
                <a:srgbClr val="0070C0"/>
              </a:solidFill>
              <a:latin typeface="Montserrat" panose="00000500000000000000" pitchFamily="2" charset="-52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167971" y="3647974"/>
            <a:ext cx="24415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solidFill>
                  <a:srgbClr val="0070C0"/>
                </a:solidFill>
                <a:latin typeface="Montserrat" panose="00000500000000000000" pitchFamily="2" charset="-52"/>
              </a:rPr>
              <a:t>Координационный центр организационно-методического сопровождения </a:t>
            </a:r>
            <a:r>
              <a:rPr lang="ru-RU" sz="1000" b="1" dirty="0" smtClean="0">
                <a:solidFill>
                  <a:srgbClr val="0070C0"/>
                </a:solidFill>
                <a:latin typeface="Montserrat" panose="00000500000000000000" pitchFamily="2" charset="-52"/>
              </a:rPr>
              <a:t>работы </a:t>
            </a:r>
            <a:r>
              <a:rPr lang="ru-RU" sz="1000" b="1" dirty="0">
                <a:solidFill>
                  <a:srgbClr val="0070C0"/>
                </a:solidFill>
                <a:latin typeface="Montserrat" panose="00000500000000000000" pitchFamily="2" charset="-52"/>
              </a:rPr>
              <a:t>с детьми с </a:t>
            </a:r>
            <a:r>
              <a:rPr lang="ru-RU" sz="1000" b="1" dirty="0" smtClean="0">
                <a:solidFill>
                  <a:srgbClr val="0070C0"/>
                </a:solidFill>
                <a:latin typeface="Montserrat" panose="00000500000000000000" pitchFamily="2" charset="-52"/>
              </a:rPr>
              <a:t>ОВЗ</a:t>
            </a:r>
            <a:endParaRPr lang="ru-RU" sz="1000" b="1" dirty="0">
              <a:solidFill>
                <a:srgbClr val="0070C0"/>
              </a:solidFill>
              <a:latin typeface="Montserrat" panose="00000500000000000000" pitchFamily="2" charset="-52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-289470" y="3707774"/>
            <a:ext cx="33412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 smtClean="0">
                <a:solidFill>
                  <a:srgbClr val="0070C0"/>
                </a:solidFill>
                <a:latin typeface="Montserrat" panose="00000500000000000000" pitchFamily="2" charset="-52"/>
              </a:rPr>
              <a:t>Психолого-медико-</a:t>
            </a:r>
          </a:p>
          <a:p>
            <a:pPr algn="ctr"/>
            <a:r>
              <a:rPr lang="ru-RU" sz="1000" b="1" dirty="0" smtClean="0">
                <a:solidFill>
                  <a:srgbClr val="0070C0"/>
                </a:solidFill>
                <a:latin typeface="Montserrat" panose="00000500000000000000" pitchFamily="2" charset="-52"/>
              </a:rPr>
              <a:t>педагогические комиссии</a:t>
            </a:r>
            <a:endParaRPr lang="ru-RU" sz="1000" b="1" dirty="0">
              <a:solidFill>
                <a:srgbClr val="0070C0"/>
              </a:solidFill>
              <a:latin typeface="Montserrat" panose="00000500000000000000" pitchFamily="2" charset="-5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42562" y="4533038"/>
            <a:ext cx="15912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Центральная </a:t>
            </a:r>
            <a:endParaRPr lang="ru-RU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555806" y="5018277"/>
            <a:ext cx="18177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</a:rPr>
              <a:t>36</a:t>
            </a:r>
            <a:r>
              <a:rPr lang="ru-RU" sz="1400" dirty="0" smtClean="0"/>
              <a:t> -территориальных</a:t>
            </a:r>
            <a:endParaRPr lang="ru-RU" sz="1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31586" y="2401443"/>
            <a:ext cx="14062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00" dirty="0">
                <a:latin typeface="Montserrat" panose="00000500000000000000" pitchFamily="2" charset="-52"/>
              </a:rPr>
              <a:t>+</a:t>
            </a:r>
          </a:p>
          <a:p>
            <a:pPr algn="ctr"/>
            <a:r>
              <a:rPr lang="ru-RU" sz="900" dirty="0">
                <a:solidFill>
                  <a:srgbClr val="FF0000"/>
                </a:solidFill>
                <a:latin typeface="Montserrat" panose="00000500000000000000" pitchFamily="2" charset="-52"/>
              </a:rPr>
              <a:t>7</a:t>
            </a:r>
            <a:r>
              <a:rPr lang="ru-RU" sz="900" dirty="0">
                <a:latin typeface="Montserrat" panose="00000500000000000000" pitchFamily="2" charset="-52"/>
              </a:rPr>
              <a:t> филиалов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7700814" y="3647974"/>
            <a:ext cx="20777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 smtClean="0">
                <a:solidFill>
                  <a:srgbClr val="0070C0"/>
                </a:solidFill>
                <a:latin typeface="Montserrat" panose="00000500000000000000" pitchFamily="2" charset="-52"/>
              </a:rPr>
              <a:t>Базовые центры поддержки инклюзивного профессионального образования</a:t>
            </a:r>
            <a:endParaRPr lang="ru-RU" sz="1000" b="1" dirty="0">
              <a:solidFill>
                <a:srgbClr val="0070C0"/>
              </a:solidFill>
              <a:latin typeface="Montserrat" panose="00000500000000000000" pitchFamily="2" charset="-52"/>
            </a:endParaRPr>
          </a:p>
        </p:txBody>
      </p:sp>
      <p:pic>
        <p:nvPicPr>
          <p:cNvPr id="1026" name="Picture 2" descr="https://xn----gtbcflhfcayeg6b.xn--p1ai/wp-content/uploads/2021/08/onix_logo-2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9264" y="4299668"/>
            <a:ext cx="2073501" cy="682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ЛПК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2468" y="5025434"/>
            <a:ext cx="892485" cy="807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Box 36"/>
          <p:cNvSpPr txBox="1"/>
          <p:nvPr/>
        </p:nvSpPr>
        <p:spPr>
          <a:xfrm>
            <a:off x="8621083" y="5147532"/>
            <a:ext cx="16013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err="1" smtClean="0">
                <a:latin typeface="Montserrat" panose="00000500000000000000" pitchFamily="2" charset="-52"/>
              </a:rPr>
              <a:t>Лысьвенский</a:t>
            </a:r>
            <a:r>
              <a:rPr lang="ru-RU" sz="1000" dirty="0" smtClean="0">
                <a:latin typeface="Montserrat" panose="00000500000000000000" pitchFamily="2" charset="-52"/>
              </a:rPr>
              <a:t> политехнический колледж</a:t>
            </a:r>
            <a:endParaRPr lang="ru-RU" sz="1000" dirty="0">
              <a:latin typeface="Montserrat" panose="00000500000000000000" pitchFamily="2" charset="-52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728964" y="5938304"/>
            <a:ext cx="17019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  <a:latin typeface="Montserrat" panose="00000500000000000000" pitchFamily="2" charset="-52"/>
              </a:rPr>
              <a:t>979</a:t>
            </a:r>
            <a:r>
              <a:rPr lang="ru-RU" sz="1400" dirty="0" smtClean="0">
                <a:solidFill>
                  <a:srgbClr val="0070C0"/>
                </a:solidFill>
                <a:latin typeface="Montserrat" panose="00000500000000000000" pitchFamily="2" charset="-52"/>
              </a:rPr>
              <a:t> </a:t>
            </a:r>
            <a:r>
              <a:rPr lang="ru-RU" sz="1400" dirty="0" smtClean="0">
                <a:latin typeface="Montserrat" panose="00000500000000000000" pitchFamily="2" charset="-52"/>
              </a:rPr>
              <a:t>детей</a:t>
            </a:r>
            <a:endParaRPr lang="ru-RU" sz="1400" dirty="0">
              <a:latin typeface="Montserrat" panose="00000500000000000000" pitchFamily="2" charset="-52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836260" y="5947403"/>
            <a:ext cx="19595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FF0000"/>
                </a:solidFill>
                <a:latin typeface="Montserrat" panose="00000500000000000000" pitchFamily="2" charset="-52"/>
              </a:rPr>
              <a:t>534</a:t>
            </a:r>
            <a:r>
              <a:rPr lang="ru-RU" sz="1400" dirty="0" smtClean="0">
                <a:solidFill>
                  <a:srgbClr val="0070C0"/>
                </a:solidFill>
                <a:latin typeface="Montserrat" panose="00000500000000000000" pitchFamily="2" charset="-52"/>
              </a:rPr>
              <a:t> </a:t>
            </a:r>
            <a:r>
              <a:rPr lang="ru-RU" sz="1400" dirty="0" smtClean="0">
                <a:latin typeface="Montserrat" panose="00000500000000000000" pitchFamily="2" charset="-52"/>
              </a:rPr>
              <a:t>обучающихся</a:t>
            </a:r>
            <a:endParaRPr lang="ru-RU" sz="1400" dirty="0">
              <a:latin typeface="Montserrat" panose="00000500000000000000" pitchFamily="2" charset="-52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2673887" y="870389"/>
            <a:ext cx="0" cy="5560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5219868" y="878101"/>
            <a:ext cx="0" cy="5560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7626651" y="870389"/>
            <a:ext cx="0" cy="5560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0" y="3541990"/>
            <a:ext cx="12192000" cy="482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9948292" y="860517"/>
            <a:ext cx="0" cy="5560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Прямоугольник 45"/>
          <p:cNvSpPr/>
          <p:nvPr/>
        </p:nvSpPr>
        <p:spPr>
          <a:xfrm>
            <a:off x="10074787" y="4252735"/>
            <a:ext cx="1937409" cy="13285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110182" y="4359238"/>
            <a:ext cx="1889509" cy="1128632"/>
          </a:xfrm>
          <a:prstGeom prst="rect">
            <a:avLst/>
          </a:prstGeom>
        </p:spPr>
      </p:pic>
      <p:pic>
        <p:nvPicPr>
          <p:cNvPr id="48" name="Picture 2" descr="C:\Users\я\Desktop\logo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2228" y="4166516"/>
            <a:ext cx="596762" cy="48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0578443" y="5156938"/>
            <a:ext cx="1552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dirty="0">
                <a:latin typeface="Montserrat" panose="00000500000000000000" pitchFamily="2" charset="-52"/>
              </a:rPr>
              <a:t>г. Пермь, г. Лысьва, </a:t>
            </a:r>
          </a:p>
          <a:p>
            <a:pPr algn="ctr"/>
            <a:r>
              <a:rPr lang="ru-RU" sz="900" dirty="0">
                <a:latin typeface="Montserrat" panose="00000500000000000000" pitchFamily="2" charset="-52"/>
              </a:rPr>
              <a:t>г. </a:t>
            </a:r>
            <a:r>
              <a:rPr lang="ru-RU" sz="900" dirty="0" err="1">
                <a:latin typeface="Montserrat" panose="00000500000000000000" pitchFamily="2" charset="-52"/>
              </a:rPr>
              <a:t>Оса,г</a:t>
            </a:r>
            <a:r>
              <a:rPr lang="ru-RU" sz="900" dirty="0">
                <a:latin typeface="Montserrat" panose="00000500000000000000" pitchFamily="2" charset="-52"/>
              </a:rPr>
              <a:t>. Березники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2354" y="1310789"/>
            <a:ext cx="2028415" cy="1629800"/>
          </a:xfrm>
          <a:prstGeom prst="rect">
            <a:avLst/>
          </a:prstGeom>
        </p:spPr>
      </p:pic>
      <p:sp>
        <p:nvSpPr>
          <p:cNvPr id="50" name="TextBox 49"/>
          <p:cNvSpPr txBox="1"/>
          <p:nvPr/>
        </p:nvSpPr>
        <p:spPr>
          <a:xfrm>
            <a:off x="5518976" y="3036798"/>
            <a:ext cx="21468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  <a:latin typeface="Montserrat" panose="00000500000000000000" pitchFamily="2" charset="-52"/>
              </a:rPr>
              <a:t>20 </a:t>
            </a:r>
            <a:r>
              <a:rPr lang="ru-RU" sz="1400" dirty="0" smtClean="0">
                <a:latin typeface="Montserrat" panose="00000500000000000000" pitchFamily="2" charset="-52"/>
              </a:rPr>
              <a:t>ед.</a:t>
            </a:r>
            <a:r>
              <a:rPr lang="ru-RU" sz="1400" dirty="0" smtClean="0">
                <a:solidFill>
                  <a:srgbClr val="FF0000"/>
                </a:solidFill>
                <a:latin typeface="Montserrat" panose="00000500000000000000" pitchFamily="2" charset="-52"/>
              </a:rPr>
              <a:t> – 82 </a:t>
            </a:r>
            <a:r>
              <a:rPr lang="ru-RU" sz="1400" dirty="0" smtClean="0">
                <a:latin typeface="Montserrat" panose="00000500000000000000" pitchFamily="2" charset="-52"/>
              </a:rPr>
              <a:t>ребенка</a:t>
            </a:r>
            <a:r>
              <a:rPr lang="ru-RU" sz="1400" dirty="0" smtClean="0">
                <a:solidFill>
                  <a:srgbClr val="FF0000"/>
                </a:solidFill>
                <a:latin typeface="Montserrat" panose="00000500000000000000" pitchFamily="2" charset="-52"/>
              </a:rPr>
              <a:t> </a:t>
            </a:r>
            <a:endParaRPr lang="ru-RU" sz="1400" dirty="0">
              <a:latin typeface="Montserrat" panose="00000500000000000000" pitchFamily="2" charset="-52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5313305" y="916259"/>
            <a:ext cx="210373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 err="1" smtClean="0">
                <a:solidFill>
                  <a:srgbClr val="0070C0"/>
                </a:solidFill>
                <a:latin typeface="Montserrat" panose="00000500000000000000" pitchFamily="2" charset="-52"/>
              </a:rPr>
              <a:t>Лекотеки</a:t>
            </a:r>
            <a:endParaRPr lang="ru-RU" sz="1000" b="1" dirty="0">
              <a:solidFill>
                <a:srgbClr val="0070C0"/>
              </a:solidFill>
              <a:latin typeface="Montserrat" panose="00000500000000000000" pitchFamily="2" charset="-52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6747" y="1366946"/>
            <a:ext cx="1757880" cy="1482507"/>
          </a:xfrm>
          <a:prstGeom prst="rect">
            <a:avLst/>
          </a:prstGeom>
        </p:spPr>
      </p:pic>
      <p:sp>
        <p:nvSpPr>
          <p:cNvPr id="53" name="Прямоугольник 52"/>
          <p:cNvSpPr/>
          <p:nvPr/>
        </p:nvSpPr>
        <p:spPr>
          <a:xfrm>
            <a:off x="7640409" y="937612"/>
            <a:ext cx="226875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 smtClean="0">
                <a:solidFill>
                  <a:srgbClr val="0070C0"/>
                </a:solidFill>
                <a:latin typeface="Montserrat" panose="00000500000000000000" pitchFamily="2" charset="-52"/>
              </a:rPr>
              <a:t>Центры игровой поддержки</a:t>
            </a:r>
            <a:endParaRPr lang="ru-RU" sz="1000" b="1" dirty="0">
              <a:solidFill>
                <a:srgbClr val="0070C0"/>
              </a:solidFill>
              <a:latin typeface="Montserrat" panose="00000500000000000000" pitchFamily="2" charset="-52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963378" y="3046184"/>
            <a:ext cx="21468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  <a:latin typeface="Montserrat" panose="00000500000000000000" pitchFamily="2" charset="-52"/>
              </a:rPr>
              <a:t>14 </a:t>
            </a:r>
            <a:r>
              <a:rPr lang="ru-RU" sz="1400" dirty="0" smtClean="0">
                <a:latin typeface="Montserrat" panose="00000500000000000000" pitchFamily="2" charset="-52"/>
              </a:rPr>
              <a:t>ед.</a:t>
            </a:r>
            <a:r>
              <a:rPr lang="ru-RU" sz="1400" dirty="0" smtClean="0">
                <a:solidFill>
                  <a:srgbClr val="FF0000"/>
                </a:solidFill>
                <a:latin typeface="Montserrat" panose="00000500000000000000" pitchFamily="2" charset="-52"/>
              </a:rPr>
              <a:t> – 113 детей</a:t>
            </a:r>
            <a:endParaRPr lang="ru-RU" sz="1400" dirty="0"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53124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Обучающие мероприятия (инклюзивное образование) в 2022, 2023 </a:t>
            </a:r>
            <a:r>
              <a:rPr lang="ru-RU" b="1" dirty="0" err="1" smtClean="0">
                <a:solidFill>
                  <a:srgbClr val="0070C0"/>
                </a:solidFill>
              </a:rPr>
              <a:t>г.г</a:t>
            </a:r>
            <a:r>
              <a:rPr lang="ru-RU" b="1" dirty="0" smtClean="0">
                <a:solidFill>
                  <a:srgbClr val="0070C0"/>
                </a:solidFill>
              </a:rPr>
              <a:t>.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r="2832" b="9617"/>
          <a:stretch/>
        </p:blipFill>
        <p:spPr>
          <a:xfrm>
            <a:off x="4298687" y="872078"/>
            <a:ext cx="672739" cy="61387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18672" y="1603867"/>
            <a:ext cx="2960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  <a:latin typeface="Montserrat" panose="00000500000000000000" pitchFamily="2" charset="-52"/>
              </a:rPr>
              <a:t>32</a:t>
            </a:r>
            <a:r>
              <a:rPr lang="ru-RU" sz="1400" dirty="0" smtClean="0">
                <a:latin typeface="Montserrat" panose="00000500000000000000" pitchFamily="2" charset="-52"/>
              </a:rPr>
              <a:t> </a:t>
            </a:r>
            <a:r>
              <a:rPr lang="ru-RU" sz="1200" dirty="0" smtClean="0">
                <a:latin typeface="Montserrat" panose="00000500000000000000" pitchFamily="2" charset="-52"/>
              </a:rPr>
              <a:t>краевых конкурса </a:t>
            </a:r>
            <a:br>
              <a:rPr lang="ru-RU" sz="1200" dirty="0" smtClean="0">
                <a:latin typeface="Montserrat" panose="00000500000000000000" pitchFamily="2" charset="-52"/>
              </a:rPr>
            </a:br>
            <a:r>
              <a:rPr lang="ru-RU" sz="1400" dirty="0" smtClean="0">
                <a:solidFill>
                  <a:srgbClr val="FF0000"/>
                </a:solidFill>
                <a:latin typeface="Montserrat" panose="00000500000000000000" pitchFamily="2" charset="-52"/>
              </a:rPr>
              <a:t>725</a:t>
            </a:r>
            <a:r>
              <a:rPr lang="ru-RU" sz="1200" dirty="0" smtClean="0">
                <a:latin typeface="Montserrat" panose="00000500000000000000" pitchFamily="2" charset="-52"/>
              </a:rPr>
              <a:t> участников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18672" y="908471"/>
            <a:ext cx="2960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  <a:latin typeface="Montserrat" panose="00000500000000000000" pitchFamily="2" charset="-52"/>
              </a:rPr>
              <a:t>64</a:t>
            </a:r>
            <a:r>
              <a:rPr lang="ru-RU" sz="1400" dirty="0" smtClean="0">
                <a:latin typeface="Montserrat" panose="00000500000000000000" pitchFamily="2" charset="-52"/>
              </a:rPr>
              <a:t> </a:t>
            </a:r>
            <a:r>
              <a:rPr lang="ru-RU" sz="1200" dirty="0" smtClean="0">
                <a:latin typeface="Montserrat" panose="00000500000000000000" pitchFamily="2" charset="-52"/>
              </a:rPr>
              <a:t>краевых семинара</a:t>
            </a:r>
          </a:p>
          <a:p>
            <a:r>
              <a:rPr lang="ru-RU" sz="1400" dirty="0" smtClean="0">
                <a:solidFill>
                  <a:srgbClr val="FF0000"/>
                </a:solidFill>
                <a:latin typeface="Montserrat" panose="00000500000000000000" pitchFamily="2" charset="-52"/>
              </a:rPr>
              <a:t>3 800 </a:t>
            </a:r>
            <a:r>
              <a:rPr lang="ru-RU" sz="1200" dirty="0" smtClean="0">
                <a:latin typeface="Montserrat" panose="00000500000000000000" pitchFamily="2" charset="-52"/>
              </a:rPr>
              <a:t>участников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r="2832" b="9617"/>
          <a:stretch/>
        </p:blipFill>
        <p:spPr>
          <a:xfrm>
            <a:off x="8260909" y="1550509"/>
            <a:ext cx="672739" cy="61387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971426" y="2302595"/>
            <a:ext cx="2960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  <a:latin typeface="Montserrat" panose="00000500000000000000" pitchFamily="2" charset="-52"/>
              </a:rPr>
              <a:t>4</a:t>
            </a:r>
            <a:r>
              <a:rPr lang="ru-RU" sz="1400" dirty="0" smtClean="0">
                <a:latin typeface="Montserrat" panose="00000500000000000000" pitchFamily="2" charset="-52"/>
              </a:rPr>
              <a:t> </a:t>
            </a:r>
            <a:r>
              <a:rPr lang="ru-RU" sz="1200" dirty="0" smtClean="0">
                <a:latin typeface="Montserrat" panose="00000500000000000000" pitchFamily="2" charset="-52"/>
              </a:rPr>
              <a:t>гостиные для родителей</a:t>
            </a:r>
          </a:p>
          <a:p>
            <a:r>
              <a:rPr lang="ru-RU" sz="1400" dirty="0" smtClean="0">
                <a:solidFill>
                  <a:srgbClr val="FF0000"/>
                </a:solidFill>
                <a:latin typeface="Montserrat" panose="00000500000000000000" pitchFamily="2" charset="-52"/>
              </a:rPr>
              <a:t>130 </a:t>
            </a:r>
            <a:r>
              <a:rPr lang="ru-RU" sz="1200" dirty="0" smtClean="0">
                <a:latin typeface="Montserrat" panose="00000500000000000000" pitchFamily="2" charset="-52"/>
              </a:rPr>
              <a:t>участников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947790" y="870807"/>
            <a:ext cx="2960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  <a:latin typeface="Montserrat" panose="00000500000000000000" pitchFamily="2" charset="-52"/>
              </a:rPr>
              <a:t>3 </a:t>
            </a:r>
            <a:r>
              <a:rPr lang="ru-RU" sz="1200" dirty="0" smtClean="0">
                <a:latin typeface="Montserrat" panose="00000500000000000000" pitchFamily="2" charset="-52"/>
              </a:rPr>
              <a:t>краевых форума</a:t>
            </a:r>
          </a:p>
          <a:p>
            <a:r>
              <a:rPr lang="ru-RU" sz="1400" dirty="0" smtClean="0">
                <a:solidFill>
                  <a:srgbClr val="FF0000"/>
                </a:solidFill>
                <a:latin typeface="Montserrat" panose="00000500000000000000" pitchFamily="2" charset="-52"/>
              </a:rPr>
              <a:t>730 </a:t>
            </a:r>
            <a:r>
              <a:rPr lang="ru-RU" sz="1200" dirty="0" smtClean="0">
                <a:latin typeface="Montserrat" panose="00000500000000000000" pitchFamily="2" charset="-52"/>
              </a:rPr>
              <a:t>участников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947790" y="1589863"/>
            <a:ext cx="2960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  <a:latin typeface="Montserrat" panose="00000500000000000000" pitchFamily="2" charset="-52"/>
              </a:rPr>
              <a:t>1 </a:t>
            </a:r>
            <a:r>
              <a:rPr lang="ru-RU" sz="1200" dirty="0" smtClean="0">
                <a:latin typeface="Montserrat" panose="00000500000000000000" pitchFamily="2" charset="-52"/>
              </a:rPr>
              <a:t>краевой фестиваль</a:t>
            </a:r>
          </a:p>
          <a:p>
            <a:r>
              <a:rPr lang="ru-RU" sz="1400" dirty="0" smtClean="0">
                <a:solidFill>
                  <a:srgbClr val="FF0000"/>
                </a:solidFill>
                <a:latin typeface="Montserrat" panose="00000500000000000000" pitchFamily="2" charset="-52"/>
              </a:rPr>
              <a:t>198 </a:t>
            </a:r>
            <a:r>
              <a:rPr lang="ru-RU" sz="1200" dirty="0" smtClean="0">
                <a:latin typeface="Montserrat" panose="00000500000000000000" pitchFamily="2" charset="-52"/>
              </a:rPr>
              <a:t>участников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118672" y="2254103"/>
            <a:ext cx="2960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  <a:latin typeface="Montserrat" panose="00000500000000000000" pitchFamily="2" charset="-52"/>
              </a:rPr>
              <a:t>28</a:t>
            </a:r>
            <a:r>
              <a:rPr lang="ru-RU" sz="1400" dirty="0" smtClean="0">
                <a:latin typeface="Montserrat" panose="00000500000000000000" pitchFamily="2" charset="-52"/>
              </a:rPr>
              <a:t> </a:t>
            </a:r>
            <a:r>
              <a:rPr lang="ru-RU" sz="1200" dirty="0" smtClean="0">
                <a:latin typeface="Montserrat" panose="00000500000000000000" pitchFamily="2" charset="-52"/>
              </a:rPr>
              <a:t>краевых </a:t>
            </a:r>
            <a:r>
              <a:rPr lang="ru-RU" sz="1200" dirty="0" err="1" smtClean="0">
                <a:latin typeface="Montserrat" panose="00000500000000000000" pitchFamily="2" charset="-52"/>
              </a:rPr>
              <a:t>вебинаров</a:t>
            </a:r>
            <a:endParaRPr lang="ru-RU" sz="1200" dirty="0" smtClean="0">
              <a:latin typeface="Montserrat" panose="00000500000000000000" pitchFamily="2" charset="-52"/>
            </a:endParaRPr>
          </a:p>
          <a:p>
            <a:r>
              <a:rPr lang="ru-RU" sz="1400" dirty="0" smtClean="0">
                <a:solidFill>
                  <a:srgbClr val="FF0000"/>
                </a:solidFill>
                <a:latin typeface="Montserrat" panose="00000500000000000000" pitchFamily="2" charset="-52"/>
              </a:rPr>
              <a:t>198</a:t>
            </a:r>
            <a:r>
              <a:rPr lang="ru-RU" sz="1400" dirty="0" smtClean="0">
                <a:latin typeface="Montserrat" panose="00000500000000000000" pitchFamily="2" charset="-52"/>
              </a:rPr>
              <a:t> </a:t>
            </a:r>
            <a:r>
              <a:rPr lang="ru-RU" sz="1200" dirty="0" smtClean="0">
                <a:latin typeface="Montserrat" panose="00000500000000000000" pitchFamily="2" charset="-52"/>
              </a:rPr>
              <a:t>участников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971425" y="1591235"/>
            <a:ext cx="2960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  <a:latin typeface="Montserrat" panose="00000500000000000000" pitchFamily="2" charset="-52"/>
              </a:rPr>
              <a:t>12</a:t>
            </a:r>
            <a:r>
              <a:rPr lang="ru-RU" sz="1400" dirty="0" smtClean="0">
                <a:latin typeface="Montserrat" panose="00000500000000000000" pitchFamily="2" charset="-52"/>
              </a:rPr>
              <a:t> </a:t>
            </a:r>
            <a:r>
              <a:rPr lang="ru-RU" sz="1200" dirty="0" smtClean="0">
                <a:latin typeface="Montserrat" panose="00000500000000000000" pitchFamily="2" charset="-52"/>
              </a:rPr>
              <a:t>краевых конференций</a:t>
            </a:r>
          </a:p>
          <a:p>
            <a:r>
              <a:rPr lang="ru-RU" sz="1400" dirty="0" smtClean="0">
                <a:solidFill>
                  <a:srgbClr val="FF0000"/>
                </a:solidFill>
                <a:latin typeface="Montserrat" panose="00000500000000000000" pitchFamily="2" charset="-52"/>
              </a:rPr>
              <a:t>1356 </a:t>
            </a:r>
            <a:r>
              <a:rPr lang="ru-RU" sz="1200" dirty="0" smtClean="0">
                <a:latin typeface="Montserrat" panose="00000500000000000000" pitchFamily="2" charset="-52"/>
              </a:rPr>
              <a:t>участников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971425" y="915858"/>
            <a:ext cx="2960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  <a:latin typeface="Montserrat" panose="00000500000000000000" pitchFamily="2" charset="-52"/>
              </a:rPr>
              <a:t>17</a:t>
            </a:r>
            <a:r>
              <a:rPr lang="ru-RU" sz="1400" dirty="0" smtClean="0">
                <a:latin typeface="Montserrat" panose="00000500000000000000" pitchFamily="2" charset="-52"/>
              </a:rPr>
              <a:t> </a:t>
            </a:r>
            <a:r>
              <a:rPr lang="ru-RU" sz="1200" dirty="0" err="1" smtClean="0">
                <a:latin typeface="Montserrat" panose="00000500000000000000" pitchFamily="2" charset="-52"/>
              </a:rPr>
              <a:t>вебинаров</a:t>
            </a:r>
            <a:r>
              <a:rPr lang="ru-RU" sz="1200" dirty="0" smtClean="0">
                <a:latin typeface="Montserrat" panose="00000500000000000000" pitchFamily="2" charset="-52"/>
              </a:rPr>
              <a:t> для родителей</a:t>
            </a:r>
          </a:p>
          <a:p>
            <a:r>
              <a:rPr lang="ru-RU" sz="1400" dirty="0" smtClean="0">
                <a:solidFill>
                  <a:srgbClr val="FF0000"/>
                </a:solidFill>
                <a:latin typeface="Montserrat" panose="00000500000000000000" pitchFamily="2" charset="-52"/>
              </a:rPr>
              <a:t>453 </a:t>
            </a:r>
            <a:r>
              <a:rPr lang="ru-RU" sz="1200" dirty="0" smtClean="0">
                <a:latin typeface="Montserrat" panose="00000500000000000000" pitchFamily="2" charset="-52"/>
              </a:rPr>
              <a:t>участника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r="2832" b="9617"/>
          <a:stretch/>
        </p:blipFill>
        <p:spPr>
          <a:xfrm>
            <a:off x="8260911" y="882872"/>
            <a:ext cx="672739" cy="61387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r="2832" b="9617"/>
          <a:stretch/>
        </p:blipFill>
        <p:spPr>
          <a:xfrm>
            <a:off x="453120" y="1539992"/>
            <a:ext cx="672739" cy="61387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r="2832" b="9617"/>
          <a:stretch/>
        </p:blipFill>
        <p:spPr>
          <a:xfrm>
            <a:off x="453119" y="2207043"/>
            <a:ext cx="672739" cy="613872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r="2832" b="9617"/>
          <a:stretch/>
        </p:blipFill>
        <p:spPr>
          <a:xfrm>
            <a:off x="4298686" y="2225683"/>
            <a:ext cx="672739" cy="613872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r="2832" b="9617"/>
          <a:stretch/>
        </p:blipFill>
        <p:spPr>
          <a:xfrm>
            <a:off x="4298686" y="1555356"/>
            <a:ext cx="672739" cy="613872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r="2832" b="9617"/>
          <a:stretch/>
        </p:blipFill>
        <p:spPr>
          <a:xfrm>
            <a:off x="473155" y="843886"/>
            <a:ext cx="672739" cy="613872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335360" y="1469616"/>
            <a:ext cx="11572446" cy="478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335360" y="2187739"/>
            <a:ext cx="11572446" cy="478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335360" y="2958290"/>
            <a:ext cx="11572446" cy="478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8344112" y="2195889"/>
            <a:ext cx="38478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70C0"/>
                </a:solidFill>
                <a:latin typeface="Montserrat" panose="00000500000000000000" pitchFamily="2" charset="-52"/>
              </a:rPr>
              <a:t>ВСЕГО:</a:t>
            </a:r>
          </a:p>
          <a:p>
            <a:r>
              <a:rPr lang="ru-RU" sz="1400" dirty="0" smtClean="0">
                <a:solidFill>
                  <a:srgbClr val="FF0000"/>
                </a:solidFill>
                <a:latin typeface="Montserrat" panose="00000500000000000000" pitchFamily="2" charset="-52"/>
              </a:rPr>
              <a:t>161 </a:t>
            </a:r>
            <a:r>
              <a:rPr lang="ru-RU" sz="1400" dirty="0" smtClean="0">
                <a:latin typeface="Montserrat" panose="00000500000000000000" pitchFamily="2" charset="-52"/>
              </a:rPr>
              <a:t>региональное мероприятие</a:t>
            </a:r>
            <a:endParaRPr lang="ru-RU" sz="1200" dirty="0" smtClean="0">
              <a:latin typeface="Montserrat" panose="00000500000000000000" pitchFamily="2" charset="-52"/>
            </a:endParaRPr>
          </a:p>
          <a:p>
            <a:r>
              <a:rPr lang="ru-RU" sz="1400" dirty="0" smtClean="0">
                <a:solidFill>
                  <a:srgbClr val="FF0000"/>
                </a:solidFill>
                <a:latin typeface="Montserrat" panose="00000500000000000000" pitchFamily="2" charset="-52"/>
              </a:rPr>
              <a:t>6 863 </a:t>
            </a:r>
            <a:r>
              <a:rPr lang="ru-RU" sz="1400" dirty="0" smtClean="0">
                <a:latin typeface="Montserrat" panose="00000500000000000000" pitchFamily="2" charset="-52"/>
              </a:rPr>
              <a:t>участника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119" y="3090637"/>
            <a:ext cx="2520962" cy="1441420"/>
          </a:xfrm>
          <a:prstGeom prst="rect">
            <a:avLst/>
          </a:prstGeom>
        </p:spPr>
      </p:pic>
      <p:pic>
        <p:nvPicPr>
          <p:cNvPr id="31" name="Рисунок 30" descr="D:\Users\Chernikova-LD\Desktop\Березники\2023\Костенкова.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59930" y="4798099"/>
            <a:ext cx="2464454" cy="1392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661772" y="4486466"/>
            <a:ext cx="241144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latin typeface="Montserrat" panose="00000500000000000000" pitchFamily="2" charset="-52"/>
              </a:rPr>
              <a:t>Чемпионат «</a:t>
            </a:r>
            <a:r>
              <a:rPr lang="ru-RU" sz="1000" dirty="0" err="1" smtClean="0">
                <a:latin typeface="Montserrat" panose="00000500000000000000" pitchFamily="2" charset="-52"/>
              </a:rPr>
              <a:t>Абилимпикс</a:t>
            </a:r>
            <a:r>
              <a:rPr lang="ru-RU" sz="1000" dirty="0" smtClean="0">
                <a:latin typeface="Montserrat" panose="00000500000000000000" pitchFamily="2" charset="-52"/>
              </a:rPr>
              <a:t>»</a:t>
            </a:r>
            <a:endParaRPr lang="ru-RU" sz="1000" dirty="0">
              <a:latin typeface="Montserrat" panose="00000500000000000000" pitchFamily="2" charset="-52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008832" y="6166031"/>
            <a:ext cx="292299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latin typeface="Montserrat" panose="00000500000000000000" pitchFamily="2" charset="-52"/>
              </a:rPr>
              <a:t>Педагогическая конференция по ЗОЖ</a:t>
            </a:r>
            <a:endParaRPr lang="ru-RU" sz="1000" dirty="0">
              <a:latin typeface="Montserrat" panose="00000500000000000000" pitchFamily="2" charset="-52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9015" y="3116758"/>
            <a:ext cx="2419253" cy="1437438"/>
          </a:xfrm>
          <a:prstGeom prst="rect">
            <a:avLst/>
          </a:prstGeom>
        </p:spPr>
      </p:pic>
      <p:sp>
        <p:nvSpPr>
          <p:cNvPr id="38" name="Прямоугольник 37"/>
          <p:cNvSpPr/>
          <p:nvPr/>
        </p:nvSpPr>
        <p:spPr>
          <a:xfrm>
            <a:off x="3535052" y="4524866"/>
            <a:ext cx="240354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latin typeface="Montserrat" panose="00000500000000000000" pitchFamily="2" charset="-52"/>
              </a:rPr>
              <a:t>Конкурс «педагог-психолог»</a:t>
            </a:r>
            <a:endParaRPr lang="ru-RU" sz="1000" dirty="0">
              <a:latin typeface="Montserrat" panose="00000500000000000000" pitchFamily="2" charset="-52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436154" y="6179195"/>
            <a:ext cx="254878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latin typeface="Montserrat" panose="00000500000000000000" pitchFamily="2" charset="-52"/>
              </a:rPr>
              <a:t>Конкурс «учитель-дефектолог»</a:t>
            </a:r>
            <a:endParaRPr lang="ru-RU" sz="1000" dirty="0">
              <a:latin typeface="Montserrat" panose="00000500000000000000" pitchFamily="2" charset="-52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174" y="3125499"/>
            <a:ext cx="2388307" cy="1466560"/>
          </a:xfrm>
          <a:prstGeom prst="rect">
            <a:avLst/>
          </a:prstGeom>
        </p:spPr>
      </p:pic>
      <p:sp>
        <p:nvSpPr>
          <p:cNvPr id="40" name="Прямоугольник 39"/>
          <p:cNvSpPr/>
          <p:nvPr/>
        </p:nvSpPr>
        <p:spPr>
          <a:xfrm>
            <a:off x="5931912" y="4562828"/>
            <a:ext cx="319440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latin typeface="Montserrat" panose="00000500000000000000" pitchFamily="2" charset="-52"/>
              </a:rPr>
              <a:t>Форум лидеров дошкольного образования </a:t>
            </a:r>
            <a:endParaRPr lang="ru-RU" sz="1000" dirty="0">
              <a:latin typeface="Montserrat" panose="00000500000000000000" pitchFamily="2" charset="-52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1379" y="4780988"/>
            <a:ext cx="2413354" cy="1408220"/>
          </a:xfrm>
          <a:prstGeom prst="rect">
            <a:avLst/>
          </a:prstGeom>
        </p:spPr>
      </p:pic>
      <p:sp>
        <p:nvSpPr>
          <p:cNvPr id="41" name="Прямоугольник 40"/>
          <p:cNvSpPr/>
          <p:nvPr/>
        </p:nvSpPr>
        <p:spPr>
          <a:xfrm>
            <a:off x="8818652" y="6156945"/>
            <a:ext cx="373286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latin typeface="Montserrat" panose="00000500000000000000" pitchFamily="2" charset="-52"/>
              </a:rPr>
              <a:t>Конкурс «В мастерстве учителя – успех ученика»</a:t>
            </a:r>
            <a:endParaRPr lang="ru-RU" sz="1000" dirty="0">
              <a:latin typeface="Montserrat" panose="00000500000000000000" pitchFamily="2" charset="-52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180"/>
          <a:stretch/>
        </p:blipFill>
        <p:spPr>
          <a:xfrm>
            <a:off x="3449016" y="4800146"/>
            <a:ext cx="2419253" cy="1393483"/>
          </a:xfrm>
          <a:prstGeom prst="rect">
            <a:avLst/>
          </a:prstGeom>
        </p:spPr>
      </p:pic>
      <p:sp>
        <p:nvSpPr>
          <p:cNvPr id="14" name="AutoShape 2" descr="https://pochta.permkrai.ru/Session/151096-LcRShn0wqWzY5gexsAh3-jjbesjt/MIME/INBOX-MM-1/1298-08-B/IMG_342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03552" y="3136742"/>
            <a:ext cx="2385009" cy="1444075"/>
          </a:xfrm>
          <a:prstGeom prst="rect">
            <a:avLst/>
          </a:prstGeom>
        </p:spPr>
      </p:pic>
      <p:sp>
        <p:nvSpPr>
          <p:cNvPr id="42" name="Прямоугольник 41"/>
          <p:cNvSpPr/>
          <p:nvPr/>
        </p:nvSpPr>
        <p:spPr>
          <a:xfrm>
            <a:off x="9226757" y="4549475"/>
            <a:ext cx="240208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latin typeface="Montserrat" panose="00000500000000000000" pitchFamily="2" charset="-52"/>
              </a:rPr>
              <a:t>Единый день мастер-классов</a:t>
            </a:r>
            <a:endParaRPr lang="ru-RU" sz="1000" dirty="0">
              <a:latin typeface="Montserrat" panose="00000500000000000000" pitchFamily="2" charset="-52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0375" y="4713833"/>
            <a:ext cx="2513706" cy="1490838"/>
          </a:xfrm>
          <a:prstGeom prst="rect">
            <a:avLst/>
          </a:prstGeom>
        </p:spPr>
      </p:pic>
      <p:sp>
        <p:nvSpPr>
          <p:cNvPr id="43" name="Прямоугольник 42"/>
          <p:cNvSpPr/>
          <p:nvPr/>
        </p:nvSpPr>
        <p:spPr>
          <a:xfrm>
            <a:off x="337533" y="6170702"/>
            <a:ext cx="279797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latin typeface="Montserrat" panose="00000500000000000000" pitchFamily="2" charset="-52"/>
              </a:rPr>
              <a:t>Олимпиада «Пермский медвежонок»</a:t>
            </a:r>
            <a:endParaRPr lang="ru-RU" sz="1000" dirty="0"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827141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495764" y="114907"/>
            <a:ext cx="11696236" cy="715962"/>
          </a:xfrm>
        </p:spPr>
        <p:txBody>
          <a:bodyPr>
            <a:noAutofit/>
          </a:bodyPr>
          <a:lstStyle/>
          <a:p>
            <a:r>
              <a:rPr lang="ru-RU" sz="2200" b="1" dirty="0">
                <a:solidFill>
                  <a:srgbClr val="0070C0"/>
                </a:solidFill>
              </a:rPr>
              <a:t>Обновление материально-технической базы </a:t>
            </a:r>
            <a:r>
              <a:rPr lang="ru-RU" sz="2200" b="1" dirty="0" smtClean="0">
                <a:solidFill>
                  <a:srgbClr val="0070C0"/>
                </a:solidFill>
              </a:rPr>
              <a:t/>
            </a:r>
            <a:br>
              <a:rPr lang="ru-RU" sz="2200" b="1" dirty="0" smtClean="0">
                <a:solidFill>
                  <a:srgbClr val="0070C0"/>
                </a:solidFill>
              </a:rPr>
            </a:br>
            <a:r>
              <a:rPr lang="ru-RU" sz="2200" b="1" dirty="0" smtClean="0">
                <a:solidFill>
                  <a:srgbClr val="0070C0"/>
                </a:solidFill>
              </a:rPr>
              <a:t>коррекционных </a:t>
            </a:r>
            <a:r>
              <a:rPr lang="ru-RU" sz="2200" b="1" dirty="0">
                <a:solidFill>
                  <a:srgbClr val="0070C0"/>
                </a:solidFill>
              </a:rPr>
              <a:t>школ </a:t>
            </a:r>
            <a:r>
              <a:rPr lang="ru-RU" sz="2200" b="1" dirty="0" smtClean="0">
                <a:solidFill>
                  <a:srgbClr val="0070C0"/>
                </a:solidFill>
              </a:rPr>
              <a:t>в </a:t>
            </a:r>
            <a:r>
              <a:rPr lang="ru-RU" sz="2200" b="1" dirty="0">
                <a:solidFill>
                  <a:srgbClr val="0070C0"/>
                </a:solidFill>
              </a:rPr>
              <a:t>рамках </a:t>
            </a:r>
            <a:r>
              <a:rPr lang="ru-RU" sz="2200" b="1" dirty="0" smtClean="0">
                <a:solidFill>
                  <a:srgbClr val="0070C0"/>
                </a:solidFill>
              </a:rPr>
              <a:t>нацпроекта «Образование»</a:t>
            </a:r>
            <a:endParaRPr lang="ru-RU" sz="2200" b="1" dirty="0">
              <a:solidFill>
                <a:srgbClr val="0070C0"/>
              </a:solidFill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 bwMode="auto">
          <a:xfrm>
            <a:off x="614558" y="906874"/>
            <a:ext cx="10558921" cy="2759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285750" indent="-285750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indent="0">
              <a:spcBef>
                <a:spcPts val="1200"/>
              </a:spcBef>
              <a:buNone/>
              <a:defRPr/>
            </a:pPr>
            <a:endParaRPr lang="ru-RU" altLang="ru-RU" sz="1400" b="1" dirty="0">
              <a:latin typeface="Montserrat Regular" panose="00000500000000000000" pitchFamily="2" charset="-52"/>
            </a:endParaRPr>
          </a:p>
          <a:p>
            <a:pPr marL="0" lvl="1" indent="0">
              <a:spcBef>
                <a:spcPts val="1200"/>
              </a:spcBef>
              <a:buNone/>
              <a:defRPr/>
            </a:pPr>
            <a:r>
              <a:rPr lang="ru-RU" altLang="ru-RU" sz="1400" b="1" dirty="0">
                <a:solidFill>
                  <a:srgbClr val="FF0000"/>
                </a:solidFill>
                <a:latin typeface="Montserrat Regular" panose="00000500000000000000" pitchFamily="2" charset="-52"/>
              </a:rPr>
              <a:t>               </a:t>
            </a:r>
            <a:endParaRPr lang="ru-RU" altLang="ru-RU" sz="1400" b="1" dirty="0">
              <a:solidFill>
                <a:srgbClr val="FF0000"/>
              </a:solidFill>
              <a:latin typeface="Montserrat bold" panose="020B0604020202020204" charset="-52"/>
            </a:endParaRPr>
          </a:p>
          <a:p>
            <a:pPr marL="0" lvl="1" indent="0" eaLnBrk="1" hangingPunct="1">
              <a:spcBef>
                <a:spcPts val="1200"/>
              </a:spcBef>
              <a:buNone/>
              <a:defRPr/>
            </a:pPr>
            <a:endParaRPr lang="ru-RU" altLang="ru-RU" sz="1400" b="1" dirty="0">
              <a:solidFill>
                <a:srgbClr val="FF0000"/>
              </a:solidFill>
              <a:latin typeface="Montserrat Regular" panose="00000500000000000000" pitchFamily="2" charset="-52"/>
            </a:endParaRPr>
          </a:p>
          <a:p>
            <a:pPr marL="0" lvl="1" indent="0" eaLnBrk="1" hangingPunct="1">
              <a:spcBef>
                <a:spcPts val="1200"/>
              </a:spcBef>
              <a:buNone/>
              <a:defRPr/>
            </a:pPr>
            <a:r>
              <a:rPr lang="ru-RU" altLang="ru-RU" sz="1400" b="1" dirty="0">
                <a:solidFill>
                  <a:srgbClr val="FF0000"/>
                </a:solidFill>
                <a:latin typeface="Montserrat Regular" panose="00000500000000000000" pitchFamily="2" charset="-52"/>
              </a:rPr>
              <a:t>                </a:t>
            </a:r>
            <a:endParaRPr lang="ru-RU" altLang="ru-RU" sz="1400" b="1" dirty="0">
              <a:solidFill>
                <a:srgbClr val="FF0000"/>
              </a:solidFill>
              <a:latin typeface="Montserrat bold" panose="020B0604020202020204" charset="-52"/>
            </a:endParaRPr>
          </a:p>
        </p:txBody>
      </p:sp>
      <p:sp>
        <p:nvSpPr>
          <p:cNvPr id="8" name="Номер слайда 8"/>
          <p:cNvSpPr txBox="1">
            <a:spLocks/>
          </p:cNvSpPr>
          <p:nvPr/>
        </p:nvSpPr>
        <p:spPr bwMode="auto">
          <a:xfrm>
            <a:off x="513863" y="1053161"/>
            <a:ext cx="8427923" cy="531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None/>
            </a:pPr>
            <a:r>
              <a:rPr lang="ru-RU" altLang="ru-RU" sz="1200" b="1" dirty="0" smtClean="0">
                <a:latin typeface="Montserrat" panose="00000500000000000000" pitchFamily="2" charset="-52"/>
              </a:rPr>
              <a:t>К </a:t>
            </a:r>
            <a:r>
              <a:rPr lang="ru-RU" altLang="ru-RU" sz="1200" b="1" dirty="0">
                <a:latin typeface="Montserrat" panose="00000500000000000000" pitchFamily="2" charset="-52"/>
              </a:rPr>
              <a:t>2024 г. 17 школ для детей с </a:t>
            </a:r>
            <a:r>
              <a:rPr lang="ru-RU" altLang="ru-RU" sz="1200" b="1" dirty="0" smtClean="0">
                <a:latin typeface="Montserrat" panose="00000500000000000000" pitchFamily="2" charset="-52"/>
              </a:rPr>
              <a:t>ОВЗ – 17 региональных ресурсных центров по поддержке образования обучающихся с ОВЗ. </a:t>
            </a:r>
            <a:endParaRPr lang="ru-RU" altLang="ru-RU" sz="1200" dirty="0">
              <a:solidFill>
                <a:srgbClr val="898989"/>
              </a:solidFill>
              <a:latin typeface="Montserrat" panose="00000500000000000000" pitchFamily="2" charset="-52"/>
            </a:endParaRPr>
          </a:p>
        </p:txBody>
      </p:sp>
      <p:pic>
        <p:nvPicPr>
          <p:cNvPr id="9" name="Picture 2" descr="C:\Users\я\Desktop\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3479" y="0"/>
            <a:ext cx="1018521" cy="830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558" y="4300522"/>
            <a:ext cx="1919927" cy="143994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8178" y="4300522"/>
            <a:ext cx="1846614" cy="143994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9027" y="4295133"/>
            <a:ext cx="1964477" cy="143994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033" y="4300522"/>
            <a:ext cx="2021037" cy="144880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4125" y="4300522"/>
            <a:ext cx="2023847" cy="143994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680297" y="5809678"/>
            <a:ext cx="23944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Montserrat" panose="00000500000000000000" pitchFamily="2" charset="-52"/>
              </a:rPr>
              <a:t>Столярная мастерская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65621" y="5801420"/>
            <a:ext cx="20770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Montserrat" panose="00000500000000000000" pitchFamily="2" charset="-52"/>
              </a:rPr>
              <a:t>Кожевенная мастерская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529400" y="5794760"/>
            <a:ext cx="21837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latin typeface="Montserrat" panose="00000500000000000000" pitchFamily="2" charset="-52"/>
              </a:rPr>
              <a:t>Кабинет </a:t>
            </a:r>
            <a:r>
              <a:rPr lang="ru-RU" sz="1000" dirty="0" smtClean="0">
                <a:latin typeface="Montserrat" panose="00000500000000000000" pitchFamily="2" charset="-52"/>
              </a:rPr>
              <a:t>адаптивной физкультуры</a:t>
            </a:r>
            <a:endParaRPr lang="ru-RU" sz="1000" dirty="0">
              <a:latin typeface="Montserrat" panose="00000500000000000000" pitchFamily="2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865724" y="1012513"/>
            <a:ext cx="1847405" cy="681889"/>
          </a:xfrm>
          <a:prstGeom prst="rect">
            <a:avLst/>
          </a:prstGeom>
        </p:spPr>
      </p:pic>
      <p:pic>
        <p:nvPicPr>
          <p:cNvPr id="31" name="Рисунок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900" y="1843798"/>
            <a:ext cx="2102178" cy="1526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Box 32"/>
          <p:cNvSpPr txBox="1"/>
          <p:nvPr/>
        </p:nvSpPr>
        <p:spPr>
          <a:xfrm>
            <a:off x="583136" y="3348360"/>
            <a:ext cx="21964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Montserrat" panose="00000500000000000000" pitchFamily="2" charset="-52"/>
              </a:rPr>
              <a:t>Кабинет массажного дела</a:t>
            </a:r>
          </a:p>
        </p:txBody>
      </p:sp>
      <p:pic>
        <p:nvPicPr>
          <p:cNvPr id="34" name="Объект 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934" y="1911483"/>
            <a:ext cx="1884322" cy="1400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Box 34"/>
          <p:cNvSpPr txBox="1"/>
          <p:nvPr/>
        </p:nvSpPr>
        <p:spPr>
          <a:xfrm>
            <a:off x="2915763" y="3329305"/>
            <a:ext cx="18120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latin typeface="Montserrat" panose="00000500000000000000" pitchFamily="2" charset="-52"/>
              </a:rPr>
              <a:t>Комната сенсорной   интеграции</a:t>
            </a: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12" cstate="print"/>
          <a:srcRect l="9921" t="21319" r="62009" b="46962"/>
          <a:stretch/>
        </p:blipFill>
        <p:spPr>
          <a:xfrm>
            <a:off x="4990089" y="1911483"/>
            <a:ext cx="2008185" cy="1400459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 rotWithShape="1">
          <a:blip r:embed="rId13" cstate="print"/>
          <a:srcRect l="10748" t="31478" r="60799" b="44880"/>
          <a:stretch/>
        </p:blipFill>
        <p:spPr>
          <a:xfrm>
            <a:off x="7256107" y="1911483"/>
            <a:ext cx="2077069" cy="1400459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4924182" y="3328168"/>
            <a:ext cx="20210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latin typeface="Montserrat" panose="00000500000000000000" pitchFamily="2" charset="-52"/>
              </a:rPr>
              <a:t>Швейная мастерская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108641" y="3321629"/>
            <a:ext cx="2371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latin typeface="Montserrat" panose="00000500000000000000" pitchFamily="2" charset="-52"/>
              </a:rPr>
              <a:t>Картонажно-переплетная мастерская</a:t>
            </a:r>
          </a:p>
        </p:txBody>
      </p:sp>
      <p:sp>
        <p:nvSpPr>
          <p:cNvPr id="40" name="Правая фигурная скобка 39"/>
          <p:cNvSpPr/>
          <p:nvPr/>
        </p:nvSpPr>
        <p:spPr>
          <a:xfrm>
            <a:off x="9266497" y="1805300"/>
            <a:ext cx="471976" cy="1992235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/>
          <p:cNvSpPr txBox="1"/>
          <p:nvPr/>
        </p:nvSpPr>
        <p:spPr>
          <a:xfrm>
            <a:off x="9681768" y="1843798"/>
            <a:ext cx="2473769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1000" dirty="0" err="1">
                <a:latin typeface="Montserrat" panose="00000500000000000000" pitchFamily="2" charset="-52"/>
              </a:rPr>
              <a:t>Профпробы</a:t>
            </a:r>
            <a:r>
              <a:rPr lang="ru-RU" sz="1000" dirty="0">
                <a:latin typeface="Montserrat" panose="00000500000000000000" pitchFamily="2" charset="-52"/>
              </a:rPr>
              <a:t> </a:t>
            </a:r>
            <a:r>
              <a:rPr lang="ru-RU" sz="1000" dirty="0" smtClean="0">
                <a:latin typeface="Montserrat" panose="00000500000000000000" pitchFamily="2" charset="-52"/>
              </a:rPr>
              <a:t>для инклюзивных школ</a:t>
            </a:r>
            <a:endParaRPr lang="ru-RU" sz="1000" dirty="0">
              <a:latin typeface="Montserrat" panose="00000500000000000000" pitchFamily="2" charset="-52"/>
            </a:endParaRPr>
          </a:p>
          <a:p>
            <a:endParaRPr lang="ru-RU" sz="1000" dirty="0">
              <a:latin typeface="Montserrat" panose="00000500000000000000" pitchFamily="2" charset="-52"/>
            </a:endParaRPr>
          </a:p>
          <a:p>
            <a:pPr marL="285750" indent="-285750">
              <a:buFontTx/>
              <a:buChar char="-"/>
            </a:pPr>
            <a:r>
              <a:rPr lang="ru-RU" sz="1000" dirty="0">
                <a:latin typeface="Montserrat" panose="00000500000000000000" pitchFamily="2" charset="-52"/>
              </a:rPr>
              <a:t>Семинары, </a:t>
            </a:r>
            <a:r>
              <a:rPr lang="ru-RU" sz="1000" dirty="0" smtClean="0">
                <a:latin typeface="Montserrat" panose="00000500000000000000" pitchFamily="2" charset="-52"/>
              </a:rPr>
              <a:t>стажировки, конференции </a:t>
            </a:r>
            <a:r>
              <a:rPr lang="ru-RU" sz="1000" dirty="0">
                <a:latin typeface="Montserrat" panose="00000500000000000000" pitchFamily="2" charset="-52"/>
              </a:rPr>
              <a:t>для педагогов на базе </a:t>
            </a:r>
            <a:r>
              <a:rPr lang="ru-RU" sz="1000" dirty="0" smtClean="0">
                <a:latin typeface="Montserrat" panose="00000500000000000000" pitchFamily="2" charset="-52"/>
              </a:rPr>
              <a:t>Центров</a:t>
            </a:r>
            <a:endParaRPr lang="ru-RU" sz="1000" dirty="0">
              <a:latin typeface="Montserrat" panose="00000500000000000000" pitchFamily="2" charset="-52"/>
            </a:endParaRPr>
          </a:p>
          <a:p>
            <a:endParaRPr lang="ru-RU" sz="1000" dirty="0">
              <a:latin typeface="Montserrat" panose="00000500000000000000" pitchFamily="2" charset="-52"/>
            </a:endParaRPr>
          </a:p>
          <a:p>
            <a:pPr marL="285750" indent="-285750">
              <a:buFontTx/>
              <a:buChar char="-"/>
            </a:pPr>
            <a:r>
              <a:rPr lang="ru-RU" sz="1000" dirty="0">
                <a:latin typeface="Montserrat" panose="00000500000000000000" pitchFamily="2" charset="-52"/>
              </a:rPr>
              <a:t>Участие в научных исследованиях в рамках сотрудничества с институтом коррекционной педагогики</a:t>
            </a:r>
          </a:p>
        </p:txBody>
      </p:sp>
    </p:spTree>
    <p:extLst>
      <p:ext uri="{BB962C8B-B14F-4D97-AF65-F5344CB8AC3E}">
        <p14:creationId xmlns:p14="http://schemas.microsoft.com/office/powerpoint/2010/main" val="388588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</a:rPr>
              <a:t>Участники НП «Образование» РП «Современная школа» </a:t>
            </a:r>
            <a:br>
              <a:rPr lang="ru-RU" sz="2000" b="1" dirty="0" smtClean="0">
                <a:solidFill>
                  <a:srgbClr val="0070C0"/>
                </a:solidFill>
              </a:rPr>
            </a:br>
            <a:r>
              <a:rPr lang="ru-RU" sz="2000" b="1" dirty="0" smtClean="0">
                <a:solidFill>
                  <a:srgbClr val="0070C0"/>
                </a:solidFill>
              </a:rPr>
              <a:t>(мероприятие по поддержке образования обучающихся с ОВЗ)</a:t>
            </a:r>
            <a:endParaRPr lang="ru-RU" sz="2000" b="1" dirty="0">
              <a:solidFill>
                <a:srgbClr val="0070C0"/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quarter" idx="12"/>
            <p:extLst>
              <p:ext uri="{D42A27DB-BD31-4B8C-83A1-F6EECF244321}">
                <p14:modId xmlns:p14="http://schemas.microsoft.com/office/powerpoint/2010/main" val="588812019"/>
              </p:ext>
            </p:extLst>
          </p:nvPr>
        </p:nvGraphicFramePr>
        <p:xfrm>
          <a:off x="614557" y="1096897"/>
          <a:ext cx="10904997" cy="4043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933891"/>
                <a:gridCol w="4971106"/>
              </a:tblGrid>
              <a:tr h="26999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2020г. – 2023г.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2024г.</a:t>
                      </a:r>
                      <a:endParaRPr lang="ru-RU" sz="12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ГКБОУ «Общеобразовательная</a:t>
                      </a:r>
                      <a:r>
                        <a:rPr lang="ru-RU" sz="1200" baseline="0" dirty="0" smtClean="0"/>
                        <a:t> школа-интернат ПК»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МБОУ «Специальная коррекционная общеобразовательная школа для учащихся с ОВЗ» г. Кунгур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МАОУ «Школа № 7 для обучающихся с ОВЗ» г. Березники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МАОУ «Школа-интернат № 113 для обучающихся с ОВЗ», г. Пермь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МБОУ «Школа для обучающихся</a:t>
                      </a:r>
                      <a:r>
                        <a:rPr lang="ru-RU" sz="1200" baseline="0" dirty="0" smtClean="0"/>
                        <a:t> с ОВЗ» г. Лысьва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МБОУ «Специальная (коррекционная) общеобразовательная школа для обучающихся с ОВЗ» г. Нытва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МБОУ «Школа-интернат</a:t>
                      </a:r>
                      <a:r>
                        <a:rPr lang="ru-RU" sz="1200" baseline="0" dirty="0" smtClean="0"/>
                        <a:t> № 4 для обучающихся с ОВЗ» г. Пермь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МБОУ «Школа №154 для обучающихся с ОВЗ» г. Пермь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МБОУ «Специальная (коррекционная) общеобразовательная школа-интернат» г. Оса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МОУ «Киселевская общеобразовательная школа-интернат</a:t>
                      </a:r>
                      <a:r>
                        <a:rPr lang="ru-RU" sz="1200" baseline="0" dirty="0" smtClean="0"/>
                        <a:t> для обучающихся с ОВЗ»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МБОУ «Специальная общеобразовательная школа-интернат»</a:t>
                      </a:r>
                      <a:r>
                        <a:rPr lang="ru-RU" sz="1200" baseline="0" dirty="0" smtClean="0"/>
                        <a:t> г. </a:t>
                      </a:r>
                      <a:r>
                        <a:rPr lang="ru-RU" sz="1200" baseline="0" dirty="0" err="1" smtClean="0"/>
                        <a:t>Кизел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МБОУ «</a:t>
                      </a:r>
                      <a:r>
                        <a:rPr lang="ru-RU" sz="1200" dirty="0" err="1" smtClean="0"/>
                        <a:t>Краснокамская</a:t>
                      </a:r>
                      <a:r>
                        <a:rPr lang="ru-RU" sz="1200" dirty="0" smtClean="0"/>
                        <a:t> адаптивная школа-интернат»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МАОУ «Школа № 18 для обучающихся с ОВЗ» г.</a:t>
                      </a:r>
                      <a:r>
                        <a:rPr lang="ru-RU" sz="1200" baseline="0" dirty="0" smtClean="0"/>
                        <a:t> Пермь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МКОУ «Специальная (коррекционная) общеобразовательная</a:t>
                      </a:r>
                      <a:r>
                        <a:rPr lang="ru-RU" sz="1200" baseline="0" dirty="0" smtClean="0"/>
                        <a:t> школа-интернат для учащихся с ОВЗ Октябрьского р-на, п. Сарс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 rowSpan="2">
                  <a:txBody>
                    <a:bodyPr/>
                    <a:lstStyle/>
                    <a:p>
                      <a:r>
                        <a:rPr lang="ru-RU" sz="1200" dirty="0" smtClean="0"/>
                        <a:t>МАОУ «Школа 4 для обучающихся</a:t>
                      </a:r>
                      <a:r>
                        <a:rPr lang="ru-RU" sz="1200" baseline="0" dirty="0" smtClean="0"/>
                        <a:t> с ОВЗ» г. Березники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МБОУ «Специальная (коррекционная) общеобразовательная</a:t>
                      </a:r>
                      <a:r>
                        <a:rPr lang="ru-RU" sz="1200" baseline="0" dirty="0" smtClean="0"/>
                        <a:t> школа-интернат г. Чусовой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МБОУ «Специальная общеобразовательная школа-интернат». г. </a:t>
                      </a:r>
                      <a:r>
                        <a:rPr lang="ru-RU" sz="1200" dirty="0" err="1" smtClean="0"/>
                        <a:t>Губаха</a:t>
                      </a:r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0291790" y="5632844"/>
            <a:ext cx="1564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+ 23 школы 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893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Планы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12"/>
          </p:nvPr>
        </p:nvPicPr>
        <p:blipFill>
          <a:blip r:embed="rId2"/>
          <a:stretch>
            <a:fillRect/>
          </a:stretch>
        </p:blipFill>
        <p:spPr>
          <a:xfrm>
            <a:off x="395083" y="1069096"/>
            <a:ext cx="438950" cy="432854"/>
          </a:xfrm>
          <a:prstGeom prst="rect">
            <a:avLst/>
          </a:prstGeom>
        </p:spPr>
      </p:pic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083" y="1648658"/>
            <a:ext cx="438950" cy="43285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37728" y="1068302"/>
            <a:ext cx="6560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Продолжить участие в НП: 2024г. – 9 школ, с 2025г. – 23 школы)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937728" y="1636439"/>
            <a:ext cx="10619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Профессиональная переподготовка: тифлопедагоги, сурдопедагоги, педагоги, работающие с детьми с РАС</a:t>
            </a: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618" y="2252106"/>
            <a:ext cx="438950" cy="43285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37728" y="2252106"/>
            <a:ext cx="4339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Внедрение профессионального обучения </a:t>
            </a: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618" y="2860187"/>
            <a:ext cx="438950" cy="43285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37728" y="2891948"/>
            <a:ext cx="10186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Приведение формулировки в заключениях ПМПК к единообразию (работает краевая рабочая группа)</a:t>
            </a:r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083" y="3511202"/>
            <a:ext cx="438950" cy="43285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618" y="4176132"/>
            <a:ext cx="438950" cy="432854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880266" y="5734421"/>
            <a:ext cx="1091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Внести изменения в постановление Правительства ПК 1224-п по вопросу аттестации обучающихся с ГУО, находящихся на семейном образовании 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937728" y="4114788"/>
            <a:ext cx="1091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Снизить количество обучающихся с РАС, находящихся на домашнем обучении (поручение Правительства ПФО)</a:t>
            </a:r>
            <a:endParaRPr lang="ru-RU" dirty="0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765" y="5845162"/>
            <a:ext cx="438950" cy="43285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937728" y="3531790"/>
            <a:ext cx="10186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Приведение формулировки в заключениях ПМПК к единообразию (работает краевая рабочая группа)</a:t>
            </a:r>
            <a:endParaRPr lang="ru-RU" dirty="0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250" y="4902433"/>
            <a:ext cx="438950" cy="432854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937728" y="4905224"/>
            <a:ext cx="1091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Провести мониторинг </a:t>
            </a:r>
            <a:r>
              <a:rPr lang="ru-RU" dirty="0" err="1" smtClean="0"/>
              <a:t>пед.кадров</a:t>
            </a:r>
            <a:r>
              <a:rPr lang="ru-RU" dirty="0" smtClean="0"/>
              <a:t>, работающих с детьми с ОВЗ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47849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335360" y="30359"/>
            <a:ext cx="11521280" cy="71596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Достижения на Всероссийском уровне – 2022 г. (примеры)</a:t>
            </a:r>
            <a:endParaRPr lang="ru-RU" dirty="0"/>
          </a:p>
        </p:txBody>
      </p:sp>
      <p:sp>
        <p:nvSpPr>
          <p:cNvPr id="28" name="TextBox 27"/>
          <p:cNvSpPr txBox="1"/>
          <p:nvPr/>
        </p:nvSpPr>
        <p:spPr>
          <a:xfrm>
            <a:off x="9281685" y="2459313"/>
            <a:ext cx="18942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Montserrat" panose="00000500000000000000" pitchFamily="2" charset="-52"/>
              </a:rPr>
              <a:t>«Ментальное здоровье»</a:t>
            </a:r>
            <a:endParaRPr lang="ru-RU" sz="1400" b="1" dirty="0">
              <a:solidFill>
                <a:schemeClr val="bg1"/>
              </a:solidFill>
              <a:latin typeface="Montserrat" panose="00000500000000000000" pitchFamily="2" charset="-52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32234" y="3523522"/>
            <a:ext cx="44065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ru-RU" sz="1400" b="1" dirty="0">
                <a:latin typeface="Montserrat" panose="00000500000000000000" pitchFamily="2" charset="-52"/>
              </a:rPr>
              <a:t>2 место </a:t>
            </a:r>
            <a:r>
              <a:rPr lang="ru-RU" sz="1400" dirty="0" smtClean="0">
                <a:latin typeface="Montserrat" panose="00000500000000000000" pitchFamily="2" charset="-52"/>
              </a:rPr>
              <a:t>- Всероссийский конкурс «Учитель-дефектолог» 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45" y="1255892"/>
            <a:ext cx="979111" cy="550750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932238" y="1251549"/>
            <a:ext cx="44065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ru-RU" sz="1400" b="1" dirty="0" smtClean="0">
                <a:latin typeface="Montserrat" panose="00000500000000000000" pitchFamily="2" charset="-52"/>
              </a:rPr>
              <a:t>1 </a:t>
            </a:r>
            <a:r>
              <a:rPr lang="ru-RU" sz="1400" b="1" dirty="0">
                <a:latin typeface="Montserrat" panose="00000500000000000000" pitchFamily="2" charset="-52"/>
              </a:rPr>
              <a:t>место </a:t>
            </a:r>
            <a:r>
              <a:rPr lang="ru-RU" sz="1400" dirty="0" smtClean="0">
                <a:latin typeface="Montserrat" panose="00000500000000000000" pitchFamily="2" charset="-52"/>
              </a:rPr>
              <a:t>– Всероссийский конкурс «Педагог дополнительного образования»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929458" y="4158829"/>
            <a:ext cx="44065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ru-RU" sz="1400" b="1" dirty="0">
                <a:latin typeface="Montserrat" panose="00000500000000000000" pitchFamily="2" charset="-52"/>
              </a:rPr>
              <a:t>4 место </a:t>
            </a:r>
            <a:r>
              <a:rPr lang="ru-RU" sz="1400" dirty="0" smtClean="0">
                <a:latin typeface="Montserrat" panose="00000500000000000000" pitchFamily="2" charset="-52"/>
              </a:rPr>
              <a:t>– Всероссийский конкурс «Педагог-психолог»</a:t>
            </a:r>
            <a:endParaRPr lang="ru-RU" sz="1400" dirty="0">
              <a:solidFill>
                <a:srgbClr val="000000"/>
              </a:solidFill>
              <a:latin typeface="Montserrat" panose="00000500000000000000" pitchFamily="2" charset="-52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32236" y="2891926"/>
            <a:ext cx="44065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ru-RU" sz="1400" b="1" dirty="0" smtClean="0">
                <a:solidFill>
                  <a:srgbClr val="000000"/>
                </a:solidFill>
                <a:latin typeface="Montserrat" panose="00000500000000000000" pitchFamily="2" charset="-52"/>
              </a:rPr>
              <a:t>2 место </a:t>
            </a:r>
            <a:r>
              <a:rPr lang="ru-RU" sz="1400" dirty="0" smtClean="0">
                <a:solidFill>
                  <a:srgbClr val="000000"/>
                </a:solidFill>
                <a:latin typeface="Montserrat" panose="00000500000000000000" pitchFamily="2" charset="-52"/>
              </a:rPr>
              <a:t>– Всероссийский конкурс центров и программ родительского просвещения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5" y="2064992"/>
            <a:ext cx="979111" cy="55075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45" y="2856209"/>
            <a:ext cx="979111" cy="55075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45" y="3509757"/>
            <a:ext cx="979111" cy="55075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45" y="4096745"/>
            <a:ext cx="979111" cy="550750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335360" y="800781"/>
            <a:ext cx="44065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Montserrat" panose="00000500000000000000" pitchFamily="2" charset="-52"/>
              </a:rPr>
              <a:t>Педагоги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6338986" y="809687"/>
            <a:ext cx="44065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Montserrat" panose="00000500000000000000" pitchFamily="2" charset="-52"/>
              </a:rPr>
              <a:t>Дети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7112779" y="1242360"/>
            <a:ext cx="4406537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latin typeface="Montserrat" panose="00000500000000000000" pitchFamily="2" charset="-52"/>
                <a:cs typeface="Times New Roman" panose="02020603050405020304" pitchFamily="18" charset="0"/>
              </a:rPr>
              <a:t>1 </a:t>
            </a:r>
            <a:r>
              <a:rPr lang="ru-RU" sz="1400" b="1" dirty="0">
                <a:latin typeface="Montserrat" panose="00000500000000000000" pitchFamily="2" charset="-52"/>
                <a:cs typeface="Times New Roman" panose="02020603050405020304" pitchFamily="18" charset="0"/>
              </a:rPr>
              <a:t>место </a:t>
            </a:r>
            <a:r>
              <a:rPr lang="ru-RU" sz="1400" b="1" dirty="0" smtClean="0">
                <a:latin typeface="Montserrat" panose="00000500000000000000" pitchFamily="2" charset="-52"/>
                <a:cs typeface="Times New Roman" panose="02020603050405020304" pitchFamily="18" charset="0"/>
              </a:rPr>
              <a:t>– </a:t>
            </a:r>
            <a:r>
              <a:rPr lang="ru-RU" sz="1400" dirty="0">
                <a:latin typeface="Montserrat" panose="00000500000000000000" pitchFamily="2" charset="-52"/>
                <a:cs typeface="Times New Roman" panose="02020603050405020304" pitchFamily="18" charset="0"/>
              </a:rPr>
              <a:t>Всероссийский конкурс «</a:t>
            </a:r>
            <a:r>
              <a:rPr lang="ru-RU" sz="1400" dirty="0" err="1">
                <a:latin typeface="Montserrat" panose="00000500000000000000" pitchFamily="2" charset="-52"/>
                <a:cs typeface="Times New Roman" panose="02020603050405020304" pitchFamily="18" charset="0"/>
              </a:rPr>
              <a:t>Умняшкино</a:t>
            </a:r>
            <a:r>
              <a:rPr lang="ru-RU" sz="1400" dirty="0">
                <a:latin typeface="Montserrat" panose="00000500000000000000" pitchFamily="2" charset="-52"/>
                <a:cs typeface="Times New Roman" panose="02020603050405020304" pitchFamily="18" charset="0"/>
              </a:rPr>
              <a:t>»</a:t>
            </a:r>
            <a:endParaRPr lang="ru-RU" sz="1400" dirty="0">
              <a:latin typeface="Montserrat" panose="00000500000000000000" pitchFamily="2" charset="-52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198329" y="3425483"/>
            <a:ext cx="4406537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latin typeface="Montserrat" panose="00000500000000000000" pitchFamily="2" charset="-52"/>
                <a:cs typeface="Times New Roman" panose="02020603050405020304" pitchFamily="18" charset="0"/>
              </a:rPr>
              <a:t>1 , 2 </a:t>
            </a:r>
            <a:r>
              <a:rPr lang="ru-RU" sz="1400" b="1" dirty="0">
                <a:latin typeface="Montserrat" panose="00000500000000000000" pitchFamily="2" charset="-52"/>
                <a:cs typeface="Times New Roman" panose="02020603050405020304" pitchFamily="18" charset="0"/>
              </a:rPr>
              <a:t>место </a:t>
            </a:r>
            <a:r>
              <a:rPr lang="ru-RU" sz="1400" b="1" dirty="0" smtClean="0">
                <a:latin typeface="Montserrat" panose="00000500000000000000" pitchFamily="2" charset="-52"/>
                <a:cs typeface="Times New Roman" panose="02020603050405020304" pitchFamily="18" charset="0"/>
              </a:rPr>
              <a:t>– </a:t>
            </a:r>
            <a:r>
              <a:rPr lang="ru-RU" sz="1400" dirty="0">
                <a:latin typeface="Montserrat" panose="00000500000000000000" pitchFamily="2" charset="-52"/>
                <a:cs typeface="Times New Roman" panose="02020603050405020304" pitchFamily="18" charset="0"/>
              </a:rPr>
              <a:t>Всероссийский конкурс рисунков «Зимние узоры»</a:t>
            </a:r>
            <a:endParaRPr lang="ru-RU" sz="1400" dirty="0">
              <a:latin typeface="Montserrat" panose="00000500000000000000" pitchFamily="2" charset="-52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198329" y="5251291"/>
            <a:ext cx="4857240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latin typeface="Montserrat" panose="00000500000000000000" pitchFamily="2" charset="-52"/>
                <a:cs typeface="Times New Roman" panose="02020603050405020304" pitchFamily="18" charset="0"/>
              </a:rPr>
              <a:t>2 </a:t>
            </a:r>
            <a:r>
              <a:rPr lang="ru-RU" sz="1400" b="1" dirty="0">
                <a:latin typeface="Montserrat" panose="00000500000000000000" pitchFamily="2" charset="-52"/>
                <a:cs typeface="Times New Roman" panose="02020603050405020304" pitchFamily="18" charset="0"/>
              </a:rPr>
              <a:t>место </a:t>
            </a:r>
            <a:r>
              <a:rPr lang="ru-RU" sz="1400" b="1" dirty="0" smtClean="0">
                <a:latin typeface="Montserrat" panose="00000500000000000000" pitchFamily="2" charset="-52"/>
                <a:cs typeface="Times New Roman" panose="02020603050405020304" pitchFamily="18" charset="0"/>
              </a:rPr>
              <a:t>– </a:t>
            </a:r>
            <a:r>
              <a:rPr lang="ru-RU" sz="1400" dirty="0">
                <a:latin typeface="Montserrat" panose="00000500000000000000" pitchFamily="2" charset="-52"/>
                <a:cs typeface="Times New Roman" panose="02020603050405020304" pitchFamily="18" charset="0"/>
              </a:rPr>
              <a:t>Всероссийская экологическая </a:t>
            </a:r>
            <a:r>
              <a:rPr lang="ru-RU" sz="1400" dirty="0" smtClean="0">
                <a:latin typeface="Montserrat" panose="00000500000000000000" pitchFamily="2" charset="-52"/>
                <a:cs typeface="Times New Roman" panose="02020603050405020304" pitchFamily="18" charset="0"/>
              </a:rPr>
              <a:t>викторина «Живая </a:t>
            </a:r>
            <a:r>
              <a:rPr lang="ru-RU" sz="1400" dirty="0">
                <a:latin typeface="Montserrat" panose="00000500000000000000" pitchFamily="2" charset="-52"/>
                <a:cs typeface="Times New Roman" panose="02020603050405020304" pitchFamily="18" charset="0"/>
              </a:rPr>
              <a:t>планета»</a:t>
            </a:r>
            <a:endParaRPr lang="ru-RU" sz="1400" dirty="0">
              <a:latin typeface="Montserrat" panose="00000500000000000000" pitchFamily="2" charset="-52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7112779" y="1955262"/>
            <a:ext cx="4406537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ru-RU" sz="1400" b="1" dirty="0" smtClean="0">
                <a:latin typeface="Montserrat" panose="00000500000000000000" pitchFamily="2" charset="-52"/>
                <a:cs typeface="Times New Roman" panose="02020603050405020304" pitchFamily="18" charset="0"/>
              </a:rPr>
              <a:t>1 </a:t>
            </a:r>
            <a:r>
              <a:rPr lang="ru-RU" sz="1400" b="1" dirty="0">
                <a:latin typeface="Montserrat" panose="00000500000000000000" pitchFamily="2" charset="-52"/>
                <a:cs typeface="Times New Roman" panose="02020603050405020304" pitchFamily="18" charset="0"/>
              </a:rPr>
              <a:t>место </a:t>
            </a:r>
            <a:r>
              <a:rPr lang="ru-RU" sz="1400" b="1" dirty="0" smtClean="0">
                <a:latin typeface="Montserrat" panose="00000500000000000000" pitchFamily="2" charset="-52"/>
                <a:cs typeface="Times New Roman" panose="02020603050405020304" pitchFamily="18" charset="0"/>
              </a:rPr>
              <a:t>– </a:t>
            </a:r>
            <a:r>
              <a:rPr lang="ru-RU" sz="1400" dirty="0">
                <a:latin typeface="Montserrat" panose="00000500000000000000" pitchFamily="2" charset="-52"/>
                <a:cs typeface="Times New Roman" panose="02020603050405020304" pitchFamily="18" charset="0"/>
              </a:rPr>
              <a:t>Всероссийский творческий конкурс «Моя семья</a:t>
            </a:r>
            <a:r>
              <a:rPr lang="ru-RU" sz="1400" dirty="0" smtClean="0">
                <a:latin typeface="Montserrat" panose="00000500000000000000" pitchFamily="2" charset="-52"/>
                <a:cs typeface="Times New Roman" panose="02020603050405020304" pitchFamily="18" charset="0"/>
              </a:rPr>
              <a:t>»</a:t>
            </a:r>
            <a:r>
              <a:rPr lang="ru-RU" sz="1400" b="1" dirty="0" smtClean="0">
                <a:latin typeface="Montserrat" panose="00000500000000000000" pitchFamily="2" charset="-52"/>
                <a:cs typeface="Times New Roman" panose="02020603050405020304" pitchFamily="18" charset="0"/>
              </a:rPr>
              <a:t> </a:t>
            </a:r>
            <a:endParaRPr lang="ru-RU" sz="1400" dirty="0">
              <a:latin typeface="Montserrat" panose="00000500000000000000" pitchFamily="2" charset="-52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4" y="4744526"/>
            <a:ext cx="979111" cy="550750"/>
          </a:xfrm>
          <a:prstGeom prst="rect">
            <a:avLst/>
          </a:prstGeom>
        </p:spPr>
      </p:pic>
      <p:sp>
        <p:nvSpPr>
          <p:cNvPr id="36" name="Прямоугольник 35"/>
          <p:cNvSpPr/>
          <p:nvPr/>
        </p:nvSpPr>
        <p:spPr>
          <a:xfrm>
            <a:off x="921510" y="4758654"/>
            <a:ext cx="44065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ru-RU" sz="1400" b="1" dirty="0">
                <a:latin typeface="Montserrat" panose="00000500000000000000" pitchFamily="2" charset="-52"/>
              </a:rPr>
              <a:t>4 место </a:t>
            </a:r>
            <a:r>
              <a:rPr lang="ru-RU" sz="1400" dirty="0" smtClean="0">
                <a:latin typeface="Montserrat" panose="00000500000000000000" pitchFamily="2" charset="-52"/>
              </a:rPr>
              <a:t>– Всероссийский конкурс «Педагог-психолог»</a:t>
            </a:r>
            <a:endParaRPr lang="ru-RU" sz="1400" dirty="0">
              <a:solidFill>
                <a:srgbClr val="000000"/>
              </a:solidFill>
              <a:latin typeface="Montserrat" panose="00000500000000000000" pitchFamily="2" charset="-52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921509" y="5369692"/>
            <a:ext cx="44065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ru-RU" sz="1400" b="1" dirty="0" smtClean="0">
                <a:solidFill>
                  <a:srgbClr val="000000"/>
                </a:solidFill>
                <a:latin typeface="Montserrat" panose="00000500000000000000" pitchFamily="2" charset="-52"/>
              </a:rPr>
              <a:t>В 10-е лучших </a:t>
            </a:r>
            <a:r>
              <a:rPr lang="ru-RU" sz="1400" dirty="0" smtClean="0">
                <a:solidFill>
                  <a:srgbClr val="000000"/>
                </a:solidFill>
                <a:latin typeface="Montserrat" panose="00000500000000000000" pitchFamily="2" charset="-52"/>
              </a:rPr>
              <a:t>- </a:t>
            </a:r>
            <a:r>
              <a:rPr lang="ru-RU" sz="1400" dirty="0" smtClean="0">
                <a:latin typeface="Montserrat" panose="00000500000000000000" pitchFamily="2" charset="-52"/>
              </a:rPr>
              <a:t>Всероссийский </a:t>
            </a:r>
            <a:r>
              <a:rPr lang="ru-RU" sz="1400" dirty="0">
                <a:latin typeface="Montserrat" panose="00000500000000000000" pitchFamily="2" charset="-52"/>
              </a:rPr>
              <a:t>конкурс </a:t>
            </a:r>
            <a:r>
              <a:rPr lang="ru-RU" sz="1400" dirty="0" smtClean="0">
                <a:latin typeface="Montserrat" panose="00000500000000000000" pitchFamily="2" charset="-52"/>
              </a:rPr>
              <a:t>«</a:t>
            </a:r>
            <a:r>
              <a:rPr lang="ru-RU" sz="1400" dirty="0" smtClean="0">
                <a:solidFill>
                  <a:srgbClr val="000000"/>
                </a:solidFill>
                <a:latin typeface="Montserrat" panose="00000500000000000000" pitchFamily="2" charset="-52"/>
              </a:rPr>
              <a:t>Лучший инклюзивный детский сад»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932237" y="1872235"/>
            <a:ext cx="440653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ru-RU" sz="1400" b="1" dirty="0" smtClean="0">
                <a:latin typeface="Montserrat" panose="00000500000000000000" pitchFamily="2" charset="-52"/>
              </a:rPr>
              <a:t>2 победителя </a:t>
            </a:r>
            <a:r>
              <a:rPr lang="ru-RU" sz="1400" dirty="0" smtClean="0">
                <a:latin typeface="Montserrat" panose="00000500000000000000" pitchFamily="2" charset="-52"/>
              </a:rPr>
              <a:t>– Всероссийского конкурса грантов на создание и обеспечение функционирования консультационных центров (служб)  </a:t>
            </a:r>
            <a:r>
              <a:rPr lang="ru-RU" sz="1400" b="1" dirty="0" smtClean="0">
                <a:latin typeface="Montserrat" panose="00000500000000000000" pitchFamily="2" charset="-52"/>
              </a:rPr>
              <a:t> </a:t>
            </a:r>
            <a:endParaRPr lang="ru-RU" sz="1400" dirty="0" smtClean="0">
              <a:latin typeface="Montserrat" panose="00000500000000000000" pitchFamily="2" charset="-52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7112779" y="2542452"/>
            <a:ext cx="4857240" cy="8356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latin typeface="Montserrat" panose="00000500000000000000" pitchFamily="2" charset="-52"/>
                <a:cs typeface="Times New Roman" panose="02020603050405020304" pitchFamily="18" charset="0"/>
              </a:rPr>
              <a:t>1 </a:t>
            </a:r>
            <a:r>
              <a:rPr lang="ru-RU" sz="1400" b="1" dirty="0">
                <a:latin typeface="Montserrat" panose="00000500000000000000" pitchFamily="2" charset="-52"/>
                <a:cs typeface="Times New Roman" panose="02020603050405020304" pitchFamily="18" charset="0"/>
              </a:rPr>
              <a:t>место </a:t>
            </a:r>
            <a:r>
              <a:rPr lang="ru-RU" sz="1400" b="1" dirty="0" smtClean="0">
                <a:latin typeface="Montserrat" panose="00000500000000000000" pitchFamily="2" charset="-52"/>
                <a:cs typeface="Times New Roman" panose="02020603050405020304" pitchFamily="18" charset="0"/>
              </a:rPr>
              <a:t>– </a:t>
            </a:r>
            <a:r>
              <a:rPr lang="ru-RU" sz="1400" dirty="0" smtClean="0">
                <a:latin typeface="Montserrat" panose="00000500000000000000" pitchFamily="2" charset="-52"/>
                <a:cs typeface="Times New Roman" panose="02020603050405020304" pitchFamily="18" charset="0"/>
              </a:rPr>
              <a:t>Всероссийский конкурс для детей с особыми образовательными потребностями «</a:t>
            </a:r>
            <a:r>
              <a:rPr lang="ru-RU" sz="1400" dirty="0" err="1" smtClean="0">
                <a:latin typeface="Montserrat" panose="00000500000000000000" pitchFamily="2" charset="-52"/>
                <a:cs typeface="Times New Roman" panose="02020603050405020304" pitchFamily="18" charset="0"/>
              </a:rPr>
              <a:t>ИКаРенок</a:t>
            </a:r>
            <a:r>
              <a:rPr lang="ru-RU" sz="1400" dirty="0" smtClean="0">
                <a:latin typeface="Montserrat" panose="00000500000000000000" pitchFamily="2" charset="-52"/>
                <a:cs typeface="Times New Roman" panose="02020603050405020304" pitchFamily="18" charset="0"/>
              </a:rPr>
              <a:t> без границ»</a:t>
            </a:r>
            <a:endParaRPr lang="ru-RU" sz="1400" dirty="0">
              <a:latin typeface="Montserrat" panose="00000500000000000000" pitchFamily="2" charset="-52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98329" y="4155260"/>
            <a:ext cx="453804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400" b="1" dirty="0">
                <a:latin typeface="Montserrat" panose="00000500000000000000" pitchFamily="2" charset="-52"/>
                <a:cs typeface="Times New Roman" panose="02020603050405020304" pitchFamily="18" charset="0"/>
              </a:rPr>
              <a:t>1, 3(3) место</a:t>
            </a:r>
            <a:r>
              <a:rPr lang="ru-RU" sz="1400" b="1" dirty="0">
                <a:solidFill>
                  <a:srgbClr val="FF0000"/>
                </a:solidFill>
                <a:latin typeface="Montserrat" panose="00000500000000000000" pitchFamily="2" charset="-52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Montserrat" panose="00000500000000000000" pitchFamily="2" charset="-52"/>
                <a:cs typeface="Times New Roman" panose="02020603050405020304" pitchFamily="18" charset="0"/>
              </a:rPr>
              <a:t>– </a:t>
            </a:r>
            <a:r>
              <a:rPr lang="ru-RU" sz="1400" dirty="0">
                <a:latin typeface="Montserrat" panose="00000500000000000000" pitchFamily="2" charset="-52"/>
              </a:rPr>
              <a:t>Национальный чемпионат по профессиональному мастерству среди инвалидов и лиц с ограниченными возможностями здоровья</a:t>
            </a:r>
            <a:r>
              <a:rPr lang="ru-RU" sz="1400" b="1" dirty="0">
                <a:latin typeface="Montserrat" panose="00000500000000000000" pitchFamily="2" charset="-52"/>
              </a:rPr>
              <a:t> </a:t>
            </a:r>
            <a:r>
              <a:rPr lang="ru-RU" sz="1400" dirty="0">
                <a:latin typeface="Montserrat" panose="00000500000000000000" pitchFamily="2" charset="-52"/>
              </a:rPr>
              <a:t>«</a:t>
            </a:r>
            <a:r>
              <a:rPr lang="ru-RU" sz="1400" dirty="0" err="1">
                <a:latin typeface="Montserrat" panose="00000500000000000000" pitchFamily="2" charset="-52"/>
              </a:rPr>
              <a:t>Абилимпикс</a:t>
            </a:r>
            <a:r>
              <a:rPr lang="ru-RU" sz="1400" dirty="0">
                <a:latin typeface="Montserrat" panose="00000500000000000000" pitchFamily="2" charset="-52"/>
              </a:rPr>
              <a:t>»</a:t>
            </a:r>
            <a:endParaRPr lang="ru-RU" sz="1400" dirty="0">
              <a:solidFill>
                <a:srgbClr val="FF0000"/>
              </a:solidFill>
              <a:latin typeface="Montserrat" panose="00000500000000000000" pitchFamily="2" charset="-52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4" y="5375869"/>
            <a:ext cx="979111" cy="550750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730" y="1280759"/>
            <a:ext cx="979111" cy="550750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730" y="1943435"/>
            <a:ext cx="979111" cy="550750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218" y="2606111"/>
            <a:ext cx="979111" cy="550750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217" y="3403983"/>
            <a:ext cx="979111" cy="550750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531" y="4290316"/>
            <a:ext cx="979111" cy="550750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131" y="5223080"/>
            <a:ext cx="979111" cy="55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033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20847</TotalTime>
  <Words>959</Words>
  <Application>Microsoft Office PowerPoint</Application>
  <PresentationFormat>Широкоэкранный</PresentationFormat>
  <Paragraphs>163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20" baseType="lpstr">
      <vt:lpstr>Arial</vt:lpstr>
      <vt:lpstr>Calibri</vt:lpstr>
      <vt:lpstr>Montserrat</vt:lpstr>
      <vt:lpstr>Montserrat bold</vt:lpstr>
      <vt:lpstr>Montserrat Regular</vt:lpstr>
      <vt:lpstr>PermianSerifTypeface</vt:lpstr>
      <vt:lpstr>PermianSlabSerifTypeface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образования в Пермском крае</dc:title>
  <dc:creator>Коворкинг Минобр</dc:creator>
  <cp:lastModifiedBy>Каткова Ирина Геннадьевна</cp:lastModifiedBy>
  <cp:revision>345</cp:revision>
  <cp:lastPrinted>2023-05-30T08:27:00Z</cp:lastPrinted>
  <dcterms:created xsi:type="dcterms:W3CDTF">2020-12-04T06:10:21Z</dcterms:created>
  <dcterms:modified xsi:type="dcterms:W3CDTF">2023-06-06T10:56:16Z</dcterms:modified>
</cp:coreProperties>
</file>