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587" r:id="rId3"/>
    <p:sldId id="586" r:id="rId4"/>
    <p:sldId id="575" r:id="rId5"/>
    <p:sldId id="585" r:id="rId6"/>
    <p:sldId id="583" r:id="rId7"/>
    <p:sldId id="588" r:id="rId8"/>
    <p:sldId id="589" r:id="rId9"/>
    <p:sldId id="590" r:id="rId10"/>
    <p:sldId id="59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линова Александра Юрьевна" initials="БАЮ" lastIdx="1" clrIdx="0">
    <p:extLst>
      <p:ext uri="{19B8F6BF-5375-455C-9EA6-DF929625EA0E}">
        <p15:presenceInfo xmlns:p15="http://schemas.microsoft.com/office/powerpoint/2012/main" userId="S-1-5-21-873868826-1121876851-2869906792-254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89CE"/>
    <a:srgbClr val="FFFFFF"/>
    <a:srgbClr val="599AD5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394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7A0F5-7E41-4D83-B4C4-A9248B7C2AF0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75F2D0-4E96-46C9-B432-9F5C131341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897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49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2407-3407-4823-9AD2-FA16D4D9371B}" type="datetime1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629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9C388-04A5-4C19-8C93-1BA3618C4613}" type="datetime1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57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E93A4-AB4F-47D8-ABA6-D1D1808F8950}" type="datetime1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027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379655" y="356207"/>
            <a:ext cx="10414001" cy="503869"/>
          </a:xfrm>
          <a:prstGeom prst="rect">
            <a:avLst/>
          </a:prstGeom>
        </p:spPr>
        <p:txBody>
          <a:bodyPr/>
          <a:lstStyle>
            <a:lvl1pPr algn="l">
              <a:defRPr sz="2750" cap="all">
                <a:solidFill>
                  <a:srgbClr val="3F3D3C"/>
                </a:solidFill>
                <a:latin typeface="+mn-lt"/>
                <a:ea typeface="+mn-ea"/>
                <a:cs typeface="+mn-cs"/>
                <a:sym typeface="Bebas Neue Regular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472530" y="6549656"/>
            <a:ext cx="626655" cy="238222"/>
          </a:xfrm>
          <a:prstGeom prst="rect">
            <a:avLst/>
          </a:prstGeom>
        </p:spPr>
        <p:txBody>
          <a:bodyPr/>
          <a:lstStyle>
            <a:lvl1pPr>
              <a:defRPr sz="1250">
                <a:solidFill>
                  <a:srgbClr val="D6D5D5"/>
                </a:solidFill>
                <a:latin typeface="SF UI Text Semibold"/>
                <a:ea typeface="SF UI Text Semibold"/>
                <a:cs typeface="SF UI Text Semibold"/>
                <a:sym typeface="SF UI Text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840799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9AE5E-1A94-496F-8690-EEFA44D6EF29}" type="datetime1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453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C35B4-6C29-4602-845F-BD06C4261543}" type="datetime1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00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C31AC-DFB1-4A20-8668-1CC8918BE957}" type="datetime1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36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0560A-25E0-4C23-8E86-DBF52901EA2C}" type="datetime1">
              <a:rPr lang="ru-RU" smtClean="0"/>
              <a:pPr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573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84CE-DC71-4351-A42D-44AA92470583}" type="datetime1">
              <a:rPr lang="ru-RU" smtClean="0"/>
              <a:pPr/>
              <a:t>17.03.2021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86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43C9-9E63-49F9-9210-2A83DDFEB99A}" type="datetime1">
              <a:rPr lang="ru-RU" smtClean="0"/>
              <a:pPr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214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76BA-BD72-4FC7-A085-8215C54B2E38}" type="datetime1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627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D4598-3C9D-4349-AFDB-A32EF337750A}" type="datetime1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941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1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290918"/>
            <a:ext cx="10515600" cy="4886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88303-06F6-47AE-9593-D43CA34EA3CF}" type="datetime1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0A65A-0714-461E-A293-55CAFC76E4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12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C00000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9224" y="5326212"/>
            <a:ext cx="9144000" cy="74224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з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аведующий сектором по работе с детьми с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О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ВЗ </a:t>
            </a:r>
          </a:p>
          <a:p>
            <a:pPr algn="l"/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Ирина Геннадьевна Каткова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69ED1AC-AEB0-4ACB-B44D-35AFE34C83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169" y="305542"/>
            <a:ext cx="537391" cy="968004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8C36E97-3197-4EF8-89AE-7105C0C6BC98}"/>
              </a:ext>
            </a:extLst>
          </p:cNvPr>
          <p:cNvSpPr/>
          <p:nvPr/>
        </p:nvSpPr>
        <p:spPr>
          <a:xfrm>
            <a:off x="9950836" y="5545158"/>
            <a:ext cx="1238284" cy="46166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2021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г.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525463" y="1628775"/>
            <a:ext cx="10491725" cy="2808288"/>
          </a:xfrm>
        </p:spPr>
        <p:txBody>
          <a:bodyPr rtlCol="0" anchor="ctr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4400" dirty="0" smtClean="0">
                <a:solidFill>
                  <a:schemeClr val="bg1">
                    <a:lumMod val="50000"/>
                  </a:schemeClr>
                </a:solidFill>
                <a:ea typeface="PT Serif" pitchFamily="18" charset="-52"/>
                <a:cs typeface="PT Serif" pitchFamily="18" charset="-52"/>
              </a:rPr>
              <a:t>Образование детей с ОВЗ </a:t>
            </a:r>
            <a:br>
              <a:rPr lang="ru-RU" altLang="ru-RU" sz="4400" dirty="0" smtClean="0">
                <a:solidFill>
                  <a:schemeClr val="bg1">
                    <a:lumMod val="50000"/>
                  </a:schemeClr>
                </a:solidFill>
                <a:ea typeface="PT Serif" pitchFamily="18" charset="-52"/>
                <a:cs typeface="PT Serif" pitchFamily="18" charset="-52"/>
              </a:rPr>
            </a:br>
            <a:r>
              <a:rPr lang="ru-RU" altLang="ru-RU" sz="4400" dirty="0" smtClean="0">
                <a:solidFill>
                  <a:schemeClr val="bg1">
                    <a:lumMod val="50000"/>
                  </a:schemeClr>
                </a:solidFill>
                <a:ea typeface="PT Serif" pitchFamily="18" charset="-52"/>
                <a:cs typeface="PT Serif" pitchFamily="18" charset="-52"/>
              </a:rPr>
              <a:t>и инвалидностью в Пермском крае</a:t>
            </a:r>
          </a:p>
        </p:txBody>
      </p:sp>
    </p:spTree>
    <p:extLst>
      <p:ext uri="{BB962C8B-B14F-4D97-AF65-F5344CB8AC3E}">
        <p14:creationId xmlns:p14="http://schemas.microsoft.com/office/powerpoint/2010/main" val="1579386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Вопросы для обсуждения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sz="4000" dirty="0" smtClean="0"/>
              <a:t>Необходимость в швейных и столярных мастерских</a:t>
            </a:r>
          </a:p>
          <a:p>
            <a:pPr marL="0" indent="0">
              <a:buNone/>
            </a:pPr>
            <a:endParaRPr lang="ru-RU" sz="4000" dirty="0" smtClean="0"/>
          </a:p>
          <a:p>
            <a:pPr marL="0" indent="0">
              <a:buNone/>
            </a:pPr>
            <a:r>
              <a:rPr lang="ru-RU" sz="4000" dirty="0" smtClean="0"/>
              <a:t>2. Работа в ЭПОС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865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2094"/>
            <a:ext cx="10515600" cy="721397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3E89CE"/>
                </a:solidFill>
              </a:rPr>
              <a:t>Новые нормативные документы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На утверждении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Приказ </a:t>
            </a:r>
            <a:r>
              <a:rPr lang="ru-RU" dirty="0" err="1"/>
              <a:t>МОиН</a:t>
            </a:r>
            <a:r>
              <a:rPr lang="ru-RU" dirty="0"/>
              <a:t> ПК «Об утверждении Порядка определения объема и условий предоставления субсидии из бюджета Пермского края на иные цели для приобретения оборудования для реализации федерального государственного образовательного стандарта начального общего образования обучающихся с ограниченными возможностями здоровья и федерального государственного образовательного стандарта образования обучающихся с умственной отсталостью (интеллектуальными нарушениями)»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Приказ </a:t>
            </a:r>
            <a:r>
              <a:rPr lang="ru-RU" dirty="0" err="1"/>
              <a:t>МОиН</a:t>
            </a:r>
            <a:r>
              <a:rPr lang="ru-RU" dirty="0"/>
              <a:t> ПК «Об утверждении Порядка определения объема и условий предоставления субсидии из бюджета Пермского края </a:t>
            </a:r>
            <a:r>
              <a:rPr lang="ru-RU" dirty="0" smtClean="0"/>
              <a:t>на </a:t>
            </a:r>
            <a:r>
              <a:rPr lang="ru-RU" dirty="0"/>
              <a:t>иные цели для организации материально-технического и информационного сопровождения дистанционного образования детей-инвалидов на дому»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Приказ </a:t>
            </a:r>
            <a:r>
              <a:rPr lang="ru-RU" dirty="0" err="1"/>
              <a:t>МОиН</a:t>
            </a:r>
            <a:r>
              <a:rPr lang="ru-RU" dirty="0"/>
              <a:t> ПК «Об утверждении Порядка организации дистанционного обучения детей-инвалидов, являющихся обучающимися государственных или муниципальных общеобразовательных организаций, обучение которых по образовательным программам начального общего, основного общего и среднего общего образования осуществляется на дому»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План 10-летие Детства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26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5738"/>
            <a:ext cx="10515600" cy="72139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3E89CE"/>
                </a:solidFill>
              </a:rPr>
              <a:t>Новые нормативные документы</a:t>
            </a:r>
            <a:endParaRPr lang="ru-RU" b="1" dirty="0">
              <a:solidFill>
                <a:srgbClr val="3E89CE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86522"/>
            <a:ext cx="10868696" cy="52698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/>
              <a:t>Федеральный уровень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/>
              <a:t>Постановление Главного государственного санитарного врача РФ от 28 сентября 2020 г. № 28 «Об утверждении санитарных правил СП 2.4.3648-20 «Санитарно-эпидемиологические требования к организациям воспитания и обучения, отдыха и оздоровления детей и молодежи»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/>
              <a:t>Приказ </a:t>
            </a:r>
            <a:r>
              <a:rPr lang="ru-RU" sz="1800" dirty="0" err="1"/>
              <a:t>Минпросвещения</a:t>
            </a:r>
            <a:r>
              <a:rPr lang="ru-RU" sz="1800" dirty="0"/>
              <a:t> России от 28.08.2020 №</a:t>
            </a:r>
            <a:r>
              <a:rPr lang="ru-RU" sz="1800" dirty="0" smtClean="0"/>
              <a:t> 442</a:t>
            </a:r>
            <a:r>
              <a:rPr lang="ru-RU" sz="1800" dirty="0"/>
              <a:t> </a:t>
            </a:r>
            <a:r>
              <a:rPr lang="ru-RU" sz="1800" dirty="0" smtClean="0"/>
              <a:t>«Об </a:t>
            </a:r>
            <a:r>
              <a:rPr lang="ru-RU" sz="1800" dirty="0"/>
              <a:t>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</a:t>
            </a:r>
            <a:r>
              <a:rPr lang="ru-RU" sz="1800" dirty="0" smtClean="0"/>
              <a:t>образования»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(Зарегистрировано в Минюсте России 06.10.2020 </a:t>
            </a:r>
            <a:r>
              <a:rPr lang="ru-RU" sz="1800" dirty="0" smtClean="0"/>
              <a:t>№ </a:t>
            </a:r>
            <a:r>
              <a:rPr lang="ru-RU" sz="1800" dirty="0"/>
              <a:t>60252)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b="1" dirty="0" smtClean="0"/>
              <a:t>Региональный уровень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/>
              <a:t>Приказ Министерства образования и науки Пермского края от 21 декабря 2020г. № 26-01-06-664 «О внесении изменений в приказ </a:t>
            </a:r>
            <a:r>
              <a:rPr lang="ru-RU" sz="1800" dirty="0" err="1" smtClean="0"/>
              <a:t>МОиН</a:t>
            </a:r>
            <a:r>
              <a:rPr lang="ru-RU" sz="1800" dirty="0" smtClean="0"/>
              <a:t> ПК от 30 сентября 2019 г. «О реализации мероприятия по обновлению МТБ и содержания образования в организациях, осуществляющих образовательную деятельность исключительно по АООП регионального проекта «Современная школа», реализуемого в ПК в рамках федерального проекта «СШ»  национального проекта «Образование» в 2020-2024 годах»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/>
              <a:t>Постановление Правительства ПК «О внесении изменений в сводную бюджетную роспись ПК на 2021-2023 </a:t>
            </a:r>
            <a:r>
              <a:rPr lang="ru-RU" sz="1800" dirty="0" err="1" smtClean="0"/>
              <a:t>г.г</a:t>
            </a:r>
            <a:r>
              <a:rPr lang="ru-RU" sz="1800" dirty="0" smtClean="0"/>
              <a:t>., распределение </a:t>
            </a:r>
            <a:r>
              <a:rPr lang="ru-RU" sz="1800" dirty="0" err="1" smtClean="0"/>
              <a:t>субсидй</a:t>
            </a:r>
            <a:r>
              <a:rPr lang="ru-RU" sz="1800" dirty="0" smtClean="0"/>
              <a:t>, передаваемых в 2021 году и в плановом периоде 2022 и 2023 годов бюджетам муниципальных образований на обновление МТБ в организациях, осуществляющих образовательную деятельность исключительно по АООП»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800" dirty="0"/>
          </a:p>
          <a:p>
            <a:pPr>
              <a:buFont typeface="Wingdings" panose="05000000000000000000" pitchFamily="2" charset="2"/>
              <a:buChar char="ü"/>
            </a:pPr>
            <a:endParaRPr lang="ru-RU" sz="1800" dirty="0" smtClean="0"/>
          </a:p>
          <a:p>
            <a:pPr>
              <a:buFont typeface="Wingdings" panose="05000000000000000000" pitchFamily="2" charset="2"/>
              <a:buChar char="ü"/>
            </a:pPr>
            <a:endParaRPr lang="ru-RU" sz="1800" dirty="0"/>
          </a:p>
          <a:p>
            <a:pPr>
              <a:buFont typeface="Wingdings" panose="05000000000000000000" pitchFamily="2" charset="2"/>
              <a:buChar char="ü"/>
            </a:pPr>
            <a:endParaRPr lang="ru-RU" sz="1800" dirty="0"/>
          </a:p>
          <a:p>
            <a:pPr marL="0" indent="0">
              <a:buNone/>
            </a:pPr>
            <a:endParaRPr lang="ru-RU" sz="1800" b="1" dirty="0" smtClean="0"/>
          </a:p>
          <a:p>
            <a:pPr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0593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899" y="3530762"/>
            <a:ext cx="2869240" cy="127438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3359608" y="4181158"/>
            <a:ext cx="2572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400" dirty="0"/>
              <a:t>Комната сенсорной интеграции</a:t>
            </a:r>
            <a:endParaRPr lang="ru-RU" sz="30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804" y="2172885"/>
            <a:ext cx="2989429" cy="130519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/>
          <p:cNvSpPr txBox="1"/>
          <p:nvPr/>
        </p:nvSpPr>
        <p:spPr>
          <a:xfrm>
            <a:off x="3302233" y="2715692"/>
            <a:ext cx="28265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400" dirty="0"/>
              <a:t>Учебный кабинет «Технология» для слепых обучающихся (модуль «Массажное дело»)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856" y="4906100"/>
            <a:ext cx="3001787" cy="151494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Прямоугольник 21"/>
          <p:cNvSpPr/>
          <p:nvPr/>
        </p:nvSpPr>
        <p:spPr>
          <a:xfrm>
            <a:off x="3421567" y="5392436"/>
            <a:ext cx="27691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400" dirty="0"/>
              <a:t>Зал для занятий адаптированной физической культуры для обучающихся сенсорными нарушениями</a:t>
            </a:r>
          </a:p>
        </p:txBody>
      </p:sp>
      <p:sp>
        <p:nvSpPr>
          <p:cNvPr id="23" name="Содержимое 2"/>
          <p:cNvSpPr txBox="1">
            <a:spLocks/>
          </p:cNvSpPr>
          <p:nvPr/>
        </p:nvSpPr>
        <p:spPr>
          <a:xfrm>
            <a:off x="387742" y="1315649"/>
            <a:ext cx="6067650" cy="904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b="1" dirty="0"/>
              <a:t>2020 год: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ru-RU" dirty="0"/>
              <a:t>Общеобразовательная школа-интернат Пермского края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ru-RU" dirty="0"/>
              <a:t>Школа № 7для обучающихся с ОВЗ г. Березники</a:t>
            </a: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6540677" y="1345777"/>
            <a:ext cx="5472987" cy="8437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b="1" dirty="0"/>
              <a:t>2021 год: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ru-RU" dirty="0"/>
              <a:t>Школа для детей с ограниченными возможностями здоровья г. Лысьва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7999" y="2189570"/>
            <a:ext cx="2059669" cy="12934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333865" y="2240707"/>
            <a:ext cx="191795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Оборудование </a:t>
            </a:r>
            <a:r>
              <a:rPr lang="ru-RU" sz="1400" dirty="0"/>
              <a:t>для </a:t>
            </a:r>
            <a:r>
              <a:rPr lang="ru-RU" sz="1400" dirty="0" smtClean="0"/>
              <a:t>швейной и </a:t>
            </a:r>
            <a:r>
              <a:rPr lang="ru-RU" sz="1600" dirty="0" smtClean="0"/>
              <a:t>картонажно-переплетной</a:t>
            </a:r>
            <a:r>
              <a:rPr lang="ru-RU" sz="1400" dirty="0" smtClean="0"/>
              <a:t>  </a:t>
            </a:r>
            <a:r>
              <a:rPr lang="ru-RU" sz="1400" dirty="0"/>
              <a:t>мастерских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xmlns="" id="{1A19EF61-5EEC-42FC-851F-2E1A0D9AEF17}"/>
              </a:ext>
            </a:extLst>
          </p:cNvPr>
          <p:cNvSpPr txBox="1">
            <a:spLocks/>
          </p:cNvSpPr>
          <p:nvPr/>
        </p:nvSpPr>
        <p:spPr bwMode="auto">
          <a:xfrm>
            <a:off x="259136" y="155173"/>
            <a:ext cx="11591488" cy="997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ru-RU" altLang="ru-RU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Поставка оборудования в коррекционные школы</a:t>
            </a:r>
            <a:r>
              <a:rPr lang="ru-RU" altLang="ru-RU" sz="24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altLang="ru-RU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в 2020-2021г. Федерального проекта «Современная школа»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74B11655-C9E7-4091-A163-5CA3F94345C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183074" y="6364990"/>
            <a:ext cx="7424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dirty="0"/>
              <a:t>Запланировано </a:t>
            </a:r>
            <a:r>
              <a:rPr lang="ru-RU" altLang="ru-RU" dirty="0" smtClean="0"/>
              <a:t>оснащение </a:t>
            </a:r>
            <a:r>
              <a:rPr lang="ru-RU" altLang="ru-RU" dirty="0"/>
              <a:t>в </a:t>
            </a:r>
            <a:r>
              <a:rPr lang="ru-RU" altLang="ru-RU" dirty="0" smtClean="0"/>
              <a:t>2021-2024 </a:t>
            </a:r>
            <a:r>
              <a:rPr lang="ru-RU" altLang="ru-RU" dirty="0"/>
              <a:t>годах </a:t>
            </a:r>
            <a:r>
              <a:rPr lang="ru-RU" altLang="ru-RU" b="1" dirty="0" smtClean="0">
                <a:solidFill>
                  <a:srgbClr val="C00000"/>
                </a:solidFill>
              </a:rPr>
              <a:t>15</a:t>
            </a:r>
            <a:r>
              <a:rPr lang="ru-RU" altLang="ru-RU" dirty="0" smtClean="0"/>
              <a:t> коррекционных школ</a:t>
            </a:r>
            <a:endParaRPr lang="ru-RU" alt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481525" y="4788075"/>
            <a:ext cx="16739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Сенсорная комната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8671476" y="4788075"/>
            <a:ext cx="23819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Оборудование для зала ЛФК</a:t>
            </a:r>
            <a:endParaRPr lang="ru-RU" sz="1400" dirty="0"/>
          </a:p>
        </p:txBody>
      </p:sp>
      <p:pic>
        <p:nvPicPr>
          <p:cNvPr id="1026" name="Picture 2" descr="https://static.tildacdn.com/tild3566-3361-4266-b862-626238633465/DSC_870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90" y="2168340"/>
            <a:ext cx="1945475" cy="132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0711" y="3604687"/>
            <a:ext cx="2317573" cy="12004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73942" y="3599773"/>
            <a:ext cx="2379533" cy="121333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3508" y="5221307"/>
            <a:ext cx="2248649" cy="109012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55509" y="5034886"/>
            <a:ext cx="2046434" cy="119334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067765" y="5192059"/>
            <a:ext cx="1932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Оборудование для кабинетов дефектолога, логопеда, психолога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972057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832" y="696176"/>
            <a:ext cx="11524025" cy="503869"/>
          </a:xfrm>
        </p:spPr>
        <p:txBody>
          <a:bodyPr>
            <a:normAutofit fontScale="90000"/>
          </a:bodyPr>
          <a:lstStyle/>
          <a:p>
            <a:r>
              <a:rPr lang="ru-RU" b="1" smtClean="0">
                <a:solidFill>
                  <a:srgbClr val="3E89CE"/>
                </a:solidFill>
              </a:rPr>
              <a:t>Обновление материально-технической </a:t>
            </a:r>
            <a:r>
              <a:rPr lang="ru-RU" b="1" dirty="0" smtClean="0">
                <a:solidFill>
                  <a:srgbClr val="3E89CE"/>
                </a:solidFill>
              </a:rPr>
              <a:t>базы коррекционных школ </a:t>
            </a:r>
            <a:br>
              <a:rPr lang="ru-RU" b="1" dirty="0" smtClean="0">
                <a:solidFill>
                  <a:srgbClr val="3E89CE"/>
                </a:solidFill>
              </a:rPr>
            </a:br>
            <a:r>
              <a:rPr lang="ru-RU" b="1" dirty="0" smtClean="0">
                <a:solidFill>
                  <a:srgbClr val="3E89CE"/>
                </a:solidFill>
              </a:rPr>
              <a:t>2020 – 2024 годы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631182"/>
              </p:ext>
            </p:extLst>
          </p:nvPr>
        </p:nvGraphicFramePr>
        <p:xfrm>
          <a:off x="387394" y="1200045"/>
          <a:ext cx="5708606" cy="54604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1530"/>
                <a:gridCol w="5007076"/>
              </a:tblGrid>
              <a:tr h="183363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0373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Общеобразовательная школа-интернат Пермского края</a:t>
                      </a:r>
                      <a:endParaRPr lang="ru-RU" sz="1400" dirty="0"/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727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Школа № 7 для обучающихся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 ОВЗ г. Березники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6880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№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96880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Школа для детей с ОВЗ г. Лысьва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6880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№</a:t>
                      </a: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6880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Школа-интернат № 4 для обучающихся с ОВЗ г. Перми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6880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Специальная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(коррекционная) школа-интернат г. Оса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6880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№</a:t>
                      </a: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96880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Специальная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общеобразовательная школа-интернат г. </a:t>
                      </a:r>
                      <a:r>
                        <a:rPr lang="ru-RU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Кизел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6880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Школа № 18 для обучающихся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с ОВЗ г. Перми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3363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Школа № 4 для обучающихся с ОВЗ  г. Березники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3363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№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66727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Специальная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(коррекционная) общеобразовательная школа для обучающихся с ОВЗ г. Кунгур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727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Школа-интернат № 113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для обучающихся с ОВЗ («Ступени»)          г. Перми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727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Специальная (коррекционная)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общеобразовательная школа для обучающихся с ОВЗ г. Нытва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5575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Школа № 154 для обучающихся с ОВЗ г. Перми</a:t>
                      </a:r>
                      <a:endParaRPr lang="ru-RU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3363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Киселевская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школа-интернат для обучающихся с ОВЗ </a:t>
                      </a:r>
                      <a:r>
                        <a:rPr lang="ru-RU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Суксунского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МР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9504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Краснокамская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адаптивная школа-интернат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3363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Специальная (коррекционная школа-интернат для учащихся с ОВЗ Октябрьского МР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3363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Специальная (коррекционная) школа-интернат г. Чусовой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3363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90000"/>
                        </a:lnSpc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Специальная (общеобразовательная) школа-интернат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г. </a:t>
                      </a:r>
                      <a:r>
                        <a:rPr lang="ru-RU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Губаха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 descr="http://echoperm.ru/upload/files/2020/11/9/%D0%BF%D0%B5%D1%80%D0%BC%D1%81%D0%BA%D0%B8%D0%B9_%D0%BA%D1%80%D0%B0%D0%B9.YFWGD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892" y="658931"/>
            <a:ext cx="4880965" cy="618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9602711" y="4592915"/>
            <a:ext cx="187569" cy="1641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1253" y="3163801"/>
            <a:ext cx="201185" cy="1767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404" y="4525584"/>
            <a:ext cx="201185" cy="1767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8480" y="4572951"/>
            <a:ext cx="201185" cy="17679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9828" y="5545492"/>
            <a:ext cx="201185" cy="17679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0227" y="5280293"/>
            <a:ext cx="201185" cy="17679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2848" y="3472911"/>
            <a:ext cx="201185" cy="17679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0742" y="5368693"/>
            <a:ext cx="201185" cy="17679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4792" y="4667214"/>
            <a:ext cx="207282" cy="17679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0686" y="6276174"/>
            <a:ext cx="207282" cy="17679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1948" y="4348785"/>
            <a:ext cx="207282" cy="17679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2848" y="3746547"/>
            <a:ext cx="207282" cy="17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73174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3E89CE"/>
                </a:solidFill>
              </a:rPr>
              <a:t>В 2020г - 2 ресурсных центра </a:t>
            </a:r>
            <a:endParaRPr lang="ru-RU" b="1" dirty="0">
              <a:solidFill>
                <a:srgbClr val="3E89CE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fontAlgn="t">
              <a:spcBef>
                <a:spcPts val="0"/>
              </a:spcBef>
            </a:pPr>
            <a:r>
              <a:rPr lang="ru-RU" dirty="0" smtClean="0">
                <a:solidFill>
                  <a:srgbClr val="FF0000"/>
                </a:solidFill>
                <a:latin typeface="Calibri" panose="020F0502020204030204" pitchFamily="34" charset="0"/>
              </a:rPr>
              <a:t>Общеобразовательная </a:t>
            </a: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</a:rPr>
              <a:t>школа-интернат Пермского </a:t>
            </a:r>
            <a:r>
              <a:rPr lang="ru-RU" dirty="0" smtClean="0">
                <a:solidFill>
                  <a:srgbClr val="FF0000"/>
                </a:solidFill>
                <a:latin typeface="Calibri" panose="020F0502020204030204" pitchFamily="34" charset="0"/>
              </a:rPr>
              <a:t>края</a:t>
            </a:r>
            <a:endParaRPr lang="ru-RU" sz="36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 fontAlgn="t">
              <a:spcBef>
                <a:spcPts val="0"/>
              </a:spcBef>
              <a:buNone/>
            </a:pPr>
            <a:endParaRPr lang="ru-RU" sz="36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fontAlgn="t">
              <a:spcBef>
                <a:spcPts val="0"/>
              </a:spcBef>
            </a:pP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</a:rPr>
              <a:t>Школа № 7 для обучающихся </a:t>
            </a:r>
            <a:r>
              <a:rPr lang="ru-RU" dirty="0" smtClean="0">
                <a:solidFill>
                  <a:srgbClr val="FF0000"/>
                </a:solidFill>
                <a:latin typeface="Calibri" panose="020F0502020204030204" pitchFamily="34" charset="0"/>
              </a:rPr>
              <a:t>с </a:t>
            </a: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</a:rPr>
              <a:t>ОВЗ г. Березники</a:t>
            </a:r>
            <a:endParaRPr lang="ru-RU" sz="36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u="sng" dirty="0" smtClean="0"/>
              <a:t>Содержательные линии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Реализация образовательной области «Технология» для разных категорий обучающихся с ограниченными возможностями здоровья в соответствии с требованиями ФГОС ОВЗ и ФГОС УО.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Организация коррекционно-реабилитационной деятельности образовательных организаций разных типов в соответствии с особыми образовательными потребностями разных категорий обучающихся с ограниченными возможностями здоровья в соответствии с требованиями ФГОС ОВЗ и ФГОС УО.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Организация деятельности по сопровождению обучающихся, находящихся на длительном лечении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029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3E89CE"/>
                </a:solidFill>
              </a:rPr>
              <a:t>Приобретение  </a:t>
            </a:r>
            <a:r>
              <a:rPr lang="ru-RU" sz="1800" b="1" dirty="0">
                <a:solidFill>
                  <a:srgbClr val="3E89CE"/>
                </a:solidFill>
              </a:rPr>
              <a:t>оборудования  для  реализации  федерального  государственного  образовательного  стандарта  начального  общего   образования обучающихся   с  ограниченными  возможностями  здоровья и федерального  государственного  образовательного  стандарта  образования  обучающихся  с умственной  отсталостью(интеллектуальными нарушениями)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5924444"/>
              </p:ext>
            </p:extLst>
          </p:nvPr>
        </p:nvGraphicFramePr>
        <p:xfrm>
          <a:off x="979868" y="1648497"/>
          <a:ext cx="10515600" cy="402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64132"/>
                <a:gridCol w="2351468"/>
              </a:tblGrid>
              <a:tr h="17755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2021г.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55053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МБОУ«Белоевская</a:t>
                      </a:r>
                      <a:r>
                        <a:rPr lang="ru-RU" sz="1400" dirty="0" smtClean="0"/>
                        <a:t>   общеобразовательная  школа-  интернат  для  обучающихся  с  ограниченными   возможностями  здоровья»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Столярная мастерская</a:t>
                      </a:r>
                      <a:endParaRPr lang="ru-RU" sz="1400" dirty="0"/>
                    </a:p>
                  </a:txBody>
                  <a:tcPr/>
                </a:tc>
              </a:tr>
              <a:tr h="25053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МБОУ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«Специальная(коррекционная)  школа-  интернат» </a:t>
                      </a:r>
                      <a:r>
                        <a:rPr lang="ru-RU" sz="1400" dirty="0" err="1" smtClean="0"/>
                        <a:t>г.Красновишерск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Столярная мастерская</a:t>
                      </a:r>
                    </a:p>
                  </a:txBody>
                  <a:tcPr/>
                </a:tc>
              </a:tr>
              <a:tr h="250534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МБОУ«Специальная</a:t>
                      </a:r>
                      <a:r>
                        <a:rPr lang="ru-RU" sz="1400" dirty="0" smtClean="0"/>
                        <a:t>(коррекционная)  общеобразовательная  школа-интернат для </a:t>
                      </a:r>
                      <a:r>
                        <a:rPr lang="ru-RU" sz="1400" dirty="0" err="1" smtClean="0"/>
                        <a:t>учающихся</a:t>
                      </a:r>
                      <a:r>
                        <a:rPr lang="ru-RU" sz="1400" dirty="0" smtClean="0"/>
                        <a:t>, воспитанников с ограниченными  возможностями  здоровья Чайковского  городского  округа»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Швейная мастерская</a:t>
                      </a:r>
                    </a:p>
                  </a:txBody>
                  <a:tcPr/>
                </a:tc>
              </a:tr>
              <a:tr h="25053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МКОУ «Специальная(коррекционная)  общеобразовательная  школа-интернат №8»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Швейная мастерская</a:t>
                      </a:r>
                    </a:p>
                  </a:txBody>
                  <a:tcPr/>
                </a:tc>
              </a:tr>
              <a:tr h="25053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МКОУ «Специальная (коррекционная) общеобразовательная школа для обучающихся, воспитанников с ограниченными возможностями здоровья» г. Оханска.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Швейная мастерская</a:t>
                      </a:r>
                    </a:p>
                    <a:p>
                      <a:endParaRPr lang="ru-RU" sz="1400" dirty="0" smtClean="0"/>
                    </a:p>
                  </a:txBody>
                  <a:tcPr/>
                </a:tc>
              </a:tr>
              <a:tr h="25053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МБОУ «</a:t>
                      </a:r>
                      <a:r>
                        <a:rPr lang="ru-RU" sz="1400" dirty="0" err="1" smtClean="0"/>
                        <a:t>Ножовская</a:t>
                      </a:r>
                      <a:r>
                        <a:rPr lang="ru-RU" sz="1400" dirty="0" smtClean="0"/>
                        <a:t>   школа-  интернат  для  обучающихся  с  ограниченными   возможностями  здоровья»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Швейная мастерская</a:t>
                      </a:r>
                    </a:p>
                  </a:txBody>
                  <a:tcPr/>
                </a:tc>
              </a:tr>
              <a:tr h="25053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Муниципальное  бюджетное   образовательное  учреждение «</a:t>
                      </a:r>
                      <a:r>
                        <a:rPr lang="ru-RU" sz="1400" dirty="0" err="1" smtClean="0"/>
                        <a:t>Майкорская</a:t>
                      </a:r>
                      <a:r>
                        <a:rPr lang="ru-RU" sz="1400" dirty="0" smtClean="0"/>
                        <a:t>  общеобразовательная  школа-  интернат  для  обучающихся  с  ограниченными   возможностями  здоровья»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Швейная мастерская</a:t>
                      </a:r>
                    </a:p>
                  </a:txBody>
                  <a:tcPr/>
                </a:tc>
              </a:tr>
              <a:tr h="25053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Муниципальное  бюджетное   образовательное  учреждение «</a:t>
                      </a:r>
                      <a:r>
                        <a:rPr lang="ru-RU" sz="1400" dirty="0" err="1" smtClean="0"/>
                        <a:t>Большеусинская</a:t>
                      </a:r>
                      <a:r>
                        <a:rPr lang="ru-RU" sz="1400" dirty="0" smtClean="0"/>
                        <a:t> специальная                     (коррекционная)    общеобразовательная  школа-  интернат  для учащихся  с  ограниченными   возможностями  здоровья»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Швейная мастерская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9684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3381158"/>
              </p:ext>
            </p:extLst>
          </p:nvPr>
        </p:nvGraphicFramePr>
        <p:xfrm>
          <a:off x="954109" y="917151"/>
          <a:ext cx="10515600" cy="44830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15649"/>
                <a:gridCol w="2299951"/>
              </a:tblGrid>
              <a:tr h="2776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2022г.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37795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МБОУ «Посадская   общеобразовательная  школа-  интернат  для  обучающихся  с  ограниченными   возможностями  здоровья»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Столярное дело</a:t>
                      </a:r>
                      <a:endParaRPr lang="ru-RU" sz="1400" dirty="0"/>
                    </a:p>
                  </a:txBody>
                  <a:tcPr/>
                </a:tc>
              </a:tr>
              <a:tr h="337795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МБОУ «</a:t>
                      </a:r>
                      <a:r>
                        <a:rPr lang="ru-RU" sz="1400" dirty="0" err="1" smtClean="0"/>
                        <a:t>Кувинская</a:t>
                      </a:r>
                      <a:r>
                        <a:rPr lang="ru-RU" sz="1400" dirty="0" smtClean="0"/>
                        <a:t>  общеобразовательная  школа-  интернат  для  обучающихся  с  ограниченными   возможностями  здоровья»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Столярная мастерская </a:t>
                      </a:r>
                    </a:p>
                    <a:p>
                      <a:pPr algn="l"/>
                      <a:endParaRPr lang="ru-RU" sz="1400" dirty="0"/>
                    </a:p>
                  </a:txBody>
                  <a:tcPr/>
                </a:tc>
              </a:tr>
              <a:tr h="337795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МБОУ «</a:t>
                      </a:r>
                      <a:r>
                        <a:rPr lang="ru-RU" sz="1400" dirty="0" err="1" smtClean="0"/>
                        <a:t>Брюховская</a:t>
                      </a:r>
                      <a:r>
                        <a:rPr lang="ru-RU" sz="1400" dirty="0" smtClean="0"/>
                        <a:t> специальная     (коррекционная)    общеобразовательная  школа-  интернат  для </a:t>
                      </a:r>
                      <a:r>
                        <a:rPr lang="ru-RU" sz="1400" dirty="0" err="1" smtClean="0"/>
                        <a:t>обучащихся</a:t>
                      </a:r>
                      <a:r>
                        <a:rPr lang="ru-RU" sz="1400" dirty="0" smtClean="0"/>
                        <a:t>  с  ограниченными   возможностями  здоровья»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smtClean="0"/>
                        <a:t>Швейная мастерская</a:t>
                      </a:r>
                      <a:endParaRPr lang="ru-RU" sz="1400" dirty="0" smtClean="0"/>
                    </a:p>
                  </a:txBody>
                  <a:tcPr/>
                </a:tc>
              </a:tr>
              <a:tr h="337795">
                <a:tc>
                  <a:txBody>
                    <a:bodyPr/>
                    <a:lstStyle/>
                    <a:p>
                      <a:pPr algn="l"/>
                      <a:r>
                        <a:rPr lang="ru-RU" sz="1400" dirty="0" err="1" smtClean="0"/>
                        <a:t>МБОУ«Бардымская</a:t>
                      </a:r>
                      <a:r>
                        <a:rPr lang="ru-RU" sz="1400" dirty="0" smtClean="0"/>
                        <a:t>  специальная  (коррекционная)    общеобразовательная  школа-  интернат  для </a:t>
                      </a:r>
                      <a:r>
                        <a:rPr lang="ru-RU" sz="1400" dirty="0" err="1" smtClean="0"/>
                        <a:t>обучащихся</a:t>
                      </a:r>
                      <a:r>
                        <a:rPr lang="ru-RU" sz="1400" dirty="0" smtClean="0"/>
                        <a:t>  с  ограниченными   возможностями  </a:t>
                      </a:r>
                      <a:r>
                        <a:rPr lang="ru-RU" sz="1400" dirty="0" err="1" smtClean="0"/>
                        <a:t>здоровья»с.Барда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Бардымского</a:t>
                      </a:r>
                      <a:r>
                        <a:rPr lang="ru-RU" sz="1400" dirty="0" smtClean="0"/>
                        <a:t> района Пермского края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smtClean="0"/>
                        <a:t>Швейная мастерская</a:t>
                      </a:r>
                      <a:endParaRPr lang="ru-RU" sz="1400" dirty="0" smtClean="0"/>
                    </a:p>
                  </a:txBody>
                  <a:tcPr/>
                </a:tc>
              </a:tr>
              <a:tr h="337795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МБОУ «</a:t>
                      </a:r>
                      <a:r>
                        <a:rPr lang="ru-RU" sz="1400" dirty="0" err="1" smtClean="0"/>
                        <a:t>Белоевская</a:t>
                      </a:r>
                      <a:r>
                        <a:rPr lang="ru-RU" sz="1400" dirty="0" smtClean="0"/>
                        <a:t>   общеобразовательная  школа-  интернат  для  обучающихся  с  ограниченными   возможностями  здоровья»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smtClean="0"/>
                        <a:t>Швейная мастерская</a:t>
                      </a:r>
                      <a:endParaRPr lang="ru-RU" sz="1400" dirty="0" smtClean="0"/>
                    </a:p>
                  </a:txBody>
                  <a:tcPr/>
                </a:tc>
              </a:tr>
              <a:tr h="337795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МКОУ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«</a:t>
                      </a:r>
                      <a:r>
                        <a:rPr lang="ru-RU" sz="1400" dirty="0" err="1" smtClean="0"/>
                        <a:t>Ашапская</a:t>
                      </a:r>
                      <a:r>
                        <a:rPr lang="ru-RU" sz="1400" dirty="0" smtClean="0"/>
                        <a:t> общеобразовательная школа-интернат для обучающихся с ограниченными возможностями здоровья»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smtClean="0"/>
                        <a:t>Швейная мастерская</a:t>
                      </a:r>
                      <a:endParaRPr lang="ru-RU" sz="1400" dirty="0" smtClean="0"/>
                    </a:p>
                  </a:txBody>
                  <a:tcPr/>
                </a:tc>
              </a:tr>
              <a:tr h="337795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МБОУ "Специальная (коррекционная) школа для обучающихся с ограниченными возможностями здоровья« г. Соликамск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smtClean="0"/>
                        <a:t>Швейная мастерская</a:t>
                      </a:r>
                      <a:endParaRPr lang="ru-RU" sz="1400" dirty="0" smtClean="0"/>
                    </a:p>
                  </a:txBody>
                  <a:tcPr/>
                </a:tc>
              </a:tr>
              <a:tr h="337795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МБОУ «</a:t>
                      </a:r>
                      <a:r>
                        <a:rPr lang="ru-RU" sz="1400" dirty="0" err="1" smtClean="0"/>
                        <a:t>Очёрская</a:t>
                      </a:r>
                      <a:r>
                        <a:rPr lang="ru-RU" sz="1400" dirty="0" smtClean="0"/>
                        <a:t> коррекционная школа-интернат»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Швейная мастерская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005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3024108"/>
              </p:ext>
            </p:extLst>
          </p:nvPr>
        </p:nvGraphicFramePr>
        <p:xfrm>
          <a:off x="838200" y="607884"/>
          <a:ext cx="10515600" cy="3383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764887"/>
                <a:gridCol w="2750713"/>
              </a:tblGrid>
              <a:tr h="25806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2023 г.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22716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МКОУ "</a:t>
                      </a:r>
                      <a:r>
                        <a:rPr lang="ru-RU" sz="1400" dirty="0" err="1" smtClean="0"/>
                        <a:t>Обвинская</a:t>
                      </a:r>
                      <a:r>
                        <a:rPr lang="ru-RU" sz="1400" dirty="0" smtClean="0"/>
                        <a:t> коррекционная школа- интернат"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Швейная мастерская</a:t>
                      </a:r>
                      <a:endParaRPr lang="ru-RU" sz="1400" dirty="0"/>
                    </a:p>
                  </a:txBody>
                  <a:tcPr/>
                </a:tc>
              </a:tr>
              <a:tr h="22716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МКОУ "</a:t>
                      </a:r>
                      <a:r>
                        <a:rPr lang="ru-RU" sz="1400" dirty="0" err="1" smtClean="0"/>
                        <a:t>Яйвинская</a:t>
                      </a:r>
                      <a:r>
                        <a:rPr lang="ru-RU" sz="1400" dirty="0" smtClean="0"/>
                        <a:t> специальная общеобразовательная школа - интернат"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Швейная мастерская</a:t>
                      </a:r>
                    </a:p>
                  </a:txBody>
                  <a:tcPr/>
                </a:tc>
              </a:tr>
              <a:tr h="22716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МКОУ «Посадская общеобразовательная школа-интернат для обучающихся с ограниченными возможностями здоровья»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Швейная мастерская</a:t>
                      </a:r>
                    </a:p>
                    <a:p>
                      <a:endParaRPr lang="ru-RU" sz="1400" dirty="0" smtClean="0"/>
                    </a:p>
                  </a:txBody>
                  <a:tcPr/>
                </a:tc>
              </a:tr>
              <a:tr h="22716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МБОУ «</a:t>
                      </a:r>
                      <a:r>
                        <a:rPr lang="ru-RU" sz="1400" dirty="0" err="1" smtClean="0"/>
                        <a:t>Добрянская</a:t>
                      </a:r>
                      <a:r>
                        <a:rPr lang="ru-RU" sz="1400" dirty="0" smtClean="0"/>
                        <a:t> средняя общеобразовательная школа №5»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smtClean="0"/>
                        <a:t>Швейная мастерская</a:t>
                      </a:r>
                      <a:endParaRPr lang="ru-RU" sz="1400" dirty="0" smtClean="0"/>
                    </a:p>
                  </a:txBody>
                  <a:tcPr/>
                </a:tc>
              </a:tr>
              <a:tr h="22716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МБОУ «Березовская средняя общеобразовательная школа №2» структурное подразделение «</a:t>
                      </a:r>
                      <a:r>
                        <a:rPr lang="ru-RU" sz="1400" dirty="0" err="1" smtClean="0"/>
                        <a:t>Заборьинская</a:t>
                      </a:r>
                      <a:r>
                        <a:rPr lang="ru-RU" sz="1400" dirty="0" smtClean="0"/>
                        <a:t> основная общеобразовательная школа»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smtClean="0"/>
                        <a:t>Швейная мастерская</a:t>
                      </a:r>
                      <a:endParaRPr lang="ru-RU" sz="1400" dirty="0" smtClean="0"/>
                    </a:p>
                  </a:txBody>
                  <a:tcPr/>
                </a:tc>
              </a:tr>
              <a:tr h="22716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МБОУ «Майская средняя общеобразовательная школа»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smtClean="0"/>
                        <a:t>Швейная мастерская</a:t>
                      </a:r>
                      <a:endParaRPr lang="ru-RU" sz="1400" dirty="0" smtClean="0"/>
                    </a:p>
                  </a:txBody>
                  <a:tcPr/>
                </a:tc>
              </a:tr>
              <a:tr h="22716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МАОУ «</a:t>
                      </a:r>
                      <a:r>
                        <a:rPr lang="ru-RU" sz="1400" dirty="0" err="1" smtClean="0"/>
                        <a:t>Ныробская</a:t>
                      </a:r>
                      <a:r>
                        <a:rPr lang="ru-RU" sz="1400" dirty="0" smtClean="0"/>
                        <a:t> средняя общеобразовательная школа имени Героя Советского Союза А.В. </a:t>
                      </a:r>
                      <a:r>
                        <a:rPr lang="ru-RU" sz="1400" dirty="0" err="1" smtClean="0"/>
                        <a:t>Флоренко</a:t>
                      </a:r>
                      <a:r>
                        <a:rPr lang="ru-RU" sz="1400" dirty="0" smtClean="0"/>
                        <a:t>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smtClean="0"/>
                        <a:t>Швейная мастерская</a:t>
                      </a:r>
                      <a:endParaRPr lang="ru-RU" sz="1400" dirty="0" smtClean="0"/>
                    </a:p>
                  </a:txBody>
                  <a:tcPr/>
                </a:tc>
              </a:tr>
              <a:tr h="22716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МАОУ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"Средняя общеобразовательная школа № 1" г. Горнозаводска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Швейная мастерская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703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1010</Words>
  <Application>Microsoft Office PowerPoint</Application>
  <PresentationFormat>Широкоэкранный</PresentationFormat>
  <Paragraphs>157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Bebas Neue Regular</vt:lpstr>
      <vt:lpstr>Calibri</vt:lpstr>
      <vt:lpstr>PT Serif</vt:lpstr>
      <vt:lpstr>SF UI Text Semibold</vt:lpstr>
      <vt:lpstr>Times New Roman</vt:lpstr>
      <vt:lpstr>Wingdings</vt:lpstr>
      <vt:lpstr>Тема Office</vt:lpstr>
      <vt:lpstr>Образование детей с ОВЗ  и инвалидностью в Пермском крае</vt:lpstr>
      <vt:lpstr>Новые нормативные документы</vt:lpstr>
      <vt:lpstr>Новые нормативные документы</vt:lpstr>
      <vt:lpstr>Презентация PowerPoint</vt:lpstr>
      <vt:lpstr>Обновление материально-технической базы коррекционных школ  2020 – 2024 годы  </vt:lpstr>
      <vt:lpstr>В 2020г - 2 ресурсных центра </vt:lpstr>
      <vt:lpstr>Приобретение  оборудования  для  реализации  федерального  государственного  образовательного  стандарта  начального  общего   образования обучающихся   с  ограниченными  возможностями  здоровья и федерального  государственного  образовательного  стандарта  образования  обучающихся  с умственной  отсталостью(интеллектуальными нарушениями)</vt:lpstr>
      <vt:lpstr>Презентация PowerPoint</vt:lpstr>
      <vt:lpstr>Презентация PowerPoint</vt:lpstr>
      <vt:lpstr>Вопросы для обсуждения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образования в Пермском крае</dc:title>
  <dc:creator>Коворкинг Минобр</dc:creator>
  <cp:lastModifiedBy>Каткова Ирина Геннадьевна</cp:lastModifiedBy>
  <cp:revision>117</cp:revision>
  <dcterms:created xsi:type="dcterms:W3CDTF">2020-12-04T06:10:21Z</dcterms:created>
  <dcterms:modified xsi:type="dcterms:W3CDTF">2021-03-17T06:26:59Z</dcterms:modified>
</cp:coreProperties>
</file>