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5" r:id="rId3"/>
    <p:sldId id="296" r:id="rId4"/>
    <p:sldId id="259" r:id="rId5"/>
    <p:sldId id="260" r:id="rId6"/>
    <p:sldId id="261" r:id="rId7"/>
    <p:sldId id="262" r:id="rId8"/>
    <p:sldId id="280" r:id="rId9"/>
    <p:sldId id="264" r:id="rId10"/>
    <p:sldId id="265" r:id="rId11"/>
    <p:sldId id="267" r:id="rId12"/>
    <p:sldId id="268" r:id="rId13"/>
    <p:sldId id="269" r:id="rId14"/>
    <p:sldId id="286" r:id="rId15"/>
    <p:sldId id="271" r:id="rId16"/>
    <p:sldId id="272" r:id="rId17"/>
    <p:sldId id="273" r:id="rId18"/>
    <p:sldId id="274" r:id="rId19"/>
    <p:sldId id="275" r:id="rId20"/>
    <p:sldId id="276" r:id="rId21"/>
    <p:sldId id="281" r:id="rId22"/>
    <p:sldId id="282" r:id="rId23"/>
    <p:sldId id="287" r:id="rId24"/>
    <p:sldId id="288" r:id="rId25"/>
    <p:sldId id="283" r:id="rId26"/>
    <p:sldId id="285" r:id="rId27"/>
    <p:sldId id="289" r:id="rId28"/>
    <p:sldId id="291" r:id="rId29"/>
    <p:sldId id="292" r:id="rId30"/>
    <p:sldId id="29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2" autoAdjust="0"/>
    <p:restoredTop sz="94660"/>
  </p:normalViewPr>
  <p:slideViewPr>
    <p:cSldViewPr>
      <p:cViewPr varScale="1">
        <p:scale>
          <a:sx n="45" d="100"/>
          <a:sy n="45" d="100"/>
        </p:scale>
        <p:origin x="-13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947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908720"/>
            <a:ext cx="7772400" cy="216024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Дети </a:t>
            </a:r>
            <a:r>
              <a:rPr lang="ru-RU" sz="3600" b="1" dirty="0"/>
              <a:t>с нарушениями речи. Основы коррекционного обучения и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/>
              <a:t>воспитания</a:t>
            </a:r>
            <a:r>
              <a:rPr lang="ru-RU" sz="3600" b="1" dirty="0"/>
              <a:t>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5" name="Picture 14" descr="Нарушение речи у дошкольников требует немедленной коррекци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33"/>
          <a:stretch/>
        </p:blipFill>
        <p:spPr bwMode="auto">
          <a:xfrm rot="20700714">
            <a:off x="1784008" y="3368006"/>
            <a:ext cx="2977674" cy="2286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53.xn--80aadkum9bf.xn--p1ai/wp-content/uploads/2015/01/%D0%A0%D0%B8%D1%81%D1%83%D0%BD%D0%BE%D0%B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5862">
            <a:off x="5384045" y="3311072"/>
            <a:ext cx="2876550" cy="2400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7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552699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http://psyh.info/wp-content/uploads/2015/04/5464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88" y="260648"/>
            <a:ext cx="799110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all-tests.ru/wp-content/uploads/2013-02-12/levina-roza-evgenevna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89" y="1196753"/>
            <a:ext cx="1222348" cy="172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402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552699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http://uslide.ru/images/25/31325/960/img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920880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256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552699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://uslide.ru/images/25/31325/736/img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141"/>
            <a:ext cx="7850493" cy="634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614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7772400" cy="6192688"/>
          </a:xfrm>
        </p:spPr>
        <p:txBody>
          <a:bodyPr>
            <a:normAutofit/>
          </a:bodyPr>
          <a:lstStyle/>
          <a:p>
            <a:pPr algn="l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Медицинский аспект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предполагает учет того, какой из речевых анализаторов нарушен, в каком отделе и в какой степени. В соответствии с этим речевые расстройства подразделяются на: расстройства,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обусловленные нарушениями в области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речедвигательного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и речеслухового анализатора;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расстройства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центрального или периферического характера;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расстройства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функционального или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органического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порядка.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Логопедический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аспект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классификации предполагает учет того, какое звено речевой системы нарушено. В соответствии с этим речевые расстройства подразделяются на: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расстройства голоса; расстройства ритма; расстройства темпа речи; расстройства фонетического строя; расстройства грамматического строя; расстройства лексического строя речи.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Психологический 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аспект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классификации предполагает учет того: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какой мере нарушена при данном расстройстве коммуникативная функция речи; какими личностными нарушениями сопровождается то или иное речевое расстройство; каковы тенденции спонтанного развития расстройства; каков прогноз при том или ином виде речевого расстройства.</a:t>
            </a:r>
          </a:p>
        </p:txBody>
      </p:sp>
    </p:spTree>
    <p:extLst>
      <p:ext uri="{BB962C8B-B14F-4D97-AF65-F5344CB8AC3E}">
        <p14:creationId xmlns:p14="http://schemas.microsoft.com/office/powerpoint/2010/main" val="3028428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fs00.infourok.ru/images/doc/148/171627/img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741" y="261532"/>
            <a:ext cx="7872740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8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15616" y="2224028"/>
            <a:ext cx="76328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етыре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типичные группы неговорящих детей:</a:t>
            </a:r>
          </a:p>
          <a:p>
            <a:pPr marL="342900" lvl="0" indent="-342900" algn="l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с нарушением слухового (фонематического) восприятия;</a:t>
            </a:r>
          </a:p>
          <a:p>
            <a:pPr marL="342900" lvl="0" indent="-342900" algn="l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с нарушением зрительного (предметного) восприятия;</a:t>
            </a:r>
          </a:p>
          <a:p>
            <a:pPr marL="342900" lvl="0" indent="-342900" algn="l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с нарушением психической активности;</a:t>
            </a:r>
          </a:p>
          <a:p>
            <a:pPr marL="342900" lvl="0" indent="-342900" algn="l"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дети с нарушением пространственных представлений.</a:t>
            </a:r>
          </a:p>
        </p:txBody>
      </p:sp>
      <p:pic>
        <p:nvPicPr>
          <p:cNvPr id="2050" name="Picture 2" descr="http://i.obozrevatel.com/15/1527759/7556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5500">
            <a:off x="1300393" y="728814"/>
            <a:ext cx="2346995" cy="1564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4.bp.blogspot.com/-YzdKFZcLhn0/UIbUePxwIxI/AAAAAAAAAFM/8JFZzh2Vvl8/s1600/zreni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4901">
            <a:off x="5761484" y="4282949"/>
            <a:ext cx="1625875" cy="2146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hagi-irk.ru/upload/medialibrary/da5/da573887412a983d8fedb885a872eebc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9" t="10066" r="8480" b="6755"/>
          <a:stretch/>
        </p:blipFill>
        <p:spPr bwMode="auto">
          <a:xfrm rot="585222">
            <a:off x="6138692" y="665955"/>
            <a:ext cx="2304256" cy="1690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sova-kniga.ru/image/data/detstvo-press/29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40" r="10236"/>
          <a:stretch/>
        </p:blipFill>
        <p:spPr bwMode="auto">
          <a:xfrm rot="20587924">
            <a:off x="2567535" y="4330198"/>
            <a:ext cx="1637407" cy="1812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999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404664"/>
            <a:ext cx="7772400" cy="605929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Феномена</a:t>
            </a:r>
            <a:r>
              <a:rPr lang="ru-RU" sz="2800" b="1" i="1" dirty="0">
                <a:solidFill>
                  <a:srgbClr val="000000"/>
                </a:solidFill>
                <a:latin typeface="Times New Roman"/>
                <a:ea typeface="Times New Roman"/>
              </a:rPr>
              <a:t> общего недоразвития речи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 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052736"/>
            <a:ext cx="7632848" cy="1752600"/>
          </a:xfrm>
        </p:spPr>
        <p:txBody>
          <a:bodyPr>
            <a:noAutofit/>
          </a:bodyPr>
          <a:lstStyle/>
          <a:p>
            <a:pPr algn="just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Недоразвитие речи 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предполагает качественно более низкий уровень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той или иной речевой функции или речевой системы в целом.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3212976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ОНР - недостаточность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всех компонентов речевой (языковой) системы, относящихся к ее звуковой и смысловой стороне, при нормальном слухе и интеллекте.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30698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ppt4web.ru/images/50/3555/640/img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60648"/>
            <a:ext cx="7848871" cy="6336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635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ppt4web.ru/images/50/3555/640/img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088" y="242138"/>
            <a:ext cx="7802384" cy="63552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883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ppt4web.ru/images/50/3555/640/img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27" y="332656"/>
            <a:ext cx="7802045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005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947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992888" cy="6120680"/>
          </a:xfrm>
        </p:spPr>
        <p:txBody>
          <a:bodyPr>
            <a:normAutofit fontScale="90000"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 </a:t>
            </a:r>
            <a:r>
              <a:rPr lang="ru-RU" b="1" dirty="0" smtClean="0">
                <a:solidFill>
                  <a:prstClr val="black"/>
                </a:solidFill>
              </a:rPr>
              <a:t>Три </a:t>
            </a:r>
            <a:r>
              <a:rPr lang="ru-RU" b="1" dirty="0">
                <a:solidFill>
                  <a:prstClr val="black"/>
                </a:solidFill>
              </a:rPr>
              <a:t>критических периода в </a:t>
            </a:r>
            <a:r>
              <a:rPr lang="ru-RU" b="1" dirty="0" smtClean="0">
                <a:solidFill>
                  <a:prstClr val="black"/>
                </a:solidFill>
              </a:rPr>
              <a:t>   развитии речевой функции.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sz="3200" b="1" dirty="0">
                <a:solidFill>
                  <a:prstClr val="black"/>
                </a:solidFill>
              </a:rPr>
              <a:t>Первый</a:t>
            </a:r>
            <a:r>
              <a:rPr lang="ru-RU" sz="3200" dirty="0">
                <a:solidFill>
                  <a:prstClr val="black"/>
                </a:solidFill>
              </a:rPr>
              <a:t> (1-2 года жизни) – формируются предпосылки речи и начинается речевое развитие.</a:t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sz="3200" b="1" dirty="0">
                <a:solidFill>
                  <a:prstClr val="black"/>
                </a:solidFill>
              </a:rPr>
              <a:t>Второй</a:t>
            </a:r>
            <a:r>
              <a:rPr lang="ru-RU" sz="3200" dirty="0">
                <a:solidFill>
                  <a:prstClr val="black"/>
                </a:solidFill>
              </a:rPr>
              <a:t> (3 года) – интенсивное развитие связной речи.</a:t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sz="3200" b="1" dirty="0">
                <a:solidFill>
                  <a:prstClr val="black"/>
                </a:solidFill>
              </a:rPr>
              <a:t>Третий</a:t>
            </a:r>
            <a:r>
              <a:rPr lang="ru-RU" sz="3200" dirty="0">
                <a:solidFill>
                  <a:prstClr val="black"/>
                </a:solidFill>
              </a:rPr>
              <a:t> (6-7 лет) – начало развития письменной речи.</a:t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3744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uslide.ru/images/25/31325/960/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848872" cy="6353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919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ppt4web.ru/images/50/2118/640/img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6"/>
          <a:stretch/>
        </p:blipFill>
        <p:spPr bwMode="auto">
          <a:xfrm>
            <a:off x="971600" y="278142"/>
            <a:ext cx="7920880" cy="63912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2217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ppt4web.ru/images/50/2118/640/img1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34"/>
          <a:stretch/>
        </p:blipFill>
        <p:spPr bwMode="auto">
          <a:xfrm>
            <a:off x="971600" y="260648"/>
            <a:ext cx="7920880" cy="6408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7752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04664"/>
            <a:ext cx="7632848" cy="6120680"/>
          </a:xfrm>
        </p:spPr>
        <p:txBody>
          <a:bodyPr>
            <a:normAutofit/>
          </a:bodyPr>
          <a:lstStyle/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 ребенка с ТНР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u="sng" dirty="0" smtClean="0">
                <a:latin typeface="Times New Roman" pitchFamily="18" charset="0"/>
                <a:cs typeface="Times New Roman" pitchFamily="18" charset="0"/>
              </a:rPr>
              <a:t>цель сопровождения: </a:t>
            </a:r>
            <a:br>
              <a:rPr lang="ru-RU" sz="31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создание единого коррекционно-развивающего пространства и единого речевого режима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0557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04664"/>
            <a:ext cx="7632848" cy="6192688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Ожидаемые результаты системы сопровождения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положительная динамика развития познавательно-психических процессов и речи у детей с ТНР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поведенческих навыков , бесконфликтного общения с социумом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* повышение профессионального уровня педагогического коллектива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* повышение уровня компетентности родителей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4621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Особенности детей с тяжелыми речевыми нарушениями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festival.1september.ru/articles/573341/im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4681">
            <a:off x="1709494" y="4384409"/>
            <a:ext cx="2497465" cy="18703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uaua.info/pictures_ckfinder/images/13463369818442_w679h1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684">
            <a:off x="4932040" y="4293096"/>
            <a:ext cx="3240443" cy="19423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1952238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/>
              <a:t>* затруднена социальная адаптация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/>
              <a:t>* недостаточная устойчивость внимания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/>
              <a:t>* низкий уровень словесно-логического мышления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/>
              <a:t>* недостаточный объем памяти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/>
              <a:t>* отставание в двигательной сфере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/>
              <a:t>* низкая концентрация внимания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6689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1844" y="332656"/>
            <a:ext cx="7772400" cy="1470025"/>
          </a:xfrm>
        </p:spPr>
        <p:txBody>
          <a:bodyPr/>
          <a:lstStyle/>
          <a:p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Этапы психолого-педагогического сопровождения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700808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/>
              <a:t>П</a:t>
            </a:r>
            <a:r>
              <a:rPr lang="ru-RU" sz="2400" dirty="0" smtClean="0"/>
              <a:t>одготовительный этап (на данном этапе проводится всестороннее диагностическое обследование)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2829719"/>
            <a:ext cx="71370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400" dirty="0" smtClean="0"/>
              <a:t>Основной этап ( на данном этапе осуществляется непосредственное взаимодействие всех участников процесса сопровождения)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3980963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400" i="1" dirty="0" smtClean="0"/>
              <a:t>Аналитико- обобщающий этап (предполагает осмысление результатов деятельности и планирование перспектив работы)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4540250"/>
            <a:ext cx="2736850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5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1844" y="332657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Блоки психолого-педагогического сопровождения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196752"/>
            <a:ext cx="7200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Психолого-педагогический блок.</a:t>
            </a:r>
          </a:p>
          <a:p>
            <a:pPr marL="342900" indent="-342900" algn="just">
              <a:buAutoNum type="arabicPeriod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Социальный блок.</a:t>
            </a:r>
          </a:p>
          <a:p>
            <a:pPr marL="342900" indent="-342900" algn="just">
              <a:buAutoNum type="arabicPeriod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Коррекционно-образовательный блок.</a:t>
            </a:r>
          </a:p>
          <a:p>
            <a:pPr marL="342900" indent="-342900" algn="just">
              <a:buAutoNum type="arabicPeriod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Оздоровительный блок.</a:t>
            </a:r>
            <a:endParaRPr lang="ru-RU" sz="4000" dirty="0"/>
          </a:p>
        </p:txBody>
      </p:sp>
      <p:pic>
        <p:nvPicPr>
          <p:cNvPr id="9220" name="Picture 4" descr="http://moi-universitet.ru/resources/i7996-image-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7645">
            <a:off x="6426304" y="4834550"/>
            <a:ext cx="2169610" cy="14412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006" y="4598103"/>
            <a:ext cx="2584450" cy="209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546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1844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Коррекционное учреждение для детей с ТНР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2060848"/>
            <a:ext cx="69847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/>
            <a:r>
              <a:rPr lang="ru-RU" sz="2400" dirty="0">
                <a:solidFill>
                  <a:srgbClr val="000000"/>
                </a:solidFill>
                <a:latin typeface="Times New Roman"/>
              </a:rPr>
              <a:t>Вопросы психолого-педагогического сопровождения становятся</a:t>
            </a:r>
            <a:endParaRPr lang="ru-RU" sz="2000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основополагающими в жизни этих детей, и эти дети должны находиться в поле зрения психолого-педагогического сопровождения, в котором учитываются их психологические и физиологические особенности и возможности.</a:t>
            </a:r>
            <a:endParaRPr lang="ru-RU" sz="2000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/>
              </a:rPr>
              <a:t>Комплексное сопровождение детей с тяжелыми нарушениями речи включает пять направлений: диагностическое, психологическое, социально-реабилитационное, педагогическое, медицинское.</a:t>
            </a:r>
            <a:endParaRPr lang="ru-RU" sz="2000" b="0" i="0" dirty="0">
              <a:solidFill>
                <a:srgbClr val="000000"/>
              </a:solidFill>
              <a:effectLst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4987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5840" y="476672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Психолого-логопедическое сопровождение учащихся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340768"/>
            <a:ext cx="748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</a:rPr>
              <a:t>Успех коррекционно-воспитательной работы определяется продуманной системой, частью которой является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</a:rPr>
              <a:t>логопедизация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 всего учебно-воспитательного процесса. В данной системе учитель-логопед, выступая как организатор и координатор коррекционной работы, оказывает необходимую логопедическую помощь. Задачи логопедической работы сводятся к социальной адаптации и интеграции ребенка, имеющего речевое нарушение, в среду нормально развивающихся сверстников. Поиски новых форм и методов работы с детьми, имеющими речевые нарушения, приводят к необходимости планирования и организации четкой, скоординированной работы учителя-логопеда, учителей-предметников и воспитателей.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4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5947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992888" cy="6120680"/>
          </a:xfrm>
        </p:spPr>
        <p:txBody>
          <a:bodyPr>
            <a:normAutofit fontScale="90000"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  </a:t>
            </a:r>
            <a:r>
              <a:rPr lang="ru-RU" b="1" dirty="0" smtClean="0">
                <a:solidFill>
                  <a:prstClr val="black"/>
                </a:solidFill>
              </a:rPr>
              <a:t>Этапы  организации высших    психических функций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sz="3200" b="1" dirty="0">
                <a:solidFill>
                  <a:prstClr val="black"/>
                </a:solidFill>
              </a:rPr>
              <a:t>Первый</a:t>
            </a:r>
            <a:r>
              <a:rPr lang="ru-RU" sz="3200" dirty="0">
                <a:solidFill>
                  <a:prstClr val="black"/>
                </a:solidFill>
              </a:rPr>
              <a:t> (</a:t>
            </a:r>
            <a:r>
              <a:rPr lang="ru-RU" sz="3200" dirty="0" smtClean="0">
                <a:solidFill>
                  <a:prstClr val="black"/>
                </a:solidFill>
              </a:rPr>
              <a:t>1-3 </a:t>
            </a:r>
            <a:r>
              <a:rPr lang="ru-RU" sz="3200" dirty="0">
                <a:solidFill>
                  <a:prstClr val="black"/>
                </a:solidFill>
              </a:rPr>
              <a:t>года жизни) – </a:t>
            </a:r>
            <a:r>
              <a:rPr lang="ru-RU" sz="3200" dirty="0" smtClean="0">
                <a:solidFill>
                  <a:prstClr val="black"/>
                </a:solidFill>
              </a:rPr>
              <a:t>ребенок приобретает речь, которая становится важнейшим стимулом его психического развития.</a:t>
            </a:r>
            <a:br>
              <a:rPr lang="ru-RU" sz="3200" dirty="0" smtClean="0">
                <a:solidFill>
                  <a:prstClr val="black"/>
                </a:solidFill>
              </a:rPr>
            </a:b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b="1" dirty="0" smtClean="0">
                <a:solidFill>
                  <a:prstClr val="black"/>
                </a:solidFill>
              </a:rPr>
              <a:t>Второй</a:t>
            </a:r>
            <a:r>
              <a:rPr lang="ru-RU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>
                <a:solidFill>
                  <a:prstClr val="black"/>
                </a:solidFill>
              </a:rPr>
              <a:t>(</a:t>
            </a:r>
            <a:r>
              <a:rPr lang="ru-RU" sz="3200" dirty="0" smtClean="0">
                <a:solidFill>
                  <a:prstClr val="black"/>
                </a:solidFill>
              </a:rPr>
              <a:t>3- 7 лет) </a:t>
            </a:r>
            <a:r>
              <a:rPr lang="ru-RU" sz="3200" dirty="0">
                <a:solidFill>
                  <a:prstClr val="black"/>
                </a:solidFill>
              </a:rPr>
              <a:t>– </a:t>
            </a:r>
            <a:r>
              <a:rPr lang="ru-RU" sz="3200" dirty="0" smtClean="0">
                <a:solidFill>
                  <a:prstClr val="black"/>
                </a:solidFill>
              </a:rPr>
              <a:t>совершенствуются движения ребенка, формируются навыки самообслуживания, развивается игра.</a:t>
            </a:r>
            <a:r>
              <a:rPr lang="ru-RU" sz="3200" dirty="0">
                <a:solidFill>
                  <a:prstClr val="black"/>
                </a:solidFill>
              </a:rPr>
              <a:t/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sz="3200" dirty="0" smtClean="0">
                <a:solidFill>
                  <a:prstClr val="black"/>
                </a:solidFill>
              </a:rPr>
              <a:t>.</a:t>
            </a:r>
            <a:r>
              <a:rPr lang="ru-RU" sz="3200" dirty="0">
                <a:solidFill>
                  <a:prstClr val="black"/>
                </a:solidFill>
              </a:rPr>
              <a:t/>
            </a:r>
            <a:br>
              <a:rPr lang="ru-RU" sz="3200" dirty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2726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636912"/>
            <a:ext cx="7772400" cy="1181993"/>
          </a:xfrm>
        </p:spPr>
        <p:txBody>
          <a:bodyPr/>
          <a:lstStyle/>
          <a:p>
            <a:r>
              <a:rPr lang="ru-RU" dirty="0" smtClean="0"/>
              <a:t>Спасибо за внимание.</a:t>
            </a:r>
            <a:endParaRPr lang="ru-RU" dirty="0"/>
          </a:p>
        </p:txBody>
      </p:sp>
      <p:pic>
        <p:nvPicPr>
          <p:cNvPr id="8194" name="Picture 2" descr="http://upandfly.ru/wp-content/uploads/2015/09/1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8985">
            <a:off x="1282804" y="769198"/>
            <a:ext cx="2743308" cy="1831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ramgo.ru/upload/editor/images/145329267260855%281%2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7914">
            <a:off x="5099654" y="4072925"/>
            <a:ext cx="3254636" cy="1970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91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6"/>
            <a:ext cx="7772400" cy="4752528"/>
          </a:xfrm>
        </p:spPr>
        <p:txBody>
          <a:bodyPr>
            <a:normAutofit/>
          </a:bodyPr>
          <a:lstStyle/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	Нарушения речи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– обобщающий термин, использующийся для обозначения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от­клонений от речевой нормы, принятой в данной языковой среде, полностью или частично препятствующих речевому общению и ограничивающих возможности социальной адаптации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человека.(</a:t>
            </a:r>
            <a:r>
              <a:rPr lang="ru-RU" sz="2200" i="1" dirty="0" err="1" smtClean="0">
                <a:latin typeface="Times New Roman" pitchFamily="18" charset="0"/>
                <a:cs typeface="Times New Roman" pitchFamily="18" charset="0"/>
              </a:rPr>
              <a:t>Г.В.Чиркина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нормой речи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понимают общепринятые варианты употребления языка в процессе речевой деятельности при сохранных психофизиологических механизмах речи.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Расстройства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речи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есть </a:t>
            </a:r>
            <a:r>
              <a:rPr lang="ru-RU" sz="2200" i="1" dirty="0">
                <a:latin typeface="Times New Roman" pitchFamily="18" charset="0"/>
                <a:cs typeface="Times New Roman" pitchFamily="18" charset="0"/>
              </a:rPr>
              <a:t>нарушение вербальной коммуникации, объективно существующие между индивидуумом и обществом и проявляющиеся в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речевом общении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Ребенок с дефектом речи неверно произносит зву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784332"/>
            <a:ext cx="2751395" cy="17146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heaclub.ru/images/heaclub/2016/03/mini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431" y="4784332"/>
            <a:ext cx="2078569" cy="1700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55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0" y="116632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548680"/>
            <a:ext cx="6696744" cy="1080120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Речевые нарушения характеризуются следующими 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особенностями:</a:t>
            </a:r>
            <a:r>
              <a:rPr lang="ru-RU" sz="2400" b="1" dirty="0" smtClean="0">
                <a:ea typeface="Times New Roman"/>
                <a:cs typeface="Times New Roman"/>
              </a:rPr>
              <a:t/>
            </a:r>
            <a:br>
              <a:rPr lang="ru-RU" sz="2400" b="1" dirty="0" smtClean="0">
                <a:ea typeface="Times New Roman"/>
                <a:cs typeface="Times New Roman"/>
              </a:rPr>
            </a:br>
            <a:endParaRPr lang="ru-RU" sz="2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412776"/>
            <a:ext cx="6400800" cy="3600400"/>
          </a:xfrm>
        </p:spPr>
        <p:txBody>
          <a:bodyPr>
            <a:noAutofit/>
          </a:bodyPr>
          <a:lstStyle/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они не соответствуют возрастной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норме развития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речи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являются диалектизмами, безграмотностью речи и выражением незнания языка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связаны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отклонениями в функционировании психофизиологических механизмов речи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оказывают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негативное влияние на общее психическое развитие ребёнка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носят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устойчивый характер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ru-RU" sz="2400" dirty="0" smtClean="0">
              <a:solidFill>
                <a:srgbClr val="000000"/>
              </a:solidFill>
              <a:ea typeface="Calibri"/>
              <a:cs typeface="Times New Roman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самостоятельно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преодолеваются.</a:t>
            </a:r>
            <a:r>
              <a:rPr lang="ru-RU" sz="2000" dirty="0">
                <a:solidFill>
                  <a:srgbClr val="000000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ea typeface="Calibri"/>
                <a:cs typeface="Times New Roman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9081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7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7704" y="260648"/>
            <a:ext cx="6264696" cy="720081"/>
          </a:xfrm>
        </p:spPr>
        <p:txBody>
          <a:bodyPr>
            <a:normAutofit/>
          </a:bodyPr>
          <a:lstStyle/>
          <a:p>
            <a:r>
              <a:rPr lang="ru-RU" sz="3200" dirty="0"/>
              <a:t>Причины речевых нарушений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4077072"/>
            <a:ext cx="7344816" cy="237626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Социальная ситуация развития определяется Л.С. Выготским как сочетание внутренних процессов развития и внешних условий, являющихся специфичными для каждого возрастного этапа развития психики, а соответственно и речи, как одной из форм психической деятельности.</a:t>
            </a:r>
          </a:p>
          <a:p>
            <a:endParaRPr lang="ru-RU" dirty="0"/>
          </a:p>
        </p:txBody>
      </p:sp>
      <p:pic>
        <p:nvPicPr>
          <p:cNvPr id="5" name="Picture 19" descr="http://audiokniga-onlajn.ru/uploads/images/lev_vigotskij_psihologija_iskusstva_glava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12206"/>
            <a:ext cx="1728192" cy="210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fs1.ppt4web.ru/images/5345/75501/310/img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030219"/>
            <a:ext cx="4072357" cy="304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84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552699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920880" cy="6408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7" descr="https://ds02.infourok.ru/uploads/ex/1255/00071734-730276c5/img1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7132" r="2691" b="21862"/>
          <a:stretch/>
        </p:blipFill>
        <p:spPr bwMode="auto">
          <a:xfrm>
            <a:off x="4283968" y="5229200"/>
            <a:ext cx="1024151" cy="11528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3" descr="http://www.medius-spb.ru/CMSPages/GetFile.aspx?guid=c47c6679-5357-469d-b2fb-b7a53c2c33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93096"/>
            <a:ext cx="1112525" cy="834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1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2552699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2" descr="http://bigslide.ru/images/12/11937/960/img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2959"/>
            <a:ext cx="8064896" cy="6525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85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powerpoint.ru/wp-content/uploads/2013/02/GrenAbstraktSlaid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fs00.infourok.ru/images/doc/268/273604/img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260648"/>
            <a:ext cx="792087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55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458</Words>
  <Application>Microsoft Office PowerPoint</Application>
  <PresentationFormat>Экран (4:3)</PresentationFormat>
  <Paragraphs>47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Дети с нарушениями речи. Основы коррекционного обучения и воспитания. </vt:lpstr>
      <vt:lpstr>     Три критических периода в    развитии речевой функции.  Первый (1-2 года жизни) – формируются предпосылки речи и начинается речевое развитие. Второй (3 года) – интенсивное развитие связной речи. Третий (6-7 лет) – начало развития письменной речи.   </vt:lpstr>
      <vt:lpstr>     Этапы  организации высших    психических функций  Первый (1-3 года жизни) – ребенок приобретает речь, которая становится важнейшим стимулом его психического развития.  Второй (3- 7 лет) – совершенствуются движения ребенка, формируются навыки самообслуживания, развивается игра. .   </vt:lpstr>
      <vt:lpstr> Нарушения речи – обобщающий термин, использующийся для обозначения от­клонений от речевой нормы, принятой в данной языковой среде, полностью или частично препятствующих речевому общению и ограничивающих возможности социальной адаптации человека.(Г.В.Чиркина)  Под нормой речи понимают общепринятые варианты употребления языка в процессе речевой деятельности при сохранных психофизиологических механизмах речи.   Расстройства речи есть нарушение вербальной коммуникации, объективно существующие между индивидуумом и обществом и проявляющиеся в речевом общении.</vt:lpstr>
      <vt:lpstr>Речевые нарушения характеризуются следующими особенностями: </vt:lpstr>
      <vt:lpstr>Причины речевых нарушений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Медицинский аспект предполагает учет того, какой из речевых анализаторов нарушен, в каком отделе и в какой степени. В соответствии с этим речевые расстройства подразделяются на: расстройства, обусловленные нарушениями в области речедвигательного и речеслухового анализатора; расстройства центрального или периферического характера; расстройства функционального или органического порядка. Логопедический аспект классификации предполагает учет того, какое звено речевой системы нарушено. В соответствии с этим речевые расстройства подразделяются на: расстройства голоса; расстройства ритма; расстройства темпа речи; расстройства фонетического строя; расстройства грамматического строя; расстройства лексического строя речи.  Психологический аспект классификации предполагает учет того: в какой мере нарушена при данном расстройстве коммуникативная функция речи; какими личностными нарушениями сопровождается то или иное речевое расстройство; каковы тенденции спонтанного развития расстройства; каков прогноз при том или ином виде речевого расстройства.</vt:lpstr>
      <vt:lpstr>Презентация PowerPoint</vt:lpstr>
      <vt:lpstr>Четыре типичные группы неговорящих детей: дети с нарушением слухового (фонематического) восприятия; дети с нарушением зрительного (предметного) восприятия; дети с нарушением психической активности; дети с нарушением пространственных представлений.</vt:lpstr>
      <vt:lpstr>Феномена общего недоразвития речи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Психолого-педагогическое сопровождение ребенка с ТНР  цель сопровождения:   создание единого коррекционно-развивающего пространства и единого речевого режима </vt:lpstr>
      <vt:lpstr>         Ожидаемые результаты системы сопровождения * положительная динамика развития познавательно-психических процессов и речи у детей с ТНР * сформированность поведенческих навыков , бесконфликтного общения с социумом * повышение профессионального уровня педагогического коллектива * повышение уровня компетентности родителей         </vt:lpstr>
      <vt:lpstr>Особенности детей с тяжелыми речевыми нарушениями</vt:lpstr>
      <vt:lpstr>Этапы психолого-педагогического сопровождения</vt:lpstr>
      <vt:lpstr> Блоки психолого-педагогического сопровождения </vt:lpstr>
      <vt:lpstr>Коррекционное учреждение для детей с ТНР</vt:lpstr>
      <vt:lpstr>Психолого-логопедическое сопровождение учащихся</vt:lpstr>
      <vt:lpstr>Спасибо за внимание.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Geforse</dc:creator>
  <cp:lastModifiedBy>связной</cp:lastModifiedBy>
  <cp:revision>48</cp:revision>
  <dcterms:created xsi:type="dcterms:W3CDTF">2016-10-23T17:25:37Z</dcterms:created>
  <dcterms:modified xsi:type="dcterms:W3CDTF">2018-09-19T18:28:07Z</dcterms:modified>
</cp:coreProperties>
</file>