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rgbClr val="006EC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rgbClr val="006EC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rgbClr val="006EC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31880" y="0"/>
            <a:ext cx="957072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0789" y="48895"/>
            <a:ext cx="11850420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rgbClr val="006EC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6050" y="1146810"/>
            <a:ext cx="10991850" cy="4041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jpg"/><Relationship Id="rId5" Type="http://schemas.openxmlformats.org/officeDocument/2006/relationships/image" Target="../media/image11.png"/><Relationship Id="rId6" Type="http://schemas.openxmlformats.org/officeDocument/2006/relationships/image" Target="../media/image12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13.jpg"/><Relationship Id="rId4" Type="http://schemas.openxmlformats.org/officeDocument/2006/relationships/hyperlink" Target="https://edsoo.web-ae.ru/kniga-1/chto-delaet-urok-vospityivayuschim/tri-kita-rezultativnogo-vospitaniya/" TargetMode="Externa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14.jpg"/><Relationship Id="rId4" Type="http://schemas.openxmlformats.org/officeDocument/2006/relationships/image" Target="../media/image15.jpg"/><Relationship Id="rId5" Type="http://schemas.openxmlformats.org/officeDocument/2006/relationships/image" Target="../media/image16.jpg"/><Relationship Id="rId6" Type="http://schemas.openxmlformats.org/officeDocument/2006/relationships/image" Target="../media/image17.jp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image" Target="../media/image20.png"/><Relationship Id="rId10" Type="http://schemas.openxmlformats.org/officeDocument/2006/relationships/image" Target="../media/image2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Relationship Id="rId4" Type="http://schemas.openxmlformats.org/officeDocument/2006/relationships/image" Target="../media/image24.jpg"/><Relationship Id="rId5" Type="http://schemas.openxmlformats.org/officeDocument/2006/relationships/image" Target="../media/image25.jpg"/><Relationship Id="rId6" Type="http://schemas.openxmlformats.org/officeDocument/2006/relationships/image" Target="../media/image26.jpg"/><Relationship Id="rId7" Type="http://schemas.openxmlformats.org/officeDocument/2006/relationships/image" Target="../media/image3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8" Type="http://schemas.openxmlformats.org/officeDocument/2006/relationships/image" Target="../media/image37.png"/><Relationship Id="rId9" Type="http://schemas.openxmlformats.org/officeDocument/2006/relationships/image" Target="../media/image38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42.jpg"/><Relationship Id="rId4" Type="http://schemas.openxmlformats.org/officeDocument/2006/relationships/image" Target="../media/image43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Relationship Id="rId3" Type="http://schemas.openxmlformats.org/officeDocument/2006/relationships/image" Target="../media/image45.png"/><Relationship Id="rId4" Type="http://schemas.openxmlformats.org/officeDocument/2006/relationships/image" Target="../media/image46.png"/><Relationship Id="rId5" Type="http://schemas.openxmlformats.org/officeDocument/2006/relationships/image" Target="../media/image47.png"/><Relationship Id="rId6" Type="http://schemas.openxmlformats.org/officeDocument/2006/relationships/image" Target="../media/image48.png"/><Relationship Id="rId7" Type="http://schemas.openxmlformats.org/officeDocument/2006/relationships/image" Target="../media/image49.png"/><Relationship Id="rId8" Type="http://schemas.openxmlformats.org/officeDocument/2006/relationships/image" Target="../media/image50.png"/><Relationship Id="rId9" Type="http://schemas.openxmlformats.org/officeDocument/2006/relationships/image" Target="../media/image51.png"/><Relationship Id="rId10" Type="http://schemas.openxmlformats.org/officeDocument/2006/relationships/image" Target="../media/image52.png"/><Relationship Id="rId11" Type="http://schemas.openxmlformats.org/officeDocument/2006/relationships/image" Target="../media/image53.png"/><Relationship Id="rId12" Type="http://schemas.openxmlformats.org/officeDocument/2006/relationships/image" Target="../media/image54.png"/><Relationship Id="rId13" Type="http://schemas.openxmlformats.org/officeDocument/2006/relationships/image" Target="../media/image55.png"/><Relationship Id="rId14" Type="http://schemas.openxmlformats.org/officeDocument/2006/relationships/image" Target="../media/image56.png"/><Relationship Id="rId15" Type="http://schemas.openxmlformats.org/officeDocument/2006/relationships/image" Target="../media/image57.png"/><Relationship Id="rId16" Type="http://schemas.openxmlformats.org/officeDocument/2006/relationships/image" Target="../media/image3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8.pn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64.png"/><Relationship Id="rId9" Type="http://schemas.openxmlformats.org/officeDocument/2006/relationships/image" Target="../media/image65.png"/><Relationship Id="rId10" Type="http://schemas.openxmlformats.org/officeDocument/2006/relationships/image" Target="../media/image66.png"/><Relationship Id="rId11" Type="http://schemas.openxmlformats.org/officeDocument/2006/relationships/image" Target="../media/image67.png"/><Relationship Id="rId12" Type="http://schemas.openxmlformats.org/officeDocument/2006/relationships/image" Target="../media/image68.png"/><Relationship Id="rId13" Type="http://schemas.openxmlformats.org/officeDocument/2006/relationships/image" Target="../media/image69.png"/><Relationship Id="rId14" Type="http://schemas.openxmlformats.org/officeDocument/2006/relationships/image" Target="../media/image70.png"/><Relationship Id="rId15" Type="http://schemas.openxmlformats.org/officeDocument/2006/relationships/image" Target="../media/image71.png"/><Relationship Id="rId16" Type="http://schemas.openxmlformats.org/officeDocument/2006/relationships/image" Target="../media/image72.png"/><Relationship Id="rId17" Type="http://schemas.openxmlformats.org/officeDocument/2006/relationships/image" Target="../media/image73.png"/><Relationship Id="rId18" Type="http://schemas.openxmlformats.org/officeDocument/2006/relationships/image" Target="../media/image74.png"/><Relationship Id="rId19" Type="http://schemas.openxmlformats.org/officeDocument/2006/relationships/image" Target="../media/image3.png"/><Relationship Id="rId20" Type="http://schemas.openxmlformats.org/officeDocument/2006/relationships/image" Target="../media/image75.jpg"/><Relationship Id="rId21" Type="http://schemas.openxmlformats.org/officeDocument/2006/relationships/image" Target="../media/image76.jpg"/><Relationship Id="rId22" Type="http://schemas.openxmlformats.org/officeDocument/2006/relationships/image" Target="../media/image77.jpg"/><Relationship Id="rId23" Type="http://schemas.openxmlformats.org/officeDocument/2006/relationships/image" Target="../media/image78.jpg"/><Relationship Id="rId24" Type="http://schemas.openxmlformats.org/officeDocument/2006/relationships/image" Target="../media/image79.jpg"/><Relationship Id="rId25" Type="http://schemas.openxmlformats.org/officeDocument/2006/relationships/image" Target="../media/image80.jpg"/><Relationship Id="rId26" Type="http://schemas.openxmlformats.org/officeDocument/2006/relationships/image" Target="../media/image81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8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83.jpg"/><Relationship Id="rId4" Type="http://schemas.openxmlformats.org/officeDocument/2006/relationships/image" Target="../media/image84.jpg"/><Relationship Id="rId5" Type="http://schemas.openxmlformats.org/officeDocument/2006/relationships/image" Target="../media/image85.jpg"/><Relationship Id="rId6" Type="http://schemas.openxmlformats.org/officeDocument/2006/relationships/image" Target="../media/image86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8100" y="0"/>
            <a:ext cx="12230100" cy="6858000"/>
            <a:chOff x="-38100" y="0"/>
            <a:chExt cx="122301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1117091"/>
              <a:ext cx="1857375" cy="0"/>
            </a:xfrm>
            <a:custGeom>
              <a:avLst/>
              <a:gdLst/>
              <a:ahLst/>
              <a:cxnLst/>
              <a:rect l="l" t="t" r="r" b="b"/>
              <a:pathLst>
                <a:path w="1857375" h="0">
                  <a:moveTo>
                    <a:pt x="0" y="0"/>
                  </a:moveTo>
                  <a:lnTo>
                    <a:pt x="1857375" y="0"/>
                  </a:lnTo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1283" y="1969465"/>
            <a:ext cx="6555740" cy="27692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485140" marR="483870" indent="51435">
              <a:lnSpc>
                <a:spcPct val="100000"/>
              </a:lnSpc>
              <a:spcBef>
                <a:spcPts val="100"/>
              </a:spcBef>
            </a:pPr>
            <a:r>
              <a:rPr dirty="0" sz="3600" spc="-5">
                <a:solidFill>
                  <a:srgbClr val="FFFFFF"/>
                </a:solidFill>
              </a:rPr>
              <a:t>Программы </a:t>
            </a:r>
            <a:r>
              <a:rPr dirty="0" sz="3600" spc="-10">
                <a:solidFill>
                  <a:srgbClr val="FFFFFF"/>
                </a:solidFill>
              </a:rPr>
              <a:t>воспитания </a:t>
            </a:r>
            <a:r>
              <a:rPr dirty="0" sz="3600" spc="-990">
                <a:solidFill>
                  <a:srgbClr val="FFFFFF"/>
                </a:solidFill>
              </a:rPr>
              <a:t> </a:t>
            </a:r>
            <a:r>
              <a:rPr dirty="0" sz="3600" spc="-5">
                <a:solidFill>
                  <a:srgbClr val="FFFFFF"/>
                </a:solidFill>
              </a:rPr>
              <a:t>общеобразовательной </a:t>
            </a:r>
            <a:r>
              <a:rPr dirty="0" sz="3600">
                <a:solidFill>
                  <a:srgbClr val="FFFFFF"/>
                </a:solidFill>
              </a:rPr>
              <a:t> </a:t>
            </a:r>
            <a:r>
              <a:rPr dirty="0" sz="3600" spc="-5">
                <a:solidFill>
                  <a:srgbClr val="FFFFFF"/>
                </a:solidFill>
              </a:rPr>
              <a:t>организации</a:t>
            </a:r>
            <a:r>
              <a:rPr dirty="0" sz="3600" spc="-40">
                <a:solidFill>
                  <a:srgbClr val="FFFFFF"/>
                </a:solidFill>
              </a:rPr>
              <a:t> </a:t>
            </a:r>
            <a:r>
              <a:rPr dirty="0" sz="3600">
                <a:solidFill>
                  <a:srgbClr val="FFFFFF"/>
                </a:solidFill>
              </a:rPr>
              <a:t>в</a:t>
            </a:r>
            <a:r>
              <a:rPr dirty="0" sz="3600" spc="-45">
                <a:solidFill>
                  <a:srgbClr val="FFFFFF"/>
                </a:solidFill>
              </a:rPr>
              <a:t> </a:t>
            </a:r>
            <a:r>
              <a:rPr dirty="0" sz="3600" spc="-5">
                <a:solidFill>
                  <a:srgbClr val="FFFFFF"/>
                </a:solidFill>
              </a:rPr>
              <a:t>условиях</a:t>
            </a:r>
            <a:endParaRPr sz="3600"/>
          </a:p>
          <a:p>
            <a:pPr algn="just" marL="1797050" marR="5080" indent="-1784985">
              <a:lnSpc>
                <a:spcPct val="100000"/>
              </a:lnSpc>
              <a:spcBef>
                <a:spcPts val="5"/>
              </a:spcBef>
            </a:pPr>
            <a:r>
              <a:rPr dirty="0" sz="3600" spc="-5">
                <a:solidFill>
                  <a:srgbClr val="FFFFFF"/>
                </a:solidFill>
              </a:rPr>
              <a:t>обновленных</a:t>
            </a:r>
            <a:r>
              <a:rPr dirty="0" sz="3600">
                <a:solidFill>
                  <a:srgbClr val="FFFFFF"/>
                </a:solidFill>
              </a:rPr>
              <a:t> ФГОС </a:t>
            </a:r>
            <a:r>
              <a:rPr dirty="0" sz="3600" spc="-5">
                <a:solidFill>
                  <a:srgbClr val="FFFFFF"/>
                </a:solidFill>
              </a:rPr>
              <a:t>общего </a:t>
            </a:r>
            <a:r>
              <a:rPr dirty="0" sz="3600" spc="-990">
                <a:solidFill>
                  <a:srgbClr val="FFFFFF"/>
                </a:solidFill>
              </a:rPr>
              <a:t> </a:t>
            </a:r>
            <a:r>
              <a:rPr dirty="0" sz="3600" spc="-10">
                <a:solidFill>
                  <a:srgbClr val="FFFFFF"/>
                </a:solidFill>
              </a:rPr>
              <a:t>образования</a:t>
            </a:r>
            <a:endParaRPr sz="3600"/>
          </a:p>
        </p:txBody>
      </p:sp>
      <p:sp>
        <p:nvSpPr>
          <p:cNvPr id="6" name="object 6"/>
          <p:cNvSpPr txBox="1"/>
          <p:nvPr/>
        </p:nvSpPr>
        <p:spPr>
          <a:xfrm>
            <a:off x="1569466" y="4815585"/>
            <a:ext cx="465391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solidFill>
                  <a:srgbClr val="FFFFFF"/>
                </a:solidFill>
                <a:latin typeface="Arial"/>
                <a:cs typeface="Arial"/>
              </a:rPr>
              <a:t>вебинар</a:t>
            </a:r>
            <a:r>
              <a:rPr dirty="0" sz="2800" spc="2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FFFFFF"/>
                </a:solidFill>
                <a:latin typeface="Arial"/>
                <a:cs typeface="Arial"/>
              </a:rPr>
              <a:t>10 ноября</a:t>
            </a:r>
            <a:r>
              <a:rPr dirty="0" sz="2800" spc="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FFFFFF"/>
                </a:solidFill>
                <a:latin typeface="Arial"/>
                <a:cs typeface="Arial"/>
              </a:rPr>
              <a:t>2022</a:t>
            </a:r>
            <a:r>
              <a:rPr dirty="0" sz="2800" spc="-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FFFFFF"/>
                </a:solidFill>
                <a:latin typeface="Arial"/>
                <a:cs typeface="Arial"/>
              </a:rPr>
              <a:t>г.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0216" y="5816904"/>
            <a:ext cx="535305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FFFFFF"/>
                </a:solidFill>
                <a:latin typeface="Arial"/>
                <a:cs typeface="Arial"/>
              </a:rPr>
              <a:t>Дремина</a:t>
            </a:r>
            <a:r>
              <a:rPr dirty="0" sz="18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FFFF"/>
                </a:solidFill>
                <a:latin typeface="Arial"/>
                <a:cs typeface="Arial"/>
              </a:rPr>
              <a:t>Инга </a:t>
            </a:r>
            <a:r>
              <a:rPr dirty="0" sz="1800" spc="-10" b="1">
                <a:solidFill>
                  <a:srgbClr val="FFFFFF"/>
                </a:solidFill>
                <a:latin typeface="Arial"/>
                <a:cs typeface="Arial"/>
              </a:rPr>
              <a:t>Анатольевна,</a:t>
            </a:r>
            <a:r>
              <a:rPr dirty="0" sz="1800" spc="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Arial"/>
                <a:cs typeface="Arial"/>
              </a:rPr>
              <a:t>старший</a:t>
            </a:r>
            <a:r>
              <a:rPr dirty="0" sz="1800" spc="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FFFFFF"/>
                </a:solidFill>
                <a:latin typeface="Arial"/>
                <a:cs typeface="Arial"/>
              </a:rPr>
              <a:t>научный</a:t>
            </a:r>
            <a:endParaRPr sz="1800">
              <a:latin typeface="Arial"/>
              <a:cs typeface="Arial"/>
            </a:endParaRPr>
          </a:p>
          <a:p>
            <a:pPr algn="ctr" marL="635">
              <a:lnSpc>
                <a:spcPct val="100000"/>
              </a:lnSpc>
            </a:pPr>
            <a:r>
              <a:rPr dirty="0" sz="1800" spc="-10" b="1">
                <a:solidFill>
                  <a:srgbClr val="FFFFFF"/>
                </a:solidFill>
                <a:latin typeface="Arial"/>
                <a:cs typeface="Arial"/>
              </a:rPr>
              <a:t>сотрудник</a:t>
            </a:r>
            <a:r>
              <a:rPr dirty="0" sz="1800" spc="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FFFFFF"/>
                </a:solidFill>
                <a:latin typeface="Arial"/>
                <a:cs typeface="Arial"/>
              </a:rPr>
              <a:t>ГАУ</a:t>
            </a:r>
            <a:r>
              <a:rPr dirty="0" sz="1800" spc="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FFFFFF"/>
                </a:solidFill>
                <a:latin typeface="Arial"/>
                <a:cs typeface="Arial"/>
              </a:rPr>
              <a:t>ДПО</a:t>
            </a:r>
            <a:r>
              <a:rPr dirty="0" sz="1800" spc="-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FFFF"/>
                </a:solidFill>
                <a:latin typeface="Arial"/>
                <a:cs typeface="Arial"/>
              </a:rPr>
              <a:t>ИРО</a:t>
            </a:r>
            <a:r>
              <a:rPr dirty="0" sz="18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FFFF"/>
                </a:solidFill>
                <a:latin typeface="Arial"/>
                <a:cs typeface="Arial"/>
              </a:rPr>
              <a:t>ПК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371600" y="0"/>
            <a:ext cx="3714115" cy="1917064"/>
            <a:chOff x="1371600" y="0"/>
            <a:chExt cx="3714115" cy="1917064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9000" y="152400"/>
              <a:ext cx="1656206" cy="13387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71600" y="0"/>
              <a:ext cx="1916811" cy="1916811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72200" y="0"/>
            <a:ext cx="6019799" cy="6553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77200" y="0"/>
            <a:ext cx="4114799" cy="6857996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015733" y="2017013"/>
            <a:ext cx="237490" cy="45212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800" spc="175">
                <a:solidFill>
                  <a:srgbClr val="1F4E79"/>
                </a:solidFill>
                <a:latin typeface="Microsoft Sans Serif"/>
                <a:cs typeface="Microsoft Sans Serif"/>
              </a:rPr>
              <a:t> </a:t>
            </a:r>
            <a:r>
              <a:rPr dirty="0" sz="2800" spc="-4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12140" y="224993"/>
            <a:ext cx="48006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solidFill>
                  <a:srgbClr val="4F81BC"/>
                </a:solidFill>
                <a:latin typeface="Calibri"/>
                <a:cs typeface="Calibri"/>
              </a:rPr>
              <a:t>Ключевые</a:t>
            </a:r>
            <a:r>
              <a:rPr dirty="0" sz="4400" spc="-65">
                <a:solidFill>
                  <a:srgbClr val="4F81BC"/>
                </a:solidFill>
                <a:latin typeface="Calibri"/>
                <a:cs typeface="Calibri"/>
              </a:rPr>
              <a:t> </a:t>
            </a:r>
            <a:r>
              <a:rPr dirty="0" sz="4400" spc="-5">
                <a:solidFill>
                  <a:srgbClr val="4F81BC"/>
                </a:solidFill>
                <a:latin typeface="Calibri"/>
                <a:cs typeface="Calibri"/>
              </a:rPr>
              <a:t>вопросы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2140" y="1385061"/>
            <a:ext cx="658368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1.	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Общие</a:t>
            </a:r>
            <a:r>
              <a:rPr dirty="0" sz="2400" spc="-15" b="1">
                <a:solidFill>
                  <a:srgbClr val="001F5F"/>
                </a:solidFill>
                <a:latin typeface="Calibri"/>
                <a:cs typeface="Calibri"/>
              </a:rPr>
              <a:t> требования</a:t>
            </a:r>
            <a:r>
              <a:rPr dirty="0" sz="2400" spc="-7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к</a:t>
            </a:r>
            <a:r>
              <a:rPr dirty="0" sz="2400" spc="-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организации</a:t>
            </a:r>
            <a:r>
              <a:rPr dirty="0" sz="2400" spc="-8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001F5F"/>
                </a:solidFill>
                <a:latin typeface="Calibri"/>
                <a:cs typeface="Calibri"/>
              </a:rPr>
              <a:t>воспитания </a:t>
            </a:r>
            <a:r>
              <a:rPr dirty="0" sz="2400" spc="-5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30" b="1">
                <a:solidFill>
                  <a:srgbClr val="001F5F"/>
                </a:solidFill>
                <a:latin typeface="Calibri"/>
                <a:cs typeface="Calibri"/>
              </a:rPr>
              <a:t>обучающихся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001F5F"/>
                </a:solidFill>
                <a:latin typeface="Calibri"/>
                <a:cs typeface="Calibri"/>
              </a:rPr>
              <a:t>на</a:t>
            </a:r>
            <a:r>
              <a:rPr dirty="0" sz="2400" spc="-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30" b="1">
                <a:solidFill>
                  <a:srgbClr val="001F5F"/>
                </a:solidFill>
                <a:latin typeface="Calibri"/>
                <a:cs typeface="Calibri"/>
              </a:rPr>
              <a:t>территории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35" b="1">
                <a:solidFill>
                  <a:srgbClr val="001F5F"/>
                </a:solidFill>
                <a:latin typeface="Calibri"/>
                <a:cs typeface="Calibri"/>
              </a:rPr>
              <a:t>Российской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9339" y="2116963"/>
            <a:ext cx="152400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Ф</a:t>
            </a:r>
            <a:r>
              <a:rPr dirty="0" sz="2400" spc="-60" b="1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dirty="0" sz="2400" spc="-55" b="1">
                <a:solidFill>
                  <a:srgbClr val="001F5F"/>
                </a:solidFill>
                <a:latin typeface="Calibri"/>
                <a:cs typeface="Calibri"/>
              </a:rPr>
              <a:t>д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dirty="0" sz="2400" spc="-30" b="1">
                <a:solidFill>
                  <a:srgbClr val="001F5F"/>
                </a:solidFill>
                <a:latin typeface="Calibri"/>
                <a:cs typeface="Calibri"/>
              </a:rPr>
              <a:t>р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а</a:t>
            </a:r>
            <a:r>
              <a:rPr dirty="0" sz="2400" spc="-30" b="1">
                <a:solidFill>
                  <a:srgbClr val="001F5F"/>
                </a:solidFill>
                <a:latin typeface="Calibri"/>
                <a:cs typeface="Calibri"/>
              </a:rPr>
              <a:t>ц</a:t>
            </a:r>
            <a:r>
              <a:rPr dirty="0" sz="2400" spc="-20" b="1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2140" y="2482722"/>
            <a:ext cx="6613525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102870" indent="-457200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469265" algn="l"/>
                <a:tab pos="469900" algn="l"/>
              </a:tabLst>
            </a:pPr>
            <a:r>
              <a:rPr dirty="0" sz="2400" spc="-30" b="1">
                <a:solidFill>
                  <a:srgbClr val="001F5F"/>
                </a:solidFill>
                <a:latin typeface="Calibri"/>
                <a:cs typeface="Calibri"/>
              </a:rPr>
              <a:t>Сравнительный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анализ</a:t>
            </a:r>
            <a:r>
              <a:rPr dirty="0" sz="24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примерных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программ </a:t>
            </a:r>
            <a:r>
              <a:rPr dirty="0" sz="2400" spc="-5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воспитания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30" b="1">
                <a:solidFill>
                  <a:srgbClr val="001F5F"/>
                </a:solidFill>
                <a:latin typeface="Calibri"/>
                <a:cs typeface="Calibri"/>
              </a:rPr>
              <a:t>редакции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2020</a:t>
            </a:r>
            <a:r>
              <a:rPr dirty="0" sz="2400" spc="-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dirty="0" sz="2400" spc="-5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001F5F"/>
                </a:solidFill>
                <a:latin typeface="Calibri"/>
                <a:cs typeface="Calibri"/>
              </a:rPr>
              <a:t>2022</a:t>
            </a:r>
            <a:r>
              <a:rPr dirty="0" sz="2400" spc="-4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70" b="1">
                <a:solidFill>
                  <a:srgbClr val="001F5F"/>
                </a:solidFill>
                <a:latin typeface="Calibri"/>
                <a:cs typeface="Calibri"/>
              </a:rPr>
              <a:t>г.</a:t>
            </a:r>
            <a:endParaRPr sz="2400">
              <a:latin typeface="Calibri"/>
              <a:cs typeface="Calibri"/>
            </a:endParaRPr>
          </a:p>
          <a:p>
            <a:pPr marL="469900" marR="5080" indent="-457200">
              <a:lnSpc>
                <a:spcPct val="100000"/>
              </a:lnSpc>
              <a:buAutoNum type="arabicPeriod" startAt="2"/>
              <a:tabLst>
                <a:tab pos="469265" algn="l"/>
                <a:tab pos="469900" algn="l"/>
              </a:tabLst>
            </a:pP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Полезный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чек-лист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заместителя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 директора</a:t>
            </a:r>
            <a:r>
              <a:rPr dirty="0" sz="2400" spc="1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по </a:t>
            </a:r>
            <a:r>
              <a:rPr dirty="0" sz="2400" spc="-5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воспитательной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работе, </a:t>
            </a:r>
            <a:r>
              <a:rPr dirty="0" sz="2400" spc="-15" b="1">
                <a:solidFill>
                  <a:srgbClr val="001F5F"/>
                </a:solidFill>
                <a:latin typeface="Calibri"/>
                <a:cs typeface="Calibri"/>
              </a:rPr>
              <a:t>как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система</a:t>
            </a:r>
            <a:endParaRPr sz="2400">
              <a:latin typeface="Calibri"/>
              <a:cs typeface="Calibri"/>
            </a:endParaRPr>
          </a:p>
          <a:p>
            <a:pPr marL="469900" marR="781050">
              <a:lnSpc>
                <a:spcPct val="100000"/>
              </a:lnSpc>
            </a:pP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управленческих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действий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по</a:t>
            </a:r>
            <a:r>
              <a:rPr dirty="0" sz="2400" spc="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готовности </a:t>
            </a:r>
            <a:r>
              <a:rPr dirty="0" sz="2400" spc="-52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внедрения</a:t>
            </a:r>
            <a:r>
              <a:rPr dirty="0" sz="2400" spc="1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обновленных</a:t>
            </a:r>
            <a:r>
              <a:rPr dirty="0" sz="24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001F5F"/>
                </a:solidFill>
                <a:latin typeface="Calibri"/>
                <a:cs typeface="Calibri"/>
              </a:rPr>
              <a:t>ФГОС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общего 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 образования</a:t>
            </a: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1F5F"/>
                </a:solidFill>
                <a:latin typeface="Calibri"/>
                <a:cs typeface="Calibri"/>
              </a:rPr>
              <a:t>в </a:t>
            </a:r>
            <a:r>
              <a:rPr dirty="0" sz="2400" spc="-5" b="1">
                <a:solidFill>
                  <a:srgbClr val="001F5F"/>
                </a:solidFill>
                <a:latin typeface="Calibri"/>
                <a:cs typeface="Calibri"/>
              </a:rPr>
              <a:t>части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10400" y="0"/>
            <a:ext cx="5181600" cy="618411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744467" y="1545336"/>
            <a:ext cx="78740" cy="2402205"/>
          </a:xfrm>
          <a:custGeom>
            <a:avLst/>
            <a:gdLst/>
            <a:ahLst/>
            <a:cxnLst/>
            <a:rect l="l" t="t" r="r" b="b"/>
            <a:pathLst>
              <a:path w="78739" h="2402204">
                <a:moveTo>
                  <a:pt x="0" y="2401824"/>
                </a:moveTo>
                <a:lnTo>
                  <a:pt x="78740" y="2401824"/>
                </a:lnTo>
                <a:lnTo>
                  <a:pt x="78740" y="0"/>
                </a:lnTo>
                <a:lnTo>
                  <a:pt x="0" y="0"/>
                </a:lnTo>
                <a:lnTo>
                  <a:pt x="0" y="2401824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1129518" y="1545336"/>
            <a:ext cx="76835" cy="2402205"/>
          </a:xfrm>
          <a:custGeom>
            <a:avLst/>
            <a:gdLst/>
            <a:ahLst/>
            <a:cxnLst/>
            <a:rect l="l" t="t" r="r" b="b"/>
            <a:pathLst>
              <a:path w="76834" h="2402204">
                <a:moveTo>
                  <a:pt x="0" y="2401824"/>
                </a:moveTo>
                <a:lnTo>
                  <a:pt x="76453" y="2401824"/>
                </a:lnTo>
                <a:lnTo>
                  <a:pt x="76453" y="0"/>
                </a:lnTo>
                <a:lnTo>
                  <a:pt x="0" y="0"/>
                </a:lnTo>
                <a:lnTo>
                  <a:pt x="0" y="2401824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3823208" y="984884"/>
            <a:ext cx="731774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Воспитание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-</a:t>
            </a:r>
            <a:r>
              <a:rPr dirty="0" sz="18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деятельность,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направленная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развитие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личности, </a:t>
            </a:r>
            <a:r>
              <a:rPr dirty="0" sz="1800" spc="-4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1B3081"/>
                </a:solidFill>
                <a:latin typeface="Microsoft Sans Serif"/>
                <a:cs typeface="Microsoft Sans Serif"/>
              </a:rPr>
              <a:t>создание</a:t>
            </a:r>
            <a:r>
              <a:rPr dirty="0" sz="1800" spc="-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условий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10">
                <a:solidFill>
                  <a:srgbClr val="1B3081"/>
                </a:solidFill>
                <a:latin typeface="Microsoft Sans Serif"/>
                <a:cs typeface="Microsoft Sans Serif"/>
              </a:rPr>
              <a:t>для</a:t>
            </a:r>
            <a:r>
              <a:rPr dirty="0" sz="18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самоопределения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социализации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обучающихся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основе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1B3081"/>
                </a:solidFill>
                <a:latin typeface="Microsoft Sans Serif"/>
                <a:cs typeface="Microsoft Sans Serif"/>
              </a:rPr>
              <a:t>социокультурных,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духовно-нравственных </a:t>
            </a:r>
            <a:r>
              <a:rPr dirty="0" sz="1800" spc="-4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ценностей</a:t>
            </a:r>
            <a:r>
              <a:rPr dirty="0" sz="1800" spc="18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принятых</a:t>
            </a:r>
            <a:r>
              <a:rPr dirty="0" sz="1800" spc="1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1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1B3081"/>
                </a:solidFill>
                <a:latin typeface="Microsoft Sans Serif"/>
                <a:cs typeface="Microsoft Sans Serif"/>
              </a:rPr>
              <a:t>российском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обществе</a:t>
            </a:r>
            <a:r>
              <a:rPr dirty="0" sz="1800" spc="1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правил</a:t>
            </a:r>
            <a:r>
              <a:rPr dirty="0" sz="1800" spc="18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1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норм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3208" y="2082241"/>
            <a:ext cx="580517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поведения</a:t>
            </a:r>
            <a:r>
              <a:rPr dirty="0" sz="1800" spc="2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2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интересах</a:t>
            </a:r>
            <a:r>
              <a:rPr dirty="0" sz="1800" spc="254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1B3081"/>
                </a:solidFill>
                <a:latin typeface="Microsoft Sans Serif"/>
                <a:cs typeface="Microsoft Sans Serif"/>
              </a:rPr>
              <a:t>человека,</a:t>
            </a:r>
            <a:r>
              <a:rPr dirty="0" sz="1800" spc="2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семьи,</a:t>
            </a:r>
            <a:r>
              <a:rPr dirty="0" sz="1800" spc="2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общества</a:t>
            </a:r>
            <a:r>
              <a:rPr dirty="0" sz="1800" spc="2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tabLst>
                <a:tab pos="2109470" algn="l"/>
                <a:tab pos="2611120" algn="l"/>
                <a:tab pos="4551680" algn="l"/>
              </a:tabLst>
            </a:pPr>
            <a:r>
              <a:rPr dirty="0" sz="1800" spc="-20" b="1">
                <a:solidFill>
                  <a:srgbClr val="1B3081"/>
                </a:solidFill>
                <a:latin typeface="Arial"/>
                <a:cs typeface="Arial"/>
              </a:rPr>
              <a:t>формирование	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у	</a:t>
            </a:r>
            <a:r>
              <a:rPr dirty="0" sz="1800" spc="-20" b="1">
                <a:solidFill>
                  <a:srgbClr val="1B3081"/>
                </a:solidFill>
                <a:latin typeface="Arial"/>
                <a:cs typeface="Arial"/>
              </a:rPr>
              <a:t>обучающихся	чувства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629013" y="2082241"/>
            <a:ext cx="151130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7165">
              <a:lnSpc>
                <a:spcPct val="100000"/>
              </a:lnSpc>
              <a:spcBef>
                <a:spcPts val="100"/>
              </a:spcBef>
            </a:pP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государства,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1800" spc="-30" b="1">
                <a:solidFill>
                  <a:srgbClr val="1B3081"/>
                </a:solidFill>
                <a:latin typeface="Arial"/>
                <a:cs typeface="Arial"/>
              </a:rPr>
              <a:t>патриотизма,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23208" y="2631185"/>
            <a:ext cx="7319645" cy="1671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гражданственности,</a:t>
            </a:r>
            <a:r>
              <a:rPr dirty="0" sz="1800" spc="34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уважения</a:t>
            </a:r>
            <a:r>
              <a:rPr dirty="0" sz="1800" spc="3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к</a:t>
            </a:r>
            <a:r>
              <a:rPr dirty="0" sz="1800" spc="2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памяти</a:t>
            </a:r>
            <a:r>
              <a:rPr dirty="0" sz="1800" spc="3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защитников</a:t>
            </a:r>
            <a:r>
              <a:rPr dirty="0" sz="1800" spc="3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Отечества </a:t>
            </a:r>
            <a:r>
              <a:rPr dirty="0" sz="1800" spc="-484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и </a:t>
            </a:r>
            <a:r>
              <a:rPr dirty="0" sz="1800" spc="-30" b="1">
                <a:solidFill>
                  <a:srgbClr val="1B3081"/>
                </a:solidFill>
                <a:latin typeface="Arial"/>
                <a:cs typeface="Arial"/>
              </a:rPr>
              <a:t>подвигам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40" b="1">
                <a:solidFill>
                  <a:srgbClr val="1B3081"/>
                </a:solidFill>
                <a:latin typeface="Arial"/>
                <a:cs typeface="Arial"/>
              </a:rPr>
              <a:t>Героев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Отечества, </a:t>
            </a:r>
            <a:r>
              <a:rPr dirty="0" sz="1800" spc="-40" b="1">
                <a:solidFill>
                  <a:srgbClr val="1B3081"/>
                </a:solidFill>
                <a:latin typeface="Arial"/>
                <a:cs typeface="Arial"/>
              </a:rPr>
              <a:t>закону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и </a:t>
            </a:r>
            <a:r>
              <a:rPr dirty="0" sz="1800" spc="-50" b="1">
                <a:solidFill>
                  <a:srgbClr val="1B3081"/>
                </a:solidFill>
                <a:latin typeface="Arial"/>
                <a:cs typeface="Arial"/>
              </a:rPr>
              <a:t>правопорядку, </a:t>
            </a:r>
            <a:r>
              <a:rPr dirty="0" sz="1800" spc="-40" b="1">
                <a:solidFill>
                  <a:srgbClr val="1B3081"/>
                </a:solidFill>
                <a:latin typeface="Arial"/>
                <a:cs typeface="Arial"/>
              </a:rPr>
              <a:t>человеку </a:t>
            </a:r>
            <a:r>
              <a:rPr dirty="0" sz="1800" spc="-35" b="1">
                <a:solidFill>
                  <a:srgbClr val="1B3081"/>
                </a:solidFill>
                <a:latin typeface="Arial"/>
                <a:cs typeface="Arial"/>
              </a:rPr>
              <a:t> труда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и </a:t>
            </a:r>
            <a:r>
              <a:rPr dirty="0" sz="1800" spc="-20" b="1">
                <a:solidFill>
                  <a:srgbClr val="1B3081"/>
                </a:solidFill>
                <a:latin typeface="Arial"/>
                <a:cs typeface="Arial"/>
              </a:rPr>
              <a:t>старшему</a:t>
            </a: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поколению, </a:t>
            </a:r>
            <a:r>
              <a:rPr dirty="0" sz="1800" spc="-30" b="1">
                <a:solidFill>
                  <a:srgbClr val="1B3081"/>
                </a:solidFill>
                <a:latin typeface="Arial"/>
                <a:cs typeface="Arial"/>
              </a:rPr>
              <a:t>взаимного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уважения, </a:t>
            </a:r>
            <a:r>
              <a:rPr dirty="0" sz="1800" spc="-40" b="1">
                <a:solidFill>
                  <a:srgbClr val="1B3081"/>
                </a:solidFill>
                <a:latin typeface="Arial"/>
                <a:cs typeface="Arial"/>
              </a:rPr>
              <a:t>бережного </a:t>
            </a:r>
            <a:r>
              <a:rPr dirty="0" sz="1800" spc="-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1B3081"/>
                </a:solidFill>
                <a:latin typeface="Arial"/>
                <a:cs typeface="Arial"/>
              </a:rPr>
              <a:t>отношения</a:t>
            </a: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к</a:t>
            </a:r>
            <a:r>
              <a:rPr dirty="0" sz="18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45" b="1">
                <a:solidFill>
                  <a:srgbClr val="1B3081"/>
                </a:solidFill>
                <a:latin typeface="Arial"/>
                <a:cs typeface="Arial"/>
              </a:rPr>
              <a:t>культурному</a:t>
            </a:r>
            <a:r>
              <a:rPr dirty="0" sz="1800" spc="-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1B3081"/>
                </a:solidFill>
                <a:latin typeface="Arial"/>
                <a:cs typeface="Arial"/>
              </a:rPr>
              <a:t>наследию</a:t>
            </a:r>
            <a:r>
              <a:rPr dirty="0" sz="1800" spc="-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и</a:t>
            </a:r>
            <a:r>
              <a:rPr dirty="0" sz="18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традициям </a:t>
            </a:r>
            <a:r>
              <a:rPr dirty="0" sz="1800" spc="-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1B3081"/>
                </a:solidFill>
                <a:latin typeface="Arial"/>
                <a:cs typeface="Arial"/>
              </a:rPr>
              <a:t>многонационального народа </a:t>
            </a:r>
            <a:r>
              <a:rPr dirty="0" sz="1800" spc="-30" b="1">
                <a:solidFill>
                  <a:srgbClr val="1B3081"/>
                </a:solidFill>
                <a:latin typeface="Arial"/>
                <a:cs typeface="Arial"/>
              </a:rPr>
              <a:t>Российской </a:t>
            </a:r>
            <a:r>
              <a:rPr dirty="0" sz="1800" spc="-20" b="1">
                <a:solidFill>
                  <a:srgbClr val="1B3081"/>
                </a:solidFill>
                <a:latin typeface="Arial"/>
                <a:cs typeface="Arial"/>
              </a:rPr>
              <a:t>Федерации, </a:t>
            </a: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природе </a:t>
            </a:r>
            <a:r>
              <a:rPr dirty="0" sz="1800" b="1">
                <a:solidFill>
                  <a:srgbClr val="1B3081"/>
                </a:solidFill>
                <a:latin typeface="Arial"/>
                <a:cs typeface="Arial"/>
              </a:rPr>
              <a:t>и </a:t>
            </a:r>
            <a:r>
              <a:rPr dirty="0" sz="1800" spc="-49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1B3081"/>
                </a:solidFill>
                <a:latin typeface="Arial"/>
                <a:cs typeface="Arial"/>
              </a:rPr>
              <a:t>окружающей</a:t>
            </a:r>
            <a:r>
              <a:rPr dirty="0" sz="18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1B3081"/>
                </a:solidFill>
                <a:latin typeface="Arial"/>
                <a:cs typeface="Arial"/>
              </a:rPr>
              <a:t>среде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31456" y="1386586"/>
            <a:ext cx="3073400" cy="3714750"/>
            <a:chOff x="531456" y="1386586"/>
            <a:chExt cx="3073400" cy="371475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1456" y="1386586"/>
              <a:ext cx="3073399" cy="371436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0371" y="1545336"/>
              <a:ext cx="2575560" cy="3217164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514299" y="205485"/>
            <a:ext cx="469709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Понятие</a:t>
            </a:r>
            <a:r>
              <a:rPr dirty="0" spc="-110"/>
              <a:t> </a:t>
            </a:r>
            <a:r>
              <a:rPr dirty="0"/>
              <a:t>о</a:t>
            </a:r>
            <a:r>
              <a:rPr dirty="0" spc="-80"/>
              <a:t> </a:t>
            </a:r>
            <a:r>
              <a:rPr dirty="0" spc="-20"/>
              <a:t>воспитании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6056338" y="4074783"/>
            <a:ext cx="4421505" cy="2783840"/>
            <a:chOff x="6056338" y="4074783"/>
            <a:chExt cx="4421505" cy="2783840"/>
          </a:xfrm>
        </p:grpSpPr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56338" y="4074783"/>
              <a:ext cx="4421198" cy="278321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14872" y="4233711"/>
              <a:ext cx="3924300" cy="261518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97788" y="4945126"/>
            <a:ext cx="2748280" cy="1488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R="55880">
              <a:lnSpc>
                <a:spcPct val="100000"/>
              </a:lnSpc>
              <a:spcBef>
                <a:spcPts val="95"/>
              </a:spcBef>
            </a:pP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Пункт</a:t>
            </a:r>
            <a:r>
              <a:rPr dirty="0" sz="16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2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статьи</a:t>
            </a:r>
            <a:r>
              <a:rPr dirty="0" sz="16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2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algn="ctr" marL="12700" marR="5080" indent="-64135">
              <a:lnSpc>
                <a:spcPct val="100000"/>
              </a:lnSpc>
            </a:pP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«Основные</a:t>
            </a:r>
            <a:r>
              <a:rPr dirty="0" sz="16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понятия, </a:t>
            </a:r>
            <a:r>
              <a:rPr dirty="0" sz="1600" spc="-15"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используемые</a:t>
            </a:r>
            <a:r>
              <a:rPr dirty="0" sz="1600" spc="8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настоящем </a:t>
            </a:r>
            <a:r>
              <a:rPr dirty="0" sz="16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Федеральном</a:t>
            </a:r>
            <a:r>
              <a:rPr dirty="0" sz="1600" spc="7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45">
                <a:solidFill>
                  <a:srgbClr val="1B3081"/>
                </a:solidFill>
                <a:latin typeface="Microsoft Sans Serif"/>
                <a:cs typeface="Microsoft Sans Serif"/>
              </a:rPr>
              <a:t>законе» </a:t>
            </a:r>
            <a:r>
              <a:rPr dirty="0" sz="1600" spc="-4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главы</a:t>
            </a:r>
            <a:r>
              <a:rPr dirty="0" sz="16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1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algn="ctr" marL="50165">
              <a:lnSpc>
                <a:spcPct val="100000"/>
              </a:lnSpc>
            </a:pP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«Общие</a:t>
            </a:r>
            <a:r>
              <a:rPr dirty="0" sz="16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положения»</a:t>
            </a:r>
            <a:r>
              <a:rPr dirty="0" sz="1600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658727" y="6473139"/>
            <a:ext cx="1924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3 </a:t>
            </a:r>
            <a:endParaRPr sz="16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58345" y="6468262"/>
            <a:ext cx="1924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6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765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Общие</a:t>
            </a:r>
            <a:r>
              <a:rPr dirty="0" spc="-50"/>
              <a:t> </a:t>
            </a:r>
            <a:r>
              <a:rPr dirty="0" spc="-15"/>
              <a:t>требования</a:t>
            </a:r>
            <a:r>
              <a:rPr dirty="0" spc="-114"/>
              <a:t> </a:t>
            </a:r>
            <a:r>
              <a:rPr dirty="0"/>
              <a:t>к</a:t>
            </a:r>
            <a:r>
              <a:rPr dirty="0" spc="-30"/>
              <a:t> </a:t>
            </a:r>
            <a:r>
              <a:rPr dirty="0" spc="-5"/>
              <a:t>организации</a:t>
            </a:r>
            <a:r>
              <a:rPr dirty="0" spc="-114"/>
              <a:t> </a:t>
            </a:r>
            <a:r>
              <a:rPr dirty="0" spc="-15"/>
              <a:t>воспитания </a:t>
            </a:r>
            <a:r>
              <a:rPr dirty="0" spc="-900"/>
              <a:t> </a:t>
            </a:r>
            <a:r>
              <a:rPr dirty="0" spc="-25"/>
              <a:t>обучающихся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80491" y="1668525"/>
            <a:ext cx="7289800" cy="34397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155" b="1">
                <a:solidFill>
                  <a:srgbClr val="1B3081"/>
                </a:solidFill>
                <a:latin typeface="Arial"/>
                <a:cs typeface="Arial"/>
              </a:rPr>
              <a:t>Восп</a:t>
            </a:r>
            <a:r>
              <a:rPr dirty="0" sz="2800" spc="-170" b="1">
                <a:solidFill>
                  <a:srgbClr val="1B3081"/>
                </a:solidFill>
                <a:latin typeface="Arial"/>
                <a:cs typeface="Arial"/>
              </a:rPr>
              <a:t>и</a:t>
            </a:r>
            <a:r>
              <a:rPr dirty="0" sz="2800" spc="-105" b="1">
                <a:solidFill>
                  <a:srgbClr val="1B3081"/>
                </a:solidFill>
                <a:latin typeface="Arial"/>
                <a:cs typeface="Arial"/>
              </a:rPr>
              <a:t>т</a:t>
            </a:r>
            <a:r>
              <a:rPr dirty="0" sz="2800" spc="-75" b="1">
                <a:solidFill>
                  <a:srgbClr val="1B3081"/>
                </a:solidFill>
                <a:latin typeface="Arial"/>
                <a:cs typeface="Arial"/>
              </a:rPr>
              <a:t>а</a:t>
            </a:r>
            <a:r>
              <a:rPr dirty="0" sz="2800" spc="-90" b="1">
                <a:solidFill>
                  <a:srgbClr val="1B3081"/>
                </a:solidFill>
                <a:latin typeface="Arial"/>
                <a:cs typeface="Arial"/>
              </a:rPr>
              <a:t>н</a:t>
            </a:r>
            <a:r>
              <a:rPr dirty="0" sz="2800" spc="-175" b="1">
                <a:solidFill>
                  <a:srgbClr val="1B3081"/>
                </a:solidFill>
                <a:latin typeface="Arial"/>
                <a:cs typeface="Arial"/>
              </a:rPr>
              <a:t>и</a:t>
            </a:r>
            <a:r>
              <a:rPr dirty="0" sz="2800" spc="-30" b="1">
                <a:solidFill>
                  <a:srgbClr val="1B3081"/>
                </a:solidFill>
                <a:latin typeface="Arial"/>
                <a:cs typeface="Arial"/>
              </a:rPr>
              <a:t>е</a:t>
            </a:r>
            <a:r>
              <a:rPr dirty="0" sz="2800" spc="-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50" b="1">
                <a:solidFill>
                  <a:srgbClr val="1B3081"/>
                </a:solidFill>
                <a:latin typeface="Arial"/>
                <a:cs typeface="Arial"/>
              </a:rPr>
              <a:t>о</a:t>
            </a:r>
            <a:r>
              <a:rPr dirty="0" sz="2800" spc="-140" b="1">
                <a:solidFill>
                  <a:srgbClr val="1B3081"/>
                </a:solidFill>
                <a:latin typeface="Arial"/>
                <a:cs typeface="Arial"/>
              </a:rPr>
              <a:t>б</a:t>
            </a:r>
            <a:r>
              <a:rPr dirty="0" sz="2800" spc="-135" b="1">
                <a:solidFill>
                  <a:srgbClr val="1B3081"/>
                </a:solidFill>
                <a:latin typeface="Arial"/>
                <a:cs typeface="Arial"/>
              </a:rPr>
              <a:t>уча</a:t>
            </a:r>
            <a:r>
              <a:rPr dirty="0" sz="2800" spc="-225" b="1">
                <a:solidFill>
                  <a:srgbClr val="1B3081"/>
                </a:solidFill>
                <a:latin typeface="Arial"/>
                <a:cs typeface="Arial"/>
              </a:rPr>
              <a:t>ю</a:t>
            </a:r>
            <a:r>
              <a:rPr dirty="0" sz="2800" spc="-135" b="1">
                <a:solidFill>
                  <a:srgbClr val="1B3081"/>
                </a:solidFill>
                <a:latin typeface="Arial"/>
                <a:cs typeface="Arial"/>
              </a:rPr>
              <a:t>щ</a:t>
            </a:r>
            <a:r>
              <a:rPr dirty="0" sz="2800" spc="-120" b="1">
                <a:solidFill>
                  <a:srgbClr val="1B3081"/>
                </a:solidFill>
                <a:latin typeface="Arial"/>
                <a:cs typeface="Arial"/>
              </a:rPr>
              <a:t>и</a:t>
            </a:r>
            <a:r>
              <a:rPr dirty="0" sz="2800" spc="-180" b="1">
                <a:solidFill>
                  <a:srgbClr val="1B3081"/>
                </a:solidFill>
                <a:latin typeface="Arial"/>
                <a:cs typeface="Arial"/>
              </a:rPr>
              <a:t>х</a:t>
            </a:r>
            <a:r>
              <a:rPr dirty="0" sz="2800" spc="-140" b="1">
                <a:solidFill>
                  <a:srgbClr val="1B3081"/>
                </a:solidFill>
                <a:latin typeface="Arial"/>
                <a:cs typeface="Arial"/>
              </a:rPr>
              <a:t>с</a:t>
            </a:r>
            <a:r>
              <a:rPr dirty="0" sz="2800" spc="-170" b="1">
                <a:solidFill>
                  <a:srgbClr val="1B3081"/>
                </a:solidFill>
                <a:latin typeface="Arial"/>
                <a:cs typeface="Arial"/>
              </a:rPr>
              <a:t>я</a:t>
            </a:r>
            <a:r>
              <a:rPr dirty="0" sz="2800" spc="-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20" b="1">
                <a:solidFill>
                  <a:srgbClr val="1B3081"/>
                </a:solidFill>
                <a:latin typeface="Arial"/>
                <a:cs typeface="Arial"/>
              </a:rPr>
              <a:t>осущ</a:t>
            </a:r>
            <a:r>
              <a:rPr dirty="0" sz="2800" spc="-114" b="1">
                <a:solidFill>
                  <a:srgbClr val="1B3081"/>
                </a:solidFill>
                <a:latin typeface="Arial"/>
                <a:cs typeface="Arial"/>
              </a:rPr>
              <a:t>е</a:t>
            </a:r>
            <a:r>
              <a:rPr dirty="0" sz="2800" spc="-180" b="1">
                <a:solidFill>
                  <a:srgbClr val="1B3081"/>
                </a:solidFill>
                <a:latin typeface="Arial"/>
                <a:cs typeface="Arial"/>
              </a:rPr>
              <a:t>с</a:t>
            </a:r>
            <a:r>
              <a:rPr dirty="0" sz="2800" spc="-105" b="1">
                <a:solidFill>
                  <a:srgbClr val="1B3081"/>
                </a:solidFill>
                <a:latin typeface="Arial"/>
                <a:cs typeface="Arial"/>
              </a:rPr>
              <a:t>т</a:t>
            </a:r>
            <a:r>
              <a:rPr dirty="0" sz="2800" spc="-250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2800" spc="-200" b="1">
                <a:solidFill>
                  <a:srgbClr val="1B3081"/>
                </a:solidFill>
                <a:latin typeface="Arial"/>
                <a:cs typeface="Arial"/>
              </a:rPr>
              <a:t>л</a:t>
            </a:r>
            <a:r>
              <a:rPr dirty="0" sz="2800" spc="-65" b="1">
                <a:solidFill>
                  <a:srgbClr val="1B3081"/>
                </a:solidFill>
                <a:latin typeface="Arial"/>
                <a:cs typeface="Arial"/>
              </a:rPr>
              <a:t>я</a:t>
            </a:r>
            <a:r>
              <a:rPr dirty="0" sz="2800" spc="-75" b="1">
                <a:solidFill>
                  <a:srgbClr val="1B3081"/>
                </a:solidFill>
                <a:latin typeface="Arial"/>
                <a:cs typeface="Arial"/>
              </a:rPr>
              <a:t>е</a:t>
            </a:r>
            <a:r>
              <a:rPr dirty="0" sz="2800" spc="-105" b="1">
                <a:solidFill>
                  <a:srgbClr val="1B3081"/>
                </a:solidFill>
                <a:latin typeface="Arial"/>
                <a:cs typeface="Arial"/>
              </a:rPr>
              <a:t>т</a:t>
            </a:r>
            <a:r>
              <a:rPr dirty="0" sz="2800" spc="-180" b="1">
                <a:solidFill>
                  <a:srgbClr val="1B3081"/>
                </a:solidFill>
                <a:latin typeface="Arial"/>
                <a:cs typeface="Arial"/>
              </a:rPr>
              <a:t>с</a:t>
            </a:r>
            <a:r>
              <a:rPr dirty="0" sz="2800" spc="-80" b="1">
                <a:solidFill>
                  <a:srgbClr val="1B3081"/>
                </a:solidFill>
                <a:latin typeface="Arial"/>
                <a:cs typeface="Arial"/>
              </a:rPr>
              <a:t>я </a:t>
            </a:r>
            <a:r>
              <a:rPr dirty="0" sz="2800" spc="-9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70" b="1">
                <a:solidFill>
                  <a:srgbClr val="1B3081"/>
                </a:solidFill>
                <a:latin typeface="Arial"/>
                <a:cs typeface="Arial"/>
              </a:rPr>
              <a:t>на </a:t>
            </a:r>
            <a:r>
              <a:rPr dirty="0" sz="2800" spc="-140" b="1">
                <a:solidFill>
                  <a:srgbClr val="1B3081"/>
                </a:solidFill>
                <a:latin typeface="Arial"/>
                <a:cs typeface="Arial"/>
              </a:rPr>
              <a:t>основе</a:t>
            </a:r>
            <a:r>
              <a:rPr dirty="0" sz="2800" spc="-10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75" b="1">
                <a:solidFill>
                  <a:srgbClr val="1B3081"/>
                </a:solidFill>
                <a:latin typeface="Arial"/>
                <a:cs typeface="Arial"/>
              </a:rPr>
              <a:t>включаемых</a:t>
            </a:r>
            <a:r>
              <a:rPr dirty="0" sz="2800" spc="-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80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2800" spc="-10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60" b="1">
                <a:solidFill>
                  <a:srgbClr val="1B3081"/>
                </a:solidFill>
                <a:latin typeface="Arial"/>
                <a:cs typeface="Arial"/>
              </a:rPr>
              <a:t>образовательную </a:t>
            </a:r>
            <a:r>
              <a:rPr dirty="0" sz="2800" spc="-1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35" b="1">
                <a:solidFill>
                  <a:srgbClr val="1B3081"/>
                </a:solidFill>
                <a:latin typeface="Arial"/>
                <a:cs typeface="Arial"/>
              </a:rPr>
              <a:t>программу</a:t>
            </a:r>
            <a:r>
              <a:rPr dirty="0" sz="2800" spc="64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20" b="1">
                <a:solidFill>
                  <a:srgbClr val="1B3081"/>
                </a:solidFill>
                <a:latin typeface="Arial"/>
                <a:cs typeface="Arial"/>
              </a:rPr>
              <a:t>рабочей</a:t>
            </a:r>
            <a:r>
              <a:rPr dirty="0" sz="2800" spc="67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60" b="1">
                <a:solidFill>
                  <a:srgbClr val="1B3081"/>
                </a:solidFill>
                <a:latin typeface="Arial"/>
                <a:cs typeface="Arial"/>
              </a:rPr>
              <a:t>программы </a:t>
            </a:r>
            <a:r>
              <a:rPr dirty="0" sz="2800" spc="-155" b="1">
                <a:latin typeface="Arial"/>
                <a:cs typeface="Arial"/>
              </a:rPr>
              <a:t> </a:t>
            </a:r>
            <a:r>
              <a:rPr dirty="0" sz="2800" spc="-150" b="1">
                <a:solidFill>
                  <a:srgbClr val="1B3081"/>
                </a:solidFill>
                <a:latin typeface="Arial"/>
                <a:cs typeface="Arial"/>
              </a:rPr>
              <a:t>воспитания</a:t>
            </a:r>
            <a:r>
              <a:rPr dirty="0" sz="2800" spc="-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55" b="1">
                <a:solidFill>
                  <a:srgbClr val="1B3081"/>
                </a:solidFill>
                <a:latin typeface="Arial"/>
                <a:cs typeface="Arial"/>
              </a:rPr>
              <a:t>и</a:t>
            </a:r>
            <a:r>
              <a:rPr dirty="0" sz="2800" spc="-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14" b="1">
                <a:solidFill>
                  <a:srgbClr val="1B3081"/>
                </a:solidFill>
                <a:latin typeface="Arial"/>
                <a:cs typeface="Arial"/>
              </a:rPr>
              <a:t>календарного</a:t>
            </a:r>
            <a:r>
              <a:rPr dirty="0" sz="2800" spc="-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90" b="1">
                <a:solidFill>
                  <a:srgbClr val="1B3081"/>
                </a:solidFill>
                <a:latin typeface="Arial"/>
                <a:cs typeface="Arial"/>
              </a:rPr>
              <a:t>плана </a:t>
            </a:r>
            <a:r>
              <a:rPr dirty="0" sz="2800" spc="-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60" b="1">
                <a:solidFill>
                  <a:srgbClr val="1B3081"/>
                </a:solidFill>
                <a:latin typeface="Arial"/>
                <a:cs typeface="Arial"/>
              </a:rPr>
              <a:t>воспитательной</a:t>
            </a:r>
            <a:r>
              <a:rPr dirty="0" sz="28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40" b="1">
                <a:solidFill>
                  <a:srgbClr val="1B3081"/>
                </a:solidFill>
                <a:latin typeface="Arial"/>
                <a:cs typeface="Arial"/>
              </a:rPr>
              <a:t>работы,</a:t>
            </a:r>
            <a:r>
              <a:rPr dirty="0" sz="2800" spc="-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  <a:p>
            <a:pPr algn="just" marL="12700" marR="1240790">
              <a:lnSpc>
                <a:spcPct val="100000"/>
              </a:lnSpc>
              <a:spcBef>
                <a:spcPts val="5"/>
              </a:spcBef>
            </a:pPr>
            <a:r>
              <a:rPr dirty="0" sz="2800" spc="-145" b="1">
                <a:solidFill>
                  <a:srgbClr val="1B3081"/>
                </a:solidFill>
                <a:latin typeface="Arial"/>
                <a:cs typeface="Arial"/>
              </a:rPr>
              <a:t>разрабатываемых </a:t>
            </a:r>
            <a:r>
              <a:rPr dirty="0" sz="2800" spc="-155" b="1">
                <a:solidFill>
                  <a:srgbClr val="1B3081"/>
                </a:solidFill>
                <a:latin typeface="Arial"/>
                <a:cs typeface="Arial"/>
              </a:rPr>
              <a:t>и </a:t>
            </a:r>
            <a:r>
              <a:rPr dirty="0" sz="2800" spc="-140" b="1">
                <a:solidFill>
                  <a:srgbClr val="1B3081"/>
                </a:solidFill>
                <a:latin typeface="Arial"/>
                <a:cs typeface="Arial"/>
              </a:rPr>
              <a:t>утверждаемых </a:t>
            </a:r>
            <a:r>
              <a:rPr dirty="0" sz="2800" spc="-1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65" b="1">
                <a:solidFill>
                  <a:srgbClr val="1B3081"/>
                </a:solidFill>
                <a:latin typeface="Arial"/>
                <a:cs typeface="Arial"/>
              </a:rPr>
              <a:t>образовательными </a:t>
            </a:r>
            <a:r>
              <a:rPr dirty="0" sz="2800" spc="-130" b="1">
                <a:solidFill>
                  <a:srgbClr val="1B3081"/>
                </a:solidFill>
                <a:latin typeface="Arial"/>
                <a:cs typeface="Arial"/>
              </a:rPr>
              <a:t>организациями </a:t>
            </a:r>
            <a:r>
              <a:rPr dirty="0" sz="2800" spc="-1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35" b="1">
                <a:solidFill>
                  <a:srgbClr val="1B3081"/>
                </a:solidFill>
                <a:latin typeface="Arial"/>
                <a:cs typeface="Arial"/>
              </a:rPr>
              <a:t>самостоятельно.</a:t>
            </a:r>
            <a:r>
              <a:rPr dirty="0" sz="2800" spc="-35" b="1"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23797" y="5507837"/>
            <a:ext cx="5954395" cy="695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95"/>
              </a:spcBef>
            </a:pPr>
            <a:r>
              <a:rPr dirty="0" sz="2200" spc="-35">
                <a:solidFill>
                  <a:srgbClr val="1B3081"/>
                </a:solidFill>
                <a:latin typeface="Microsoft Sans Serif"/>
                <a:cs typeface="Microsoft Sans Serif"/>
              </a:rPr>
              <a:t>Пункт</a:t>
            </a:r>
            <a:r>
              <a:rPr dirty="0" sz="22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5">
                <a:solidFill>
                  <a:srgbClr val="1B3081"/>
                </a:solidFill>
                <a:latin typeface="Microsoft Sans Serif"/>
                <a:cs typeface="Microsoft Sans Serif"/>
              </a:rPr>
              <a:t>1</a:t>
            </a:r>
            <a:r>
              <a:rPr dirty="0" sz="22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15">
                <a:solidFill>
                  <a:srgbClr val="1B3081"/>
                </a:solidFill>
                <a:latin typeface="Microsoft Sans Serif"/>
                <a:cs typeface="Microsoft Sans Serif"/>
              </a:rPr>
              <a:t>статьи</a:t>
            </a:r>
            <a:r>
              <a:rPr dirty="0" sz="22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10">
                <a:solidFill>
                  <a:srgbClr val="1B3081"/>
                </a:solidFill>
                <a:latin typeface="Microsoft Sans Serif"/>
                <a:cs typeface="Microsoft Sans Serif"/>
              </a:rPr>
              <a:t>12.1</a:t>
            </a:r>
            <a:r>
              <a:rPr dirty="0" sz="2200" spc="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40">
                <a:solidFill>
                  <a:srgbClr val="1B3081"/>
                </a:solidFill>
                <a:latin typeface="Microsoft Sans Serif"/>
                <a:cs typeface="Microsoft Sans Serif"/>
              </a:rPr>
              <a:t>Федерального</a:t>
            </a:r>
            <a:r>
              <a:rPr dirty="0" sz="22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45">
                <a:solidFill>
                  <a:srgbClr val="1B3081"/>
                </a:solidFill>
                <a:latin typeface="Microsoft Sans Serif"/>
                <a:cs typeface="Microsoft Sans Serif"/>
              </a:rPr>
              <a:t>закона</a:t>
            </a:r>
            <a:r>
              <a:rPr dirty="0" sz="2200" spc="8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30">
                <a:solidFill>
                  <a:srgbClr val="1B3081"/>
                </a:solidFill>
                <a:latin typeface="Microsoft Sans Serif"/>
                <a:cs typeface="Microsoft Sans Serif"/>
              </a:rPr>
              <a:t>от</a:t>
            </a:r>
            <a:r>
              <a:rPr dirty="0" sz="2200" spc="-30">
                <a:latin typeface="Microsoft Sans Serif"/>
                <a:cs typeface="Microsoft Sans Serif"/>
              </a:rPr>
              <a:t> </a:t>
            </a:r>
            <a:endParaRPr sz="2200">
              <a:latin typeface="Microsoft Sans Serif"/>
              <a:cs typeface="Microsoft Sans Serif"/>
            </a:endParaRPr>
          </a:p>
          <a:p>
            <a:pPr algn="r" marR="5080">
              <a:lnSpc>
                <a:spcPct val="100000"/>
              </a:lnSpc>
            </a:pPr>
            <a:r>
              <a:rPr dirty="0" sz="2200" spc="-5">
                <a:solidFill>
                  <a:srgbClr val="1B3081"/>
                </a:solidFill>
                <a:latin typeface="Microsoft Sans Serif"/>
                <a:cs typeface="Microsoft Sans Serif"/>
              </a:rPr>
              <a:t>29.12.2012</a:t>
            </a:r>
            <a:r>
              <a:rPr dirty="0" sz="2200" spc="-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155">
                <a:solidFill>
                  <a:srgbClr val="1B3081"/>
                </a:solidFill>
                <a:latin typeface="Microsoft Sans Serif"/>
                <a:cs typeface="Microsoft Sans Serif"/>
              </a:rPr>
              <a:t>№</a:t>
            </a:r>
            <a:r>
              <a:rPr dirty="0" sz="22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55">
                <a:solidFill>
                  <a:srgbClr val="1B3081"/>
                </a:solidFill>
                <a:latin typeface="Microsoft Sans Serif"/>
                <a:cs typeface="Microsoft Sans Serif"/>
              </a:rPr>
              <a:t>273-ФЗ</a:t>
            </a:r>
            <a:r>
              <a:rPr dirty="0" sz="2200">
                <a:latin typeface="Microsoft Sans Serif"/>
                <a:cs typeface="Microsoft Sans Serif"/>
              </a:rPr>
              <a:t> </a:t>
            </a:r>
            <a:endParaRPr sz="220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21333" y="6254902"/>
            <a:ext cx="585216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20">
                <a:solidFill>
                  <a:srgbClr val="1B3081"/>
                </a:solidFill>
                <a:latin typeface="Microsoft Sans Serif"/>
                <a:cs typeface="Microsoft Sans Serif"/>
              </a:rPr>
              <a:t>«Об</a:t>
            </a:r>
            <a:r>
              <a:rPr dirty="0" sz="22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30">
                <a:solidFill>
                  <a:srgbClr val="1B3081"/>
                </a:solidFill>
                <a:latin typeface="Microsoft Sans Serif"/>
                <a:cs typeface="Microsoft Sans Serif"/>
              </a:rPr>
              <a:t>образовании</a:t>
            </a:r>
            <a:r>
              <a:rPr dirty="0" sz="22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1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22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30">
                <a:solidFill>
                  <a:srgbClr val="1B3081"/>
                </a:solidFill>
                <a:latin typeface="Microsoft Sans Serif"/>
                <a:cs typeface="Microsoft Sans Serif"/>
              </a:rPr>
              <a:t>Российской</a:t>
            </a:r>
            <a:r>
              <a:rPr dirty="0" sz="22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200" spc="-30">
                <a:solidFill>
                  <a:srgbClr val="1B3081"/>
                </a:solidFill>
                <a:latin typeface="Microsoft Sans Serif"/>
                <a:cs typeface="Microsoft Sans Serif"/>
              </a:rPr>
              <a:t>Федерации»</a:t>
            </a:r>
            <a:r>
              <a:rPr dirty="0" sz="2200">
                <a:latin typeface="Microsoft Sans Serif"/>
                <a:cs typeface="Microsoft Sans Serif"/>
              </a:rPr>
              <a:t> </a:t>
            </a:r>
            <a:endParaRPr sz="220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38541" y="1938019"/>
            <a:ext cx="2795270" cy="34397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149225" indent="59055">
              <a:lnSpc>
                <a:spcPct val="100000"/>
              </a:lnSpc>
              <a:spcBef>
                <a:spcPts val="95"/>
              </a:spcBef>
            </a:pP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Рабочая</a:t>
            </a:r>
            <a:r>
              <a:rPr dirty="0" sz="16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программа </a:t>
            </a:r>
            <a:r>
              <a:rPr dirty="0" sz="16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16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конструируется</a:t>
            </a:r>
            <a:r>
              <a:rPr dirty="0" sz="1600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algn="ctr" marL="86995" marR="12065" indent="2540">
              <a:lnSpc>
                <a:spcPct val="100000"/>
              </a:lnSpc>
            </a:pP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6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основе</a:t>
            </a:r>
            <a:r>
              <a:rPr dirty="0" sz="16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примерных </a:t>
            </a:r>
            <a:r>
              <a:rPr dirty="0" sz="16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программ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воспитания, </a:t>
            </a:r>
            <a:r>
              <a:rPr dirty="0" sz="1600" spc="-15"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разработанных</a:t>
            </a:r>
            <a:r>
              <a:rPr dirty="0" sz="1600" spc="7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Институтом </a:t>
            </a:r>
            <a:r>
              <a:rPr dirty="0" sz="16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30">
                <a:solidFill>
                  <a:srgbClr val="1B3081"/>
                </a:solidFill>
                <a:latin typeface="Microsoft Sans Serif"/>
                <a:cs typeface="Microsoft Sans Serif"/>
              </a:rPr>
              <a:t>изучения</a:t>
            </a:r>
            <a:r>
              <a:rPr dirty="0" sz="16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15">
                <a:solidFill>
                  <a:srgbClr val="1B3081"/>
                </a:solidFill>
                <a:latin typeface="Microsoft Sans Serif"/>
                <a:cs typeface="Microsoft Sans Serif"/>
              </a:rPr>
              <a:t>детства,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семьи </a:t>
            </a:r>
            <a:r>
              <a:rPr dirty="0" sz="1600" spc="-10">
                <a:solidFill>
                  <a:srgbClr val="1B3081"/>
                </a:solidFill>
                <a:latin typeface="Microsoft Sans Serif"/>
                <a:cs typeface="Microsoft Sans Serif"/>
              </a:rPr>
              <a:t>и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16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РАО,</a:t>
            </a:r>
            <a:r>
              <a:rPr dirty="0" sz="1600" spc="-4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algn="ctr" marL="17145">
              <a:lnSpc>
                <a:spcPct val="100000"/>
              </a:lnSpc>
              <a:spcBef>
                <a:spcPts val="5"/>
              </a:spcBef>
            </a:pP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ре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д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а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к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ци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я</a:t>
            </a:r>
            <a:r>
              <a:rPr dirty="0" sz="1600" spc="-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202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2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marL="452755" marR="427990" indent="926465">
              <a:lnSpc>
                <a:spcPct val="100000"/>
              </a:lnSpc>
            </a:pP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Преем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т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енна</a:t>
            </a:r>
            <a:r>
              <a:rPr dirty="0" sz="1600" spc="-8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Р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П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,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algn="ctr" marL="29209" marR="5080" indent="-635">
              <a:lnSpc>
                <a:spcPct val="100000"/>
              </a:lnSpc>
            </a:pP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ра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з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ра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б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отанно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й</a:t>
            </a:r>
            <a:r>
              <a:rPr dirty="0" sz="1600" spc="-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отр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уд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н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к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ам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и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Ин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т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т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у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та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тратег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ии</a:t>
            </a:r>
            <a:r>
              <a:rPr dirty="0" sz="1600" spc="-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ра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зв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т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я </a:t>
            </a:r>
            <a:r>
              <a:rPr dirty="0" sz="16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образования,</a:t>
            </a:r>
            <a:r>
              <a:rPr dirty="0" sz="1600" spc="-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  <a:p>
            <a:pPr algn="ctr" marL="17145">
              <a:lnSpc>
                <a:spcPct val="100000"/>
              </a:lnSpc>
            </a:pP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ре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д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а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к</a:t>
            </a:r>
            <a:r>
              <a:rPr dirty="0" sz="1600" spc="-60">
                <a:solidFill>
                  <a:srgbClr val="1B3081"/>
                </a:solidFill>
                <a:latin typeface="Microsoft Sans Serif"/>
                <a:cs typeface="Microsoft Sans Serif"/>
              </a:rPr>
              <a:t>ци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я</a:t>
            </a:r>
            <a:r>
              <a:rPr dirty="0" sz="1600" spc="-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600" spc="-55">
                <a:solidFill>
                  <a:srgbClr val="1B3081"/>
                </a:solidFill>
                <a:latin typeface="Microsoft Sans Serif"/>
                <a:cs typeface="Microsoft Sans Serif"/>
              </a:rPr>
              <a:t>202</a:t>
            </a:r>
            <a:r>
              <a:rPr dirty="0" sz="1600" spc="-50">
                <a:solidFill>
                  <a:srgbClr val="1B3081"/>
                </a:solidFill>
                <a:latin typeface="Microsoft Sans Serif"/>
                <a:cs typeface="Microsoft Sans Serif"/>
              </a:rPr>
              <a:t>0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8010" cy="0"/>
          </a:xfrm>
          <a:custGeom>
            <a:avLst/>
            <a:gdLst/>
            <a:ahLst/>
            <a:cxnLst/>
            <a:rect l="l" t="t" r="r" b="b"/>
            <a:pathLst>
              <a:path w="1858010" h="0">
                <a:moveTo>
                  <a:pt x="0" y="0"/>
                </a:moveTo>
                <a:lnTo>
                  <a:pt x="1857883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0835" y="289305"/>
            <a:ext cx="840295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Три</a:t>
            </a:r>
            <a:r>
              <a:rPr dirty="0" spc="-120"/>
              <a:t> </a:t>
            </a:r>
            <a:r>
              <a:rPr dirty="0"/>
              <a:t>«кита»</a:t>
            </a:r>
            <a:r>
              <a:rPr dirty="0" spc="-70"/>
              <a:t> </a:t>
            </a:r>
            <a:r>
              <a:rPr dirty="0" spc="-35"/>
              <a:t>результативного</a:t>
            </a:r>
            <a:r>
              <a:rPr dirty="0" spc="-170"/>
              <a:t> </a:t>
            </a:r>
            <a:r>
              <a:rPr dirty="0" spc="-15"/>
              <a:t>воспитания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101975" y="2375026"/>
            <a:ext cx="5149215" cy="12985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20"/>
              </a:lnSpc>
            </a:pPr>
            <a:r>
              <a:rPr dirty="0" sz="2400" spc="-340" b="1">
                <a:latin typeface="Calibri"/>
                <a:cs typeface="Calibri"/>
              </a:rPr>
              <a:t>Ко</a:t>
            </a:r>
            <a:r>
              <a:rPr dirty="0" baseline="-10416" sz="3600" spc="-509" b="1">
                <a:latin typeface="Calibri"/>
                <a:cs typeface="Calibri"/>
              </a:rPr>
              <a:t>Ко</a:t>
            </a:r>
            <a:r>
              <a:rPr dirty="0" baseline="-4629" sz="3600" spc="-509" b="1">
                <a:latin typeface="Calibri"/>
                <a:cs typeface="Calibri"/>
              </a:rPr>
              <a:t>Ко</a:t>
            </a:r>
            <a:r>
              <a:rPr dirty="0" sz="2400" spc="-340" b="1">
                <a:latin typeface="Calibri"/>
                <a:cs typeface="Calibri"/>
              </a:rPr>
              <a:t>гда</a:t>
            </a:r>
            <a:r>
              <a:rPr dirty="0" baseline="-10416" sz="3600" spc="-509" b="1">
                <a:latin typeface="Calibri"/>
                <a:cs typeface="Calibri"/>
              </a:rPr>
              <a:t>гда</a:t>
            </a:r>
            <a:r>
              <a:rPr dirty="0" baseline="-4629" sz="3600" spc="-509" b="1">
                <a:latin typeface="Calibri"/>
                <a:cs typeface="Calibri"/>
              </a:rPr>
              <a:t>гда</a:t>
            </a:r>
            <a:r>
              <a:rPr dirty="0" sz="2400" spc="-340" b="1">
                <a:latin typeface="Calibri"/>
                <a:cs typeface="Calibri"/>
              </a:rPr>
              <a:t>пе</a:t>
            </a:r>
            <a:r>
              <a:rPr dirty="0" baseline="-10416" sz="3600" spc="-509" b="1">
                <a:latin typeface="Calibri"/>
                <a:cs typeface="Calibri"/>
              </a:rPr>
              <a:t>шко</a:t>
            </a:r>
            <a:r>
              <a:rPr dirty="0" baseline="-4629" sz="3600" spc="-509" b="1">
                <a:latin typeface="Calibri"/>
                <a:cs typeface="Calibri"/>
              </a:rPr>
              <a:t>у</a:t>
            </a:r>
            <a:r>
              <a:rPr dirty="0" sz="2400" spc="-340" b="1">
                <a:latin typeface="Calibri"/>
                <a:cs typeface="Calibri"/>
              </a:rPr>
              <a:t>дагоги</a:t>
            </a:r>
            <a:r>
              <a:rPr dirty="0" baseline="-4629" sz="3600" spc="-509" b="1">
                <a:latin typeface="Calibri"/>
                <a:cs typeface="Calibri"/>
              </a:rPr>
              <a:t>детей</a:t>
            </a:r>
            <a:r>
              <a:rPr dirty="0" baseline="-10416" sz="3600" spc="-509" b="1">
                <a:latin typeface="Calibri"/>
                <a:cs typeface="Calibri"/>
              </a:rPr>
              <a:t>льное</a:t>
            </a:r>
            <a:r>
              <a:rPr dirty="0" sz="2400" spc="-340" b="1">
                <a:latin typeface="Calibri"/>
                <a:cs typeface="Calibri"/>
              </a:rPr>
              <a:t>становя</a:t>
            </a:r>
            <a:r>
              <a:rPr dirty="0" baseline="-4629" sz="3600" spc="-509" b="1">
                <a:latin typeface="Calibri"/>
                <a:cs typeface="Calibri"/>
              </a:rPr>
              <a:t>и</a:t>
            </a:r>
            <a:r>
              <a:rPr dirty="0" baseline="-10416" sz="3600" spc="-509" b="1">
                <a:latin typeface="Calibri"/>
                <a:cs typeface="Calibri"/>
              </a:rPr>
              <a:t>в</a:t>
            </a:r>
            <a:endParaRPr baseline="-10416" sz="3600">
              <a:latin typeface="Calibri"/>
              <a:cs typeface="Calibri"/>
            </a:endParaRPr>
          </a:p>
          <a:p>
            <a:pPr marL="816610" marR="404495">
              <a:lnSpc>
                <a:spcPts val="2760"/>
              </a:lnSpc>
              <a:spcBef>
                <a:spcPts val="130"/>
              </a:spcBef>
            </a:pPr>
            <a:r>
              <a:rPr dirty="0" sz="2400" spc="-540" b="1">
                <a:latin typeface="Calibri"/>
                <a:cs typeface="Calibri"/>
              </a:rPr>
              <a:t>ос</a:t>
            </a:r>
            <a:r>
              <a:rPr dirty="0" baseline="6944" sz="3600" spc="-810" b="1">
                <a:latin typeface="Calibri"/>
                <a:cs typeface="Calibri"/>
              </a:rPr>
              <a:t>педагогов</a:t>
            </a:r>
            <a:r>
              <a:rPr dirty="0" sz="2400" spc="-540" b="1">
                <a:latin typeface="Calibri"/>
                <a:cs typeface="Calibri"/>
              </a:rPr>
              <a:t>питание</a:t>
            </a:r>
            <a:r>
              <a:rPr dirty="0" baseline="10416" sz="3600" spc="-810" b="1">
                <a:latin typeface="Calibri"/>
                <a:cs typeface="Calibri"/>
              </a:rPr>
              <a:t>тся</a:t>
            </a:r>
            <a:r>
              <a:rPr dirty="0" sz="2400" spc="-540" b="1">
                <a:latin typeface="Calibri"/>
                <a:cs typeface="Calibri"/>
              </a:rPr>
              <a:t>с</a:t>
            </a:r>
            <a:r>
              <a:rPr dirty="0" baseline="6944" sz="3600" spc="-810" b="1">
                <a:latin typeface="Calibri"/>
                <a:cs typeface="Calibri"/>
              </a:rPr>
              <a:t>т</a:t>
            </a:r>
            <a:r>
              <a:rPr dirty="0" sz="2400" spc="-540" b="1">
                <a:latin typeface="Calibri"/>
                <a:cs typeface="Calibri"/>
              </a:rPr>
              <a:t>о</a:t>
            </a:r>
            <a:r>
              <a:rPr dirty="0" baseline="10416" sz="3600" spc="-810" b="1">
                <a:latin typeface="Calibri"/>
                <a:cs typeface="Calibri"/>
              </a:rPr>
              <a:t>яд</a:t>
            </a:r>
            <a:r>
              <a:rPr dirty="0" baseline="6944" sz="3600" spc="-810" b="1">
                <a:latin typeface="Calibri"/>
                <a:cs typeface="Calibri"/>
              </a:rPr>
              <a:t>в</a:t>
            </a:r>
            <a:r>
              <a:rPr dirty="0" baseline="10416" sz="3600" spc="-810" b="1">
                <a:latin typeface="Calibri"/>
                <a:cs typeface="Calibri"/>
              </a:rPr>
              <a:t>л</a:t>
            </a:r>
            <a:r>
              <a:rPr dirty="0" sz="2400" spc="-540" b="1">
                <a:latin typeface="Calibri"/>
                <a:cs typeface="Calibri"/>
              </a:rPr>
              <a:t>т</a:t>
            </a:r>
            <a:r>
              <a:rPr dirty="0" baseline="6944" sz="3600" spc="-810" b="1">
                <a:latin typeface="Calibri"/>
                <a:cs typeface="Calibri"/>
              </a:rPr>
              <a:t>о</a:t>
            </a:r>
            <a:r>
              <a:rPr dirty="0" sz="2400" spc="-540" b="1">
                <a:latin typeface="Calibri"/>
                <a:cs typeface="Calibri"/>
              </a:rPr>
              <a:t>а</a:t>
            </a:r>
            <a:r>
              <a:rPr dirty="0" baseline="6944" sz="3600" spc="-810" b="1">
                <a:latin typeface="Calibri"/>
                <a:cs typeface="Calibri"/>
              </a:rPr>
              <a:t>з</a:t>
            </a:r>
            <a:r>
              <a:rPr dirty="0" sz="2400" spc="-540" b="1">
                <a:latin typeface="Calibri"/>
                <a:cs typeface="Calibri"/>
              </a:rPr>
              <a:t>н</a:t>
            </a:r>
            <a:r>
              <a:rPr dirty="0" baseline="6944" sz="3600" spc="-810" b="1">
                <a:latin typeface="Calibri"/>
                <a:cs typeface="Calibri"/>
              </a:rPr>
              <a:t>никае</a:t>
            </a:r>
            <a:r>
              <a:rPr dirty="0" baseline="10416" sz="3600" spc="-810" b="1">
                <a:latin typeface="Calibri"/>
                <a:cs typeface="Calibri"/>
              </a:rPr>
              <a:t>дете</a:t>
            </a:r>
            <a:r>
              <a:rPr dirty="0" sz="2400" spc="-540" b="1">
                <a:latin typeface="Calibri"/>
                <a:cs typeface="Calibri"/>
              </a:rPr>
              <a:t>вится</a:t>
            </a:r>
            <a:r>
              <a:rPr dirty="0" baseline="10416" sz="3600" spc="-810" b="1">
                <a:latin typeface="Calibri"/>
                <a:cs typeface="Calibri"/>
              </a:rPr>
              <a:t>й </a:t>
            </a:r>
            <a:r>
              <a:rPr dirty="0" baseline="10416" sz="3600" spc="-802" b="1">
                <a:latin typeface="Calibri"/>
                <a:cs typeface="Calibri"/>
              </a:rPr>
              <a:t> </a:t>
            </a:r>
            <a:r>
              <a:rPr dirty="0" baseline="10416" sz="3600" spc="-240" b="1">
                <a:latin typeface="Calibri"/>
                <a:cs typeface="Calibri"/>
              </a:rPr>
              <a:t>значимыми</a:t>
            </a:r>
            <a:r>
              <a:rPr dirty="0" baseline="6944" sz="3600" spc="-240" b="1">
                <a:latin typeface="Calibri"/>
                <a:cs typeface="Calibri"/>
              </a:rPr>
              <a:t>чув</a:t>
            </a:r>
            <a:r>
              <a:rPr dirty="0" sz="2400" spc="-160" b="1">
                <a:latin typeface="Calibri"/>
                <a:cs typeface="Calibri"/>
              </a:rPr>
              <a:t>результати</a:t>
            </a:r>
            <a:r>
              <a:rPr dirty="0" baseline="6944" sz="3600" spc="-240" b="1">
                <a:latin typeface="Calibri"/>
                <a:cs typeface="Calibri"/>
              </a:rPr>
              <a:t>ство</a:t>
            </a:r>
            <a:endParaRPr baseline="6944" sz="3600">
              <a:latin typeface="Calibri"/>
              <a:cs typeface="Calibri"/>
            </a:endParaRPr>
          </a:p>
          <a:p>
            <a:pPr marL="816610">
              <a:lnSpc>
                <a:spcPts val="1775"/>
              </a:lnSpc>
            </a:pPr>
            <a:r>
              <a:rPr dirty="0" sz="2400" spc="-310" b="1">
                <a:latin typeface="Calibri"/>
                <a:cs typeface="Calibri"/>
              </a:rPr>
              <a:t>взр</a:t>
            </a:r>
            <a:r>
              <a:rPr dirty="0" baseline="-3472" sz="3600" spc="-465" b="1">
                <a:latin typeface="Calibri"/>
                <a:cs typeface="Calibri"/>
              </a:rPr>
              <a:t>общно</a:t>
            </a:r>
            <a:r>
              <a:rPr dirty="0" sz="2400" spc="-310" b="1">
                <a:latin typeface="Calibri"/>
                <a:cs typeface="Calibri"/>
              </a:rPr>
              <a:t>ос</a:t>
            </a:r>
            <a:r>
              <a:rPr dirty="0" baseline="-10416" sz="3600" spc="-465" b="1">
                <a:latin typeface="Calibri"/>
                <a:cs typeface="Calibri"/>
              </a:rPr>
              <a:t>вным?</a:t>
            </a:r>
            <a:r>
              <a:rPr dirty="0" sz="2400" spc="-310" b="1">
                <a:latin typeface="Calibri"/>
                <a:cs typeface="Calibri"/>
              </a:rPr>
              <a:t>лы</a:t>
            </a:r>
            <a:r>
              <a:rPr dirty="0" baseline="-3472" sz="3600" spc="-465" b="1">
                <a:latin typeface="Calibri"/>
                <a:cs typeface="Calibri"/>
              </a:rPr>
              <a:t>сти?</a:t>
            </a:r>
            <a:r>
              <a:rPr dirty="0" sz="2400" spc="-310" b="1">
                <a:latin typeface="Calibri"/>
                <a:cs typeface="Calibri"/>
              </a:rPr>
              <a:t>ми?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2075" y="2094102"/>
            <a:ext cx="9031224" cy="445782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050151" y="3059048"/>
            <a:ext cx="271399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49339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ценностно- </a:t>
            </a:r>
            <a:r>
              <a:rPr dirty="0" sz="2400" spc="-5" b="1">
                <a:solidFill>
                  <a:srgbClr val="FFFFFF"/>
                </a:solidFill>
                <a:latin typeface="Arial"/>
                <a:cs typeface="Arial"/>
              </a:rPr>
              <a:t> ор</a:t>
            </a: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и</a:t>
            </a:r>
            <a:r>
              <a:rPr dirty="0" sz="2400" spc="-15" b="1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dirty="0" sz="2400" spc="-50" b="1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иро</a:t>
            </a:r>
            <a:r>
              <a:rPr dirty="0" sz="2400" spc="-40" b="1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dirty="0" sz="2400" spc="-15" b="1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нное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22234" y="3790569"/>
            <a:ext cx="13684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общение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658727" y="6473139"/>
            <a:ext cx="1924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5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64889" y="3946905"/>
            <a:ext cx="301117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75005" marR="5080" indent="-662940">
              <a:lnSpc>
                <a:spcPct val="100000"/>
              </a:lnSpc>
              <a:spcBef>
                <a:spcPts val="100"/>
              </a:spcBef>
            </a:pPr>
            <a:r>
              <a:rPr dirty="0" sz="2400" spc="-15" b="1">
                <a:solidFill>
                  <a:srgbClr val="FFFFFF"/>
                </a:solidFill>
                <a:latin typeface="Arial"/>
                <a:cs typeface="Arial"/>
              </a:rPr>
              <a:t>доброжелательные </a:t>
            </a:r>
            <a:r>
              <a:rPr dirty="0" sz="2400" spc="-6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отношения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47825" y="3115132"/>
            <a:ext cx="211772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интересная</a:t>
            </a:r>
            <a:endParaRPr sz="2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400" spc="-20" b="1">
                <a:solidFill>
                  <a:srgbClr val="FFFFFF"/>
                </a:solidFill>
                <a:latin typeface="Arial"/>
                <a:cs typeface="Arial"/>
              </a:rPr>
              <a:t>деятельность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7675" y="1465834"/>
            <a:ext cx="743902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https://edsoo.web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ae.ru/kniga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1/chto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delaet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urok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vospityivayuschim/tri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kita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rezultativnogo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-</a:t>
            </a:r>
            <a:r>
              <a:rPr dirty="0" u="heavy" sz="1800" spc="-10" b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vospitaniya/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63702" y="307289"/>
            <a:ext cx="5041265" cy="5289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Социальная</a:t>
            </a:r>
            <a:r>
              <a:rPr dirty="0" spc="-155"/>
              <a:t> </a:t>
            </a:r>
            <a:r>
              <a:rPr dirty="0" spc="-15"/>
              <a:t>активность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602339" y="6474053"/>
            <a:ext cx="1924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6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0512" y="1529537"/>
            <a:ext cx="3186430" cy="4141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7790">
              <a:lnSpc>
                <a:spcPct val="100000"/>
              </a:lnSpc>
              <a:spcBef>
                <a:spcPts val="100"/>
              </a:spcBef>
            </a:pP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Способность</a:t>
            </a:r>
            <a:r>
              <a:rPr dirty="0" sz="1800" spc="3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человека </a:t>
            </a:r>
            <a:r>
              <a:rPr dirty="0" sz="1800" spc="-1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производить</a:t>
            </a:r>
            <a:r>
              <a:rPr dirty="0" sz="1800" spc="2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общественно </a:t>
            </a:r>
            <a:r>
              <a:rPr dirty="0" sz="1800" spc="-484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значимые преобразования </a:t>
            </a:r>
            <a:r>
              <a:rPr dirty="0" sz="1800" spc="-49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в</a:t>
            </a: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мире</a:t>
            </a:r>
            <a:r>
              <a:rPr dirty="0" sz="1800" spc="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на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основе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присвоения </a:t>
            </a:r>
            <a:r>
              <a:rPr dirty="0" sz="1800" spc="-25" b="1">
                <a:solidFill>
                  <a:srgbClr val="0070BA"/>
                </a:solidFill>
                <a:latin typeface="Arial"/>
                <a:cs typeface="Arial"/>
              </a:rPr>
              <a:t>богатств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материальной</a:t>
            </a:r>
            <a:r>
              <a:rPr dirty="0" sz="1800" spc="6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и</a:t>
            </a:r>
            <a:r>
              <a:rPr dirty="0" sz="1800" spc="-2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0070BA"/>
                </a:solidFill>
                <a:latin typeface="Arial"/>
                <a:cs typeface="Arial"/>
              </a:rPr>
              <a:t>духовной </a:t>
            </a: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40" b="1">
                <a:solidFill>
                  <a:srgbClr val="0070BA"/>
                </a:solidFill>
                <a:latin typeface="Arial"/>
                <a:cs typeface="Arial"/>
              </a:rPr>
              <a:t>культуры,</a:t>
            </a:r>
            <a:r>
              <a:rPr dirty="0" sz="1800" spc="6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проявляющаяся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в</a:t>
            </a:r>
            <a:r>
              <a:rPr dirty="0" sz="1800" spc="-1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творчестве,</a:t>
            </a:r>
            <a:r>
              <a:rPr dirty="0" sz="1800" spc="7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0070BA"/>
                </a:solidFill>
                <a:latin typeface="Arial"/>
                <a:cs typeface="Arial"/>
              </a:rPr>
              <a:t>волевых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 актах,</a:t>
            </a:r>
            <a:r>
              <a:rPr dirty="0" sz="1800" spc="2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общении,</a:t>
            </a:r>
            <a:r>
              <a:rPr dirty="0" sz="1800" spc="7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поведении. </a:t>
            </a:r>
            <a:r>
              <a:rPr dirty="0" sz="1800" spc="-484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Социальная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активность </a:t>
            </a:r>
            <a:r>
              <a:rPr dirty="0" sz="1800" spc="-1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30" b="1">
                <a:solidFill>
                  <a:srgbClr val="0070BA"/>
                </a:solidFill>
                <a:latin typeface="Arial"/>
                <a:cs typeface="Arial"/>
              </a:rPr>
              <a:t>является</a:t>
            </a:r>
            <a:r>
              <a:rPr dirty="0" sz="1800" spc="6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30" b="1">
                <a:solidFill>
                  <a:srgbClr val="0070BA"/>
                </a:solidFill>
                <a:latin typeface="Arial"/>
                <a:cs typeface="Arial"/>
              </a:rPr>
              <a:t>условием </a:t>
            </a:r>
            <a:r>
              <a:rPr dirty="0" sz="1800" spc="-2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самоопределения человека </a:t>
            </a:r>
            <a:r>
              <a:rPr dirty="0" sz="1800" spc="-49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в</a:t>
            </a:r>
            <a:r>
              <a:rPr dirty="0" sz="1800" spc="-1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обществе,</a:t>
            </a:r>
            <a:r>
              <a:rPr dirty="0" sz="1800" spc="7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и</a:t>
            </a: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35" b="1">
                <a:solidFill>
                  <a:srgbClr val="0070BA"/>
                </a:solidFill>
                <a:latin typeface="Arial"/>
                <a:cs typeface="Arial"/>
              </a:rPr>
              <a:t>это</a:t>
            </a:r>
            <a:r>
              <a:rPr dirty="0" sz="1800" spc="5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важно </a:t>
            </a:r>
            <a:r>
              <a:rPr dirty="0" sz="1800" spc="-1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учитывать</a:t>
            </a:r>
            <a:r>
              <a:rPr dirty="0" sz="1800" spc="45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в</a:t>
            </a:r>
            <a:r>
              <a:rPr dirty="0" sz="1800" spc="-3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организации </a:t>
            </a:r>
            <a:r>
              <a:rPr dirty="0" sz="180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15" b="1">
                <a:solidFill>
                  <a:srgbClr val="0070BA"/>
                </a:solidFill>
                <a:latin typeface="Arial"/>
                <a:cs typeface="Arial"/>
              </a:rPr>
              <a:t>педагогической</a:t>
            </a:r>
            <a:r>
              <a:rPr dirty="0" sz="1800" spc="-20" b="1">
                <a:solidFill>
                  <a:srgbClr val="0070BA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0070BA"/>
                </a:solidFill>
                <a:latin typeface="Arial"/>
                <a:cs typeface="Arial"/>
              </a:rPr>
              <a:t>практики.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79747" y="1383753"/>
            <a:ext cx="6096000" cy="962660"/>
          </a:xfrm>
          <a:prstGeom prst="rect">
            <a:avLst/>
          </a:prstGeom>
          <a:ln w="9144">
            <a:solidFill>
              <a:srgbClr val="001F5F"/>
            </a:solidFill>
          </a:ln>
        </p:spPr>
        <p:txBody>
          <a:bodyPr wrap="square" lIns="0" tIns="33020" rIns="0" bIns="0" rtlCol="0" vert="horz">
            <a:spAutoFit/>
          </a:bodyPr>
          <a:lstStyle/>
          <a:p>
            <a:pPr marL="92075" marR="205104">
              <a:lnSpc>
                <a:spcPct val="100000"/>
              </a:lnSpc>
              <a:spcBef>
                <a:spcPts val="260"/>
              </a:spcBef>
            </a:pP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вовлечение</a:t>
            </a:r>
            <a:r>
              <a:rPr dirty="0" sz="2000" spc="-4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обучающихся</a:t>
            </a:r>
            <a:r>
              <a:rPr dirty="0" sz="2000" spc="1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в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70" b="1">
                <a:solidFill>
                  <a:srgbClr val="001F5F"/>
                </a:solidFill>
                <a:latin typeface="Arial"/>
                <a:cs typeface="Arial"/>
              </a:rPr>
              <a:t>такие</a:t>
            </a:r>
            <a:r>
              <a:rPr dirty="0" sz="2000" spc="-5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5" b="1">
                <a:solidFill>
                  <a:srgbClr val="FF0000"/>
                </a:solidFill>
                <a:latin typeface="Arial"/>
                <a:cs typeface="Arial"/>
              </a:rPr>
              <a:t>совместные</a:t>
            </a:r>
            <a:r>
              <a:rPr dirty="0" sz="2000" spc="-75" b="1">
                <a:solidFill>
                  <a:srgbClr val="FF0000"/>
                </a:solidFill>
                <a:latin typeface="Arial"/>
                <a:cs typeface="Arial"/>
              </a:rPr>
              <a:t> с </a:t>
            </a:r>
            <a:r>
              <a:rPr dirty="0" sz="2000" spc="-7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20" b="1">
                <a:solidFill>
                  <a:srgbClr val="FF0000"/>
                </a:solidFill>
                <a:latin typeface="Arial"/>
                <a:cs typeface="Arial"/>
              </a:rPr>
              <a:t>п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е</a:t>
            </a:r>
            <a:r>
              <a:rPr dirty="0" sz="2000" spc="-150" b="1">
                <a:solidFill>
                  <a:srgbClr val="FF0000"/>
                </a:solidFill>
                <a:latin typeface="Arial"/>
                <a:cs typeface="Arial"/>
              </a:rPr>
              <a:t>д</a:t>
            </a:r>
            <a:r>
              <a:rPr dirty="0" sz="2000" spc="-35" b="1">
                <a:solidFill>
                  <a:srgbClr val="FF0000"/>
                </a:solidFill>
                <a:latin typeface="Arial"/>
                <a:cs typeface="Arial"/>
              </a:rPr>
              <a:t>а</a:t>
            </a:r>
            <a:r>
              <a:rPr dirty="0" sz="2000" spc="-110" b="1">
                <a:solidFill>
                  <a:srgbClr val="FF0000"/>
                </a:solidFill>
                <a:latin typeface="Arial"/>
                <a:cs typeface="Arial"/>
              </a:rPr>
              <a:t>г</a:t>
            </a:r>
            <a:r>
              <a:rPr dirty="0" sz="2000" spc="-145" b="1">
                <a:solidFill>
                  <a:srgbClr val="FF0000"/>
                </a:solidFill>
                <a:latin typeface="Arial"/>
                <a:cs typeface="Arial"/>
              </a:rPr>
              <a:t>о</a:t>
            </a:r>
            <a:r>
              <a:rPr dirty="0" sz="2000" spc="-120" b="1">
                <a:solidFill>
                  <a:srgbClr val="FF0000"/>
                </a:solidFill>
                <a:latin typeface="Arial"/>
                <a:cs typeface="Arial"/>
              </a:rPr>
              <a:t>г</a:t>
            </a:r>
            <a:r>
              <a:rPr dirty="0" sz="2000" spc="-145" b="1">
                <a:solidFill>
                  <a:srgbClr val="FF0000"/>
                </a:solidFill>
                <a:latin typeface="Arial"/>
                <a:cs typeface="Arial"/>
              </a:rPr>
              <a:t>о</a:t>
            </a:r>
            <a:r>
              <a:rPr dirty="0" sz="2000" spc="-90" b="1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dirty="0" sz="20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75" b="1">
                <a:solidFill>
                  <a:srgbClr val="FF0000"/>
                </a:solidFill>
                <a:latin typeface="Arial"/>
                <a:cs typeface="Arial"/>
              </a:rPr>
              <a:t>де</a:t>
            </a:r>
            <a:r>
              <a:rPr dirty="0" sz="2000" spc="-100" b="1">
                <a:solidFill>
                  <a:srgbClr val="FF0000"/>
                </a:solidFill>
                <a:latin typeface="Arial"/>
                <a:cs typeface="Arial"/>
              </a:rPr>
              <a:t>л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а</a:t>
            </a:r>
            <a:r>
              <a:rPr dirty="0" sz="2000" spc="-5" b="1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000" spc="-7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ко</a:t>
            </a:r>
            <a:r>
              <a:rPr dirty="0" sz="2000" spc="-45">
                <a:solidFill>
                  <a:srgbClr val="001F5F"/>
                </a:solidFill>
                <a:latin typeface="Microsoft Sans Serif"/>
                <a:cs typeface="Microsoft Sans Serif"/>
              </a:rPr>
              <a:t>т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оры</a:t>
            </a:r>
            <a:r>
              <a:rPr dirty="0" sz="2000" spc="-40">
                <a:solidFill>
                  <a:srgbClr val="001F5F"/>
                </a:solidFill>
                <a:latin typeface="Microsoft Sans Serif"/>
                <a:cs typeface="Microsoft Sans Serif"/>
              </a:rPr>
              <a:t>е</a:t>
            </a:r>
            <a:r>
              <a:rPr dirty="0" sz="2000" spc="3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о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т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в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еча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ли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бы</a:t>
            </a:r>
            <a:r>
              <a:rPr dirty="0" sz="2000" spc="1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и</a:t>
            </a:r>
            <a:r>
              <a:rPr dirty="0" sz="2000" spc="5">
                <a:solidFill>
                  <a:srgbClr val="001F5F"/>
                </a:solidFill>
                <a:latin typeface="Microsoft Sans Serif"/>
                <a:cs typeface="Microsoft Sans Serif"/>
              </a:rPr>
              <a:t>х 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интересам</a:t>
            </a:r>
            <a:r>
              <a:rPr dirty="0" sz="2000" spc="-4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и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потребностям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79747" y="2660904"/>
            <a:ext cx="6096000" cy="1632585"/>
          </a:xfrm>
          <a:prstGeom prst="rect">
            <a:avLst/>
          </a:prstGeom>
          <a:ln w="9144">
            <a:solidFill>
              <a:srgbClr val="001F5F"/>
            </a:solidFill>
          </a:ln>
        </p:spPr>
        <p:txBody>
          <a:bodyPr wrap="square" lIns="0" tIns="34925" rIns="0" bIns="0" rtlCol="0" vert="horz">
            <a:spAutoFit/>
          </a:bodyPr>
          <a:lstStyle/>
          <a:p>
            <a:pPr marL="92075" marR="262890">
              <a:lnSpc>
                <a:spcPct val="100000"/>
              </a:lnSpc>
              <a:spcBef>
                <a:spcPts val="275"/>
              </a:spcBef>
            </a:pP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создание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детско-взрослых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общностей, 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объединяющих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001F5F"/>
                </a:solidFill>
                <a:latin typeface="Microsoft Sans Serif"/>
                <a:cs typeface="Microsoft Sans Serif"/>
              </a:rPr>
              <a:t>педагога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 и</a:t>
            </a:r>
            <a:r>
              <a:rPr dirty="0" sz="2000" spc="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его</a:t>
            </a:r>
            <a:r>
              <a:rPr dirty="0" sz="2000" spc="3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обучающихся 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ощ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у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щ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ен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и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ем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с</a:t>
            </a:r>
            <a:r>
              <a:rPr dirty="0" sz="2000" spc="5">
                <a:solidFill>
                  <a:srgbClr val="001F5F"/>
                </a:solidFill>
                <a:latin typeface="Microsoft Sans Serif"/>
                <a:cs typeface="Microsoft Sans Serif"/>
              </a:rPr>
              <a:t>в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ое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й</a:t>
            </a:r>
            <a:r>
              <a:rPr dirty="0" sz="2000" spc="-4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пр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и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на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дл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ежно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с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т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и </a:t>
            </a:r>
            <a:r>
              <a:rPr dirty="0" sz="2000" spc="-114">
                <a:solidFill>
                  <a:srgbClr val="001F5F"/>
                </a:solidFill>
                <a:latin typeface="Microsoft Sans Serif"/>
                <a:cs typeface="Microsoft Sans Serif"/>
              </a:rPr>
              <a:t>к</a:t>
            </a:r>
            <a:r>
              <a:rPr dirty="0" sz="2000" spc="-14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неко</a:t>
            </a:r>
            <a:r>
              <a:rPr dirty="0" sz="2000" spc="-40">
                <a:solidFill>
                  <a:srgbClr val="001F5F"/>
                </a:solidFill>
                <a:latin typeface="Microsoft Sans Serif"/>
                <a:cs typeface="Microsoft Sans Serif"/>
              </a:rPr>
              <a:t>м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у 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б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щем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у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70">
                <a:solidFill>
                  <a:srgbClr val="001F5F"/>
                </a:solidFill>
                <a:latin typeface="Microsoft Sans Serif"/>
                <a:cs typeface="Microsoft Sans Serif"/>
              </a:rPr>
              <a:t>к</a:t>
            </a:r>
            <a:r>
              <a:rPr dirty="0" sz="2000" spc="-75">
                <a:solidFill>
                  <a:srgbClr val="001F5F"/>
                </a:solidFill>
                <a:latin typeface="Microsoft Sans Serif"/>
                <a:cs typeface="Microsoft Sans Serif"/>
              </a:rPr>
              <a:t>р</a:t>
            </a:r>
            <a:r>
              <a:rPr dirty="0" sz="2000" spc="-70">
                <a:solidFill>
                  <a:srgbClr val="001F5F"/>
                </a:solidFill>
                <a:latin typeface="Microsoft Sans Serif"/>
                <a:cs typeface="Microsoft Sans Serif"/>
              </a:rPr>
              <a:t>у</a:t>
            </a:r>
            <a:r>
              <a:rPr dirty="0" sz="2000" spc="-75">
                <a:solidFill>
                  <a:srgbClr val="001F5F"/>
                </a:solidFill>
                <a:latin typeface="Microsoft Sans Serif"/>
                <a:cs typeface="Microsoft Sans Serif"/>
              </a:rPr>
              <a:t>г</a:t>
            </a:r>
            <a:r>
              <a:rPr dirty="0" sz="2000" spc="-70">
                <a:solidFill>
                  <a:srgbClr val="001F5F"/>
                </a:solidFill>
                <a:latin typeface="Microsoft Sans Serif"/>
                <a:cs typeface="Microsoft Sans Serif"/>
              </a:rPr>
              <a:t>у</a:t>
            </a:r>
            <a:r>
              <a:rPr dirty="0" sz="2000" spc="-75">
                <a:solidFill>
                  <a:srgbClr val="001F5F"/>
                </a:solidFill>
                <a:latin typeface="Microsoft Sans Serif"/>
                <a:cs typeface="Microsoft Sans Serif"/>
              </a:rPr>
              <a:t>,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60" b="1">
                <a:solidFill>
                  <a:srgbClr val="FF0000"/>
                </a:solidFill>
                <a:latin typeface="Arial"/>
                <a:cs typeface="Arial"/>
              </a:rPr>
              <a:t>не</a:t>
            </a:r>
            <a:r>
              <a:rPr dirty="0" sz="2000" spc="-80" b="1">
                <a:solidFill>
                  <a:srgbClr val="FF0000"/>
                </a:solidFill>
                <a:latin typeface="Arial"/>
                <a:cs typeface="Arial"/>
              </a:rPr>
              <a:t>ф</a:t>
            </a:r>
            <a:r>
              <a:rPr dirty="0" sz="2000" spc="-125" b="1">
                <a:solidFill>
                  <a:srgbClr val="FF0000"/>
                </a:solidFill>
                <a:latin typeface="Arial"/>
                <a:cs typeface="Arial"/>
              </a:rPr>
              <a:t>ор</a:t>
            </a:r>
            <a:r>
              <a:rPr dirty="0" sz="2000" spc="-65" b="1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а</a:t>
            </a:r>
            <a:r>
              <a:rPr dirty="0" sz="2000" spc="-150" b="1">
                <a:solidFill>
                  <a:srgbClr val="FF0000"/>
                </a:solidFill>
                <a:latin typeface="Arial"/>
                <a:cs typeface="Arial"/>
              </a:rPr>
              <a:t>л</a:t>
            </a:r>
            <a:r>
              <a:rPr dirty="0" sz="2000" spc="-140" b="1">
                <a:solidFill>
                  <a:srgbClr val="FF0000"/>
                </a:solidFill>
                <a:latin typeface="Arial"/>
                <a:cs typeface="Arial"/>
              </a:rPr>
              <a:t>ь</a:t>
            </a:r>
            <a:r>
              <a:rPr dirty="0" sz="2000" spc="-155" b="1">
                <a:solidFill>
                  <a:srgbClr val="FF0000"/>
                </a:solidFill>
                <a:latin typeface="Arial"/>
                <a:cs typeface="Arial"/>
              </a:rPr>
              <a:t>н</a:t>
            </a:r>
            <a:r>
              <a:rPr dirty="0" sz="2000" spc="-285" b="1">
                <a:solidFill>
                  <a:srgbClr val="FF0000"/>
                </a:solidFill>
                <a:latin typeface="Arial"/>
                <a:cs typeface="Arial"/>
              </a:rPr>
              <a:t>ы</a:t>
            </a:r>
            <a:r>
              <a:rPr dirty="0" sz="2000" spc="-65" b="1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dirty="0" sz="2000" spc="-114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9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90" b="1">
                <a:solidFill>
                  <a:srgbClr val="FF0000"/>
                </a:solidFill>
                <a:latin typeface="Arial"/>
                <a:cs typeface="Arial"/>
              </a:rPr>
              <a:t>от</a:t>
            </a:r>
            <a:r>
              <a:rPr dirty="0" sz="2000" spc="-110" b="1">
                <a:solidFill>
                  <a:srgbClr val="FF0000"/>
                </a:solidFill>
                <a:latin typeface="Arial"/>
                <a:cs typeface="Arial"/>
              </a:rPr>
              <a:t>н</a:t>
            </a:r>
            <a:r>
              <a:rPr dirty="0" sz="2000" spc="-135" b="1">
                <a:solidFill>
                  <a:srgbClr val="FF0000"/>
                </a:solidFill>
                <a:latin typeface="Arial"/>
                <a:cs typeface="Arial"/>
              </a:rPr>
              <a:t>о</a:t>
            </a:r>
            <a:r>
              <a:rPr dirty="0" sz="2000" spc="-90" b="1">
                <a:solidFill>
                  <a:srgbClr val="FF0000"/>
                </a:solidFill>
                <a:latin typeface="Arial"/>
                <a:cs typeface="Arial"/>
              </a:rPr>
              <a:t>ш</a:t>
            </a:r>
            <a:r>
              <a:rPr dirty="0" sz="2000" spc="-15" b="1">
                <a:solidFill>
                  <a:srgbClr val="FF0000"/>
                </a:solidFill>
                <a:latin typeface="Arial"/>
                <a:cs typeface="Arial"/>
              </a:rPr>
              <a:t>е</a:t>
            </a:r>
            <a:r>
              <a:rPr dirty="0" sz="2000" spc="-120" b="1">
                <a:solidFill>
                  <a:srgbClr val="FF0000"/>
                </a:solidFill>
                <a:latin typeface="Arial"/>
                <a:cs typeface="Arial"/>
              </a:rPr>
              <a:t>н</a:t>
            </a:r>
            <a:r>
              <a:rPr dirty="0" sz="2000" spc="-130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95" b="1">
                <a:solidFill>
                  <a:srgbClr val="FF0000"/>
                </a:solidFill>
                <a:latin typeface="Arial"/>
                <a:cs typeface="Arial"/>
              </a:rPr>
              <a:t>я</a:t>
            </a:r>
            <a:r>
              <a:rPr dirty="0" sz="2000" spc="-65" b="1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dirty="0" sz="2000" spc="-130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65" b="1">
                <a:solidFill>
                  <a:srgbClr val="FF0000"/>
                </a:solidFill>
                <a:latin typeface="Arial"/>
                <a:cs typeface="Arial"/>
              </a:rPr>
              <a:t>и </a:t>
            </a:r>
            <a:r>
              <a:rPr dirty="0" sz="20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75" b="1">
                <a:solidFill>
                  <a:srgbClr val="FF0000"/>
                </a:solidFill>
                <a:latin typeface="Arial"/>
                <a:cs typeface="Arial"/>
              </a:rPr>
              <a:t>в</a:t>
            </a:r>
            <a:r>
              <a:rPr dirty="0" sz="2000" spc="-20" b="1">
                <a:solidFill>
                  <a:srgbClr val="FF0000"/>
                </a:solidFill>
                <a:latin typeface="Arial"/>
                <a:cs typeface="Arial"/>
              </a:rPr>
              <a:t>з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а</a:t>
            </a:r>
            <a:r>
              <a:rPr dirty="0" sz="2000" spc="-130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80" b="1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dirty="0" sz="2000" spc="-135" b="1">
                <a:solidFill>
                  <a:srgbClr val="FF0000"/>
                </a:solidFill>
                <a:latin typeface="Arial"/>
                <a:cs typeface="Arial"/>
              </a:rPr>
              <a:t>н</a:t>
            </a:r>
            <a:r>
              <a:rPr dirty="0" sz="2000" spc="-135" b="1">
                <a:solidFill>
                  <a:srgbClr val="FF0000"/>
                </a:solidFill>
                <a:latin typeface="Arial"/>
                <a:cs typeface="Arial"/>
              </a:rPr>
              <a:t>о</a:t>
            </a:r>
            <a:r>
              <a:rPr dirty="0" sz="2000" spc="-120" b="1">
                <a:solidFill>
                  <a:srgbClr val="FF0000"/>
                </a:solidFill>
                <a:latin typeface="Arial"/>
                <a:cs typeface="Arial"/>
              </a:rPr>
              <a:t>м</a:t>
            </a:r>
            <a:r>
              <a:rPr dirty="0" sz="2000" spc="-105" b="1">
                <a:solidFill>
                  <a:srgbClr val="FF0000"/>
                </a:solidFill>
                <a:latin typeface="Arial"/>
                <a:cs typeface="Arial"/>
              </a:rPr>
              <a:t>у</a:t>
            </a:r>
            <a:r>
              <a:rPr dirty="0" sz="20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10" b="1">
                <a:solidFill>
                  <a:srgbClr val="FF0000"/>
                </a:solidFill>
                <a:latin typeface="Arial"/>
                <a:cs typeface="Arial"/>
              </a:rPr>
              <a:t>п</a:t>
            </a:r>
            <a:r>
              <a:rPr dirty="0" sz="2000" spc="-125" b="1">
                <a:solidFill>
                  <a:srgbClr val="FF0000"/>
                </a:solidFill>
                <a:latin typeface="Arial"/>
                <a:cs typeface="Arial"/>
              </a:rPr>
              <a:t>р</a:t>
            </a:r>
            <a:r>
              <a:rPr dirty="0" sz="2000" spc="-145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120" b="1">
                <a:solidFill>
                  <a:srgbClr val="FF0000"/>
                </a:solidFill>
                <a:latin typeface="Arial"/>
                <a:cs typeface="Arial"/>
              </a:rPr>
              <a:t>н</a:t>
            </a:r>
            <a:r>
              <a:rPr dirty="0" sz="2000" spc="-100" b="1">
                <a:solidFill>
                  <a:srgbClr val="FF0000"/>
                </a:solidFill>
                <a:latin typeface="Arial"/>
                <a:cs typeface="Arial"/>
              </a:rPr>
              <a:t>я</a:t>
            </a:r>
            <a:r>
              <a:rPr dirty="0" sz="2000" spc="-100" b="1">
                <a:solidFill>
                  <a:srgbClr val="FF0000"/>
                </a:solidFill>
                <a:latin typeface="Arial"/>
                <a:cs typeface="Arial"/>
              </a:rPr>
              <a:t>т</a:t>
            </a:r>
            <a:r>
              <a:rPr dirty="0" sz="2000" spc="-145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240" b="1">
                <a:solidFill>
                  <a:srgbClr val="FF0000"/>
                </a:solidFill>
                <a:latin typeface="Arial"/>
                <a:cs typeface="Arial"/>
              </a:rPr>
              <a:t>ю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79747" y="4555274"/>
            <a:ext cx="6096000" cy="1579245"/>
          </a:xfrm>
          <a:prstGeom prst="rect">
            <a:avLst/>
          </a:prstGeom>
          <a:ln w="9144">
            <a:solidFill>
              <a:srgbClr val="001F5F"/>
            </a:solidFill>
          </a:ln>
        </p:spPr>
        <p:txBody>
          <a:bodyPr wrap="square" lIns="0" tIns="35560" rIns="0" bIns="0" rtlCol="0" vert="horz">
            <a:spAutoFit/>
          </a:bodyPr>
          <a:lstStyle/>
          <a:p>
            <a:pPr marL="92075" marR="470534">
              <a:lnSpc>
                <a:spcPct val="100000"/>
              </a:lnSpc>
              <a:spcBef>
                <a:spcPts val="280"/>
              </a:spcBef>
            </a:pP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поб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у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жд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ен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и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е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д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е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т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е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й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14">
                <a:solidFill>
                  <a:srgbClr val="001F5F"/>
                </a:solidFill>
                <a:latin typeface="Microsoft Sans Serif"/>
                <a:cs typeface="Microsoft Sans Serif"/>
              </a:rPr>
              <a:t>к</a:t>
            </a:r>
            <a:r>
              <a:rPr dirty="0" sz="2000" spc="-10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у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с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в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е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н</a:t>
            </a:r>
            <a:r>
              <a:rPr dirty="0" sz="2000" spc="-30">
                <a:solidFill>
                  <a:srgbClr val="001F5F"/>
                </a:solidFill>
                <a:latin typeface="Microsoft Sans Serif"/>
                <a:cs typeface="Microsoft Sans Serif"/>
              </a:rPr>
              <a:t>и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ю</a:t>
            </a:r>
            <a:r>
              <a:rPr dirty="0" sz="2000" spc="-5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00" b="1">
                <a:solidFill>
                  <a:srgbClr val="FF0000"/>
                </a:solidFill>
                <a:latin typeface="Arial"/>
                <a:cs typeface="Arial"/>
              </a:rPr>
              <a:t>с</a:t>
            </a:r>
            <a:r>
              <a:rPr dirty="0" sz="2000" spc="-100" b="1">
                <a:solidFill>
                  <a:srgbClr val="FF0000"/>
                </a:solidFill>
                <a:latin typeface="Arial"/>
                <a:cs typeface="Arial"/>
              </a:rPr>
              <a:t>о</a:t>
            </a:r>
            <a:r>
              <a:rPr dirty="0" sz="2000" spc="-100" b="1">
                <a:solidFill>
                  <a:srgbClr val="FF0000"/>
                </a:solidFill>
                <a:latin typeface="Arial"/>
                <a:cs typeface="Arial"/>
              </a:rPr>
              <a:t>ц</a:t>
            </a:r>
            <a:r>
              <a:rPr dirty="0" sz="2000" spc="-90" b="1">
                <a:solidFill>
                  <a:srgbClr val="FF0000"/>
                </a:solidFill>
                <a:latin typeface="Arial"/>
                <a:cs typeface="Arial"/>
              </a:rPr>
              <a:t>и</a:t>
            </a:r>
            <a:r>
              <a:rPr dirty="0" sz="2000" spc="-65" b="1">
                <a:solidFill>
                  <a:srgbClr val="FF0000"/>
                </a:solidFill>
                <a:latin typeface="Arial"/>
                <a:cs typeface="Arial"/>
              </a:rPr>
              <a:t>а</a:t>
            </a:r>
            <a:r>
              <a:rPr dirty="0" sz="2000" spc="-85" b="1">
                <a:solidFill>
                  <a:srgbClr val="FF0000"/>
                </a:solidFill>
                <a:latin typeface="Arial"/>
                <a:cs typeface="Arial"/>
              </a:rPr>
              <a:t>л</a:t>
            </a:r>
            <a:r>
              <a:rPr dirty="0" sz="2000" spc="-180" b="1">
                <a:solidFill>
                  <a:srgbClr val="FF0000"/>
                </a:solidFill>
                <a:latin typeface="Arial"/>
                <a:cs typeface="Arial"/>
              </a:rPr>
              <a:t>ь</a:t>
            </a:r>
            <a:r>
              <a:rPr dirty="0" sz="2000" spc="-105" b="1">
                <a:solidFill>
                  <a:srgbClr val="FF0000"/>
                </a:solidFill>
                <a:latin typeface="Arial"/>
                <a:cs typeface="Arial"/>
              </a:rPr>
              <a:t>н</a:t>
            </a:r>
            <a:r>
              <a:rPr dirty="0" sz="2000" spc="-85" b="1">
                <a:solidFill>
                  <a:srgbClr val="FF0000"/>
                </a:solidFill>
                <a:latin typeface="Arial"/>
                <a:cs typeface="Arial"/>
              </a:rPr>
              <a:t>о </a:t>
            </a:r>
            <a:r>
              <a:rPr dirty="0" sz="20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14" b="1">
                <a:solidFill>
                  <a:srgbClr val="FF0000"/>
                </a:solidFill>
                <a:latin typeface="Arial"/>
                <a:cs typeface="Arial"/>
              </a:rPr>
              <a:t>значимых</a:t>
            </a:r>
            <a:r>
              <a:rPr dirty="0" sz="20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75" b="1">
                <a:solidFill>
                  <a:srgbClr val="FF0000"/>
                </a:solidFill>
                <a:latin typeface="Arial"/>
                <a:cs typeface="Arial"/>
              </a:rPr>
              <a:t>знаний,</a:t>
            </a:r>
            <a:r>
              <a:rPr dirty="0" sz="20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развитию</a:t>
            </a:r>
            <a:r>
              <a:rPr dirty="0" sz="2000" spc="-3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в</a:t>
            </a:r>
            <a:r>
              <a:rPr dirty="0" sz="2000" spc="1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себе 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социально </a:t>
            </a:r>
            <a:r>
              <a:rPr dirty="0" sz="200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значимых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отношений, накоплению опыта 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001F5F"/>
                </a:solidFill>
                <a:latin typeface="Microsoft Sans Serif"/>
                <a:cs typeface="Microsoft Sans Serif"/>
              </a:rPr>
              <a:t>осуществления</a:t>
            </a:r>
            <a:r>
              <a:rPr dirty="0" sz="2000" spc="64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001F5F"/>
                </a:solidFill>
                <a:latin typeface="Microsoft Sans Serif"/>
                <a:cs typeface="Microsoft Sans Serif"/>
              </a:rPr>
              <a:t>социально</a:t>
            </a:r>
            <a:r>
              <a:rPr dirty="0" sz="2000" spc="125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001F5F"/>
                </a:solidFill>
                <a:latin typeface="Microsoft Sans Serif"/>
                <a:cs typeface="Microsoft Sans Serif"/>
              </a:rPr>
              <a:t>значимых </a:t>
            </a:r>
            <a:r>
              <a:rPr dirty="0" sz="2000" spc="-2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0">
                <a:solidFill>
                  <a:srgbClr val="001F5F"/>
                </a:solidFill>
                <a:latin typeface="Microsoft Sans Serif"/>
                <a:cs typeface="Microsoft Sans Serif"/>
              </a:rPr>
              <a:t>действий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69223" y="4747259"/>
            <a:ext cx="2712720" cy="180746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05811" y="4747259"/>
            <a:ext cx="2709672" cy="180746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79904" y="1339596"/>
            <a:ext cx="2645664" cy="176783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13419" y="1331975"/>
            <a:ext cx="2638044" cy="1763268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932432" y="3011423"/>
            <a:ext cx="3084830" cy="451484"/>
          </a:xfrm>
          <a:custGeom>
            <a:avLst/>
            <a:gdLst/>
            <a:ahLst/>
            <a:cxnLst/>
            <a:rect l="l" t="t" r="r" b="b"/>
            <a:pathLst>
              <a:path w="3084829" h="451485">
                <a:moveTo>
                  <a:pt x="1542288" y="0"/>
                </a:moveTo>
                <a:lnTo>
                  <a:pt x="0" y="451103"/>
                </a:lnTo>
                <a:lnTo>
                  <a:pt x="3084576" y="451103"/>
                </a:lnTo>
                <a:lnTo>
                  <a:pt x="15422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64023" y="4936235"/>
            <a:ext cx="3084576" cy="44043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4997196"/>
            <a:ext cx="2942844" cy="441959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473963" y="1386839"/>
            <a:ext cx="1156970" cy="1260475"/>
            <a:chOff x="473963" y="1386839"/>
            <a:chExt cx="1156970" cy="1260475"/>
          </a:xfrm>
        </p:grpSpPr>
        <p:sp>
          <p:nvSpPr>
            <p:cNvPr id="12" name="object 12"/>
            <p:cNvSpPr/>
            <p:nvPr/>
          </p:nvSpPr>
          <p:spPr>
            <a:xfrm>
              <a:off x="518159" y="1424939"/>
              <a:ext cx="1080770" cy="1187450"/>
            </a:xfrm>
            <a:custGeom>
              <a:avLst/>
              <a:gdLst/>
              <a:ahLst/>
              <a:cxnLst/>
              <a:rect l="l" t="t" r="r" b="b"/>
              <a:pathLst>
                <a:path w="1080770" h="1187450">
                  <a:moveTo>
                    <a:pt x="540258" y="0"/>
                  </a:moveTo>
                  <a:lnTo>
                    <a:pt x="0" y="381888"/>
                  </a:lnTo>
                  <a:lnTo>
                    <a:pt x="0" y="805307"/>
                  </a:lnTo>
                  <a:lnTo>
                    <a:pt x="540258" y="1187196"/>
                  </a:lnTo>
                  <a:lnTo>
                    <a:pt x="1080516" y="805307"/>
                  </a:lnTo>
                  <a:lnTo>
                    <a:pt x="1080516" y="381888"/>
                  </a:lnTo>
                  <a:lnTo>
                    <a:pt x="540258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3963" y="1386839"/>
              <a:ext cx="1156716" cy="1260348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367080" y="2907868"/>
            <a:ext cx="147574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177800">
              <a:lnSpc>
                <a:spcPct val="100000"/>
              </a:lnSpc>
              <a:spcBef>
                <a:spcPts val="105"/>
              </a:spcBef>
            </a:pP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Рабочая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программа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46049" y="4955285"/>
            <a:ext cx="1811020" cy="1245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Человеческие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1B3081"/>
                </a:solidFill>
                <a:latin typeface="Microsoft Sans Serif"/>
                <a:cs typeface="Microsoft Sans Serif"/>
              </a:rPr>
              <a:t>ресурсы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 algn="ctr" marL="164465" marR="219710" indent="13081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в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области 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30822" y="5341721"/>
            <a:ext cx="1483360" cy="1245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700" marR="5080" indent="2286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solidFill>
                  <a:srgbClr val="1B3081"/>
                </a:solidFill>
                <a:latin typeface="Microsoft Sans Serif"/>
                <a:cs typeface="Microsoft Sans Serif"/>
              </a:rPr>
              <a:t>Единое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понимание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целей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916548" y="3007817"/>
            <a:ext cx="2385695" cy="20720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Мотивированность 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1B3081"/>
                </a:solidFill>
                <a:latin typeface="Microsoft Sans Serif"/>
                <a:cs typeface="Microsoft Sans Serif"/>
              </a:rPr>
              <a:t>педагогического </a:t>
            </a:r>
            <a:r>
              <a:rPr dirty="0" sz="2000" spc="-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коллектива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 algn="ctr" marL="373380" marR="466725" indent="-5080">
              <a:lnSpc>
                <a:spcPct val="100000"/>
              </a:lnSpc>
              <a:spcBef>
                <a:spcPts val="1705"/>
              </a:spcBef>
            </a:pP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Ресурсы 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социальной </a:t>
            </a:r>
            <a:r>
              <a:rPr dirty="0" sz="20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среды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991092" y="3432809"/>
            <a:ext cx="195580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700" marR="5080" indent="254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Набор </a:t>
            </a:r>
            <a:r>
              <a:rPr dirty="0" sz="20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5">
                <a:solidFill>
                  <a:srgbClr val="1B3081"/>
                </a:solidFill>
                <a:latin typeface="Microsoft Sans Serif"/>
                <a:cs typeface="Microsoft Sans Serif"/>
              </a:rPr>
              <a:t>педагогических 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инструментов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562343" y="1391411"/>
            <a:ext cx="1144905" cy="1252855"/>
            <a:chOff x="6562343" y="1391411"/>
            <a:chExt cx="1144905" cy="1252855"/>
          </a:xfrm>
        </p:grpSpPr>
        <p:sp>
          <p:nvSpPr>
            <p:cNvPr id="20" name="object 20"/>
            <p:cNvSpPr/>
            <p:nvPr/>
          </p:nvSpPr>
          <p:spPr>
            <a:xfrm>
              <a:off x="6594347" y="1423415"/>
              <a:ext cx="1080770" cy="1188720"/>
            </a:xfrm>
            <a:custGeom>
              <a:avLst/>
              <a:gdLst/>
              <a:ahLst/>
              <a:cxnLst/>
              <a:rect l="l" t="t" r="r" b="b"/>
              <a:pathLst>
                <a:path w="1080770" h="1188720">
                  <a:moveTo>
                    <a:pt x="540257" y="0"/>
                  </a:moveTo>
                  <a:lnTo>
                    <a:pt x="0" y="381888"/>
                  </a:lnTo>
                  <a:lnTo>
                    <a:pt x="0" y="806831"/>
                  </a:lnTo>
                  <a:lnTo>
                    <a:pt x="540257" y="1188720"/>
                  </a:lnTo>
                  <a:lnTo>
                    <a:pt x="1080516" y="806831"/>
                  </a:lnTo>
                  <a:lnTo>
                    <a:pt x="1080516" y="381888"/>
                  </a:lnTo>
                  <a:lnTo>
                    <a:pt x="540257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594347" y="1423415"/>
              <a:ext cx="1080770" cy="1188720"/>
            </a:xfrm>
            <a:custGeom>
              <a:avLst/>
              <a:gdLst/>
              <a:ahLst/>
              <a:cxnLst/>
              <a:rect l="l" t="t" r="r" b="b"/>
              <a:pathLst>
                <a:path w="1080770" h="1188720">
                  <a:moveTo>
                    <a:pt x="540257" y="1188720"/>
                  </a:moveTo>
                  <a:lnTo>
                    <a:pt x="0" y="806831"/>
                  </a:lnTo>
                  <a:lnTo>
                    <a:pt x="0" y="381888"/>
                  </a:lnTo>
                  <a:lnTo>
                    <a:pt x="540257" y="0"/>
                  </a:lnTo>
                  <a:lnTo>
                    <a:pt x="1080516" y="381888"/>
                  </a:lnTo>
                  <a:lnTo>
                    <a:pt x="1080516" y="806831"/>
                  </a:lnTo>
                  <a:lnTo>
                    <a:pt x="540257" y="1188720"/>
                  </a:lnTo>
                  <a:close/>
                </a:path>
              </a:pathLst>
            </a:custGeom>
            <a:ln w="64008">
              <a:solidFill>
                <a:srgbClr val="0070BA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630923" y="1450847"/>
              <a:ext cx="993648" cy="1027176"/>
            </a:xfrm>
            <a:prstGeom prst="rect">
              <a:avLst/>
            </a:prstGeom>
          </p:spPr>
        </p:pic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0" marR="508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Для</a:t>
            </a:r>
            <a:r>
              <a:rPr dirty="0" spc="-30"/>
              <a:t> </a:t>
            </a:r>
            <a:r>
              <a:rPr dirty="0" spc="-10"/>
              <a:t>организации</a:t>
            </a:r>
            <a:r>
              <a:rPr dirty="0" spc="-80"/>
              <a:t> </a:t>
            </a:r>
            <a:r>
              <a:rPr dirty="0" spc="-15"/>
              <a:t>воспитательного</a:t>
            </a:r>
            <a:r>
              <a:rPr dirty="0" spc="-114"/>
              <a:t> </a:t>
            </a:r>
            <a:r>
              <a:rPr dirty="0"/>
              <a:t>процесса</a:t>
            </a:r>
            <a:r>
              <a:rPr dirty="0" spc="-70"/>
              <a:t> </a:t>
            </a:r>
            <a:r>
              <a:rPr dirty="0" spc="-30"/>
              <a:t>школе </a:t>
            </a:r>
            <a:r>
              <a:rPr dirty="0" spc="-905"/>
              <a:t> </a:t>
            </a:r>
            <a:r>
              <a:rPr dirty="0" spc="-25"/>
              <a:t>необходимы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548508" y="3438905"/>
            <a:ext cx="239522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Календарный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план 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воспитательной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работы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8863" y="282905"/>
            <a:ext cx="4640580" cy="1215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5"/>
              </a:spcBef>
            </a:pPr>
            <a:r>
              <a:rPr dirty="0" sz="2600">
                <a:solidFill>
                  <a:srgbClr val="1B0595"/>
                </a:solidFill>
              </a:rPr>
              <a:t>С</a:t>
            </a:r>
            <a:r>
              <a:rPr dirty="0" sz="2600" spc="-5">
                <a:solidFill>
                  <a:srgbClr val="1B0595"/>
                </a:solidFill>
              </a:rPr>
              <a:t> </a:t>
            </a:r>
            <a:r>
              <a:rPr dirty="0" sz="2600">
                <a:solidFill>
                  <a:srgbClr val="1B0595"/>
                </a:solidFill>
              </a:rPr>
              <a:t>каким</a:t>
            </a:r>
            <a:r>
              <a:rPr dirty="0" sz="2600" spc="-35">
                <a:solidFill>
                  <a:srgbClr val="1B0595"/>
                </a:solidFill>
              </a:rPr>
              <a:t> </a:t>
            </a:r>
            <a:r>
              <a:rPr dirty="0" sz="2600" spc="-5">
                <a:solidFill>
                  <a:srgbClr val="1B0595"/>
                </a:solidFill>
              </a:rPr>
              <a:t>словом</a:t>
            </a:r>
            <a:r>
              <a:rPr dirty="0" sz="2600" spc="-25">
                <a:solidFill>
                  <a:srgbClr val="1B0595"/>
                </a:solidFill>
              </a:rPr>
              <a:t> </a:t>
            </a:r>
            <a:r>
              <a:rPr dirty="0" sz="2600">
                <a:solidFill>
                  <a:srgbClr val="1B0595"/>
                </a:solidFill>
              </a:rPr>
              <a:t>(образом)</a:t>
            </a:r>
            <a:r>
              <a:rPr dirty="0" sz="2600" spc="-50">
                <a:solidFill>
                  <a:srgbClr val="1B0595"/>
                </a:solidFill>
              </a:rPr>
              <a:t> </a:t>
            </a:r>
            <a:r>
              <a:rPr dirty="0" sz="2600">
                <a:solidFill>
                  <a:srgbClr val="1B0595"/>
                </a:solidFill>
              </a:rPr>
              <a:t>у </a:t>
            </a:r>
            <a:r>
              <a:rPr dirty="0" sz="2600" spc="-705">
                <a:solidFill>
                  <a:srgbClr val="1B0595"/>
                </a:solidFill>
              </a:rPr>
              <a:t> </a:t>
            </a:r>
            <a:r>
              <a:rPr dirty="0" sz="2600">
                <a:solidFill>
                  <a:srgbClr val="1B0595"/>
                </a:solidFill>
              </a:rPr>
              <a:t>Вас</a:t>
            </a:r>
            <a:r>
              <a:rPr dirty="0" sz="2600" spc="-20">
                <a:solidFill>
                  <a:srgbClr val="1B0595"/>
                </a:solidFill>
              </a:rPr>
              <a:t> </a:t>
            </a:r>
            <a:r>
              <a:rPr dirty="0" sz="2600" spc="-10">
                <a:solidFill>
                  <a:srgbClr val="1B0595"/>
                </a:solidFill>
              </a:rPr>
              <a:t>ассоциируется</a:t>
            </a:r>
            <a:r>
              <a:rPr dirty="0" sz="2600" spc="50">
                <a:solidFill>
                  <a:srgbClr val="1B0595"/>
                </a:solidFill>
              </a:rPr>
              <a:t> </a:t>
            </a:r>
            <a:r>
              <a:rPr dirty="0" sz="2600">
                <a:solidFill>
                  <a:srgbClr val="1B0595"/>
                </a:solidFill>
              </a:rPr>
              <a:t>слово </a:t>
            </a:r>
            <a:r>
              <a:rPr dirty="0" sz="2600" spc="5">
                <a:solidFill>
                  <a:srgbClr val="1B0595"/>
                </a:solidFill>
              </a:rPr>
              <a:t> </a:t>
            </a:r>
            <a:r>
              <a:rPr dirty="0" sz="2600">
                <a:solidFill>
                  <a:srgbClr val="1B0595"/>
                </a:solidFill>
              </a:rPr>
              <a:t>ВОСПИТАНИЕ</a:t>
            </a:r>
            <a:endParaRPr sz="2600"/>
          </a:p>
        </p:txBody>
      </p:sp>
      <p:sp>
        <p:nvSpPr>
          <p:cNvPr id="3" name="object 3"/>
          <p:cNvSpPr txBox="1"/>
          <p:nvPr/>
        </p:nvSpPr>
        <p:spPr>
          <a:xfrm>
            <a:off x="292100" y="1731086"/>
            <a:ext cx="10650855" cy="27419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0650">
              <a:lnSpc>
                <a:spcPct val="100000"/>
              </a:lnSpc>
              <a:spcBef>
                <a:spcPts val="105"/>
              </a:spcBef>
            </a:pPr>
            <a:r>
              <a:rPr dirty="0" sz="2600" spc="-5" b="1">
                <a:solidFill>
                  <a:srgbClr val="1B3081"/>
                </a:solidFill>
                <a:latin typeface="Arial"/>
                <a:cs typeface="Arial"/>
              </a:rPr>
              <a:t>Командный</a:t>
            </a:r>
            <a:r>
              <a:rPr dirty="0" sz="2600" spc="-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600" spc="-5" b="1">
                <a:solidFill>
                  <a:srgbClr val="1B3081"/>
                </a:solidFill>
                <a:latin typeface="Arial"/>
                <a:cs typeface="Arial"/>
              </a:rPr>
              <a:t>коучинг</a:t>
            </a:r>
            <a:endParaRPr sz="2600">
              <a:latin typeface="Arial"/>
              <a:cs typeface="Arial"/>
            </a:endParaRPr>
          </a:p>
          <a:p>
            <a:pPr marL="12700" marR="864235">
              <a:lnSpc>
                <a:spcPct val="100000"/>
              </a:lnSpc>
              <a:spcBef>
                <a:spcPts val="15"/>
              </a:spcBef>
            </a:pP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Индивидуальный</a:t>
            </a:r>
            <a:r>
              <a:rPr dirty="0" sz="1900" spc="6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этап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.</a:t>
            </a:r>
            <a:r>
              <a:rPr dirty="0" sz="19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Ведущий</a:t>
            </a:r>
            <a:r>
              <a:rPr dirty="0" sz="1900" spc="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0">
                <a:solidFill>
                  <a:srgbClr val="1B3081"/>
                </a:solidFill>
                <a:latin typeface="Microsoft Sans Serif"/>
                <a:cs typeface="Microsoft Sans Serif"/>
              </a:rPr>
              <a:t>фиксирует</a:t>
            </a:r>
            <a:r>
              <a:rPr dirty="0" sz="1900" spc="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вопрос</a:t>
            </a:r>
            <a:r>
              <a:rPr dirty="0" sz="19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9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предлагает</a:t>
            </a:r>
            <a:r>
              <a:rPr dirty="0" sz="19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40">
                <a:solidFill>
                  <a:srgbClr val="1B3081"/>
                </a:solidFill>
                <a:latin typeface="Microsoft Sans Serif"/>
                <a:cs typeface="Microsoft Sans Serif"/>
              </a:rPr>
              <a:t>каждому</a:t>
            </a:r>
            <a:r>
              <a:rPr dirty="0" sz="19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5">
                <a:solidFill>
                  <a:srgbClr val="1B3081"/>
                </a:solidFill>
                <a:latin typeface="Microsoft Sans Serif"/>
                <a:cs typeface="Microsoft Sans Serif"/>
              </a:rPr>
              <a:t>участнику </a:t>
            </a:r>
            <a:r>
              <a:rPr dirty="0" sz="1900" spc="-49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ответить</a:t>
            </a:r>
            <a:r>
              <a:rPr dirty="0" sz="19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9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0">
                <a:solidFill>
                  <a:srgbClr val="1B3081"/>
                </a:solidFill>
                <a:latin typeface="Microsoft Sans Serif"/>
                <a:cs typeface="Microsoft Sans Serif"/>
              </a:rPr>
              <a:t>него.</a:t>
            </a:r>
            <a:endParaRPr sz="1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Групповой</a:t>
            </a:r>
            <a:r>
              <a:rPr dirty="0" sz="1900" spc="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этап.</a:t>
            </a:r>
            <a:r>
              <a:rPr dirty="0" sz="1900" spc="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Ведущий</a:t>
            </a:r>
            <a:r>
              <a:rPr dirty="0" sz="19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предлагает</a:t>
            </a:r>
            <a:r>
              <a:rPr dirty="0" sz="1900" spc="7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объединиться</a:t>
            </a:r>
            <a:r>
              <a:rPr dirty="0" sz="1900" spc="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9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0">
                <a:solidFill>
                  <a:srgbClr val="1B3081"/>
                </a:solidFill>
                <a:latin typeface="Microsoft Sans Serif"/>
                <a:cs typeface="Microsoft Sans Serif"/>
              </a:rPr>
              <a:t>группы</a:t>
            </a:r>
            <a:r>
              <a:rPr dirty="0" sz="19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до</a:t>
            </a:r>
            <a:r>
              <a:rPr dirty="0" sz="1900" spc="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5">
                <a:solidFill>
                  <a:srgbClr val="1B3081"/>
                </a:solidFill>
                <a:latin typeface="Microsoft Sans Serif"/>
                <a:cs typeface="Microsoft Sans Serif"/>
              </a:rPr>
              <a:t>6-8</a:t>
            </a:r>
            <a:r>
              <a:rPr dirty="0" sz="19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чел,</a:t>
            </a:r>
            <a:r>
              <a:rPr dirty="0" sz="1900" spc="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обсудить</a:t>
            </a:r>
            <a:r>
              <a:rPr dirty="0" sz="1900" spc="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endParaRPr sz="1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объединить</a:t>
            </a:r>
            <a:r>
              <a:rPr dirty="0" sz="19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индивидуальные</a:t>
            </a:r>
            <a:r>
              <a:rPr dirty="0" sz="1900" spc="7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ответы.</a:t>
            </a:r>
            <a:endParaRPr sz="19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</a:pPr>
            <a:r>
              <a:rPr dirty="0" sz="1900" spc="-5" b="1">
                <a:solidFill>
                  <a:srgbClr val="1B3081"/>
                </a:solidFill>
                <a:latin typeface="Arial"/>
                <a:cs typeface="Arial"/>
              </a:rPr>
              <a:t>Публичный</a:t>
            </a:r>
            <a:r>
              <a:rPr dirty="0" sz="1900" spc="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этап.</a:t>
            </a:r>
            <a:r>
              <a:rPr dirty="0" sz="19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Представление</a:t>
            </a:r>
            <a:r>
              <a:rPr dirty="0" sz="1900" spc="8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9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5">
                <a:solidFill>
                  <a:srgbClr val="1B3081"/>
                </a:solidFill>
                <a:latin typeface="Microsoft Sans Serif"/>
                <a:cs typeface="Microsoft Sans Serif"/>
              </a:rPr>
              <a:t>публичной</a:t>
            </a:r>
            <a:r>
              <a:rPr dirty="0" sz="19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среде</a:t>
            </a:r>
            <a:r>
              <a:rPr dirty="0" sz="19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5">
                <a:solidFill>
                  <a:srgbClr val="1B3081"/>
                </a:solidFill>
                <a:latin typeface="Microsoft Sans Serif"/>
                <a:cs typeface="Microsoft Sans Serif"/>
              </a:rPr>
              <a:t>результата</a:t>
            </a:r>
            <a:r>
              <a:rPr dirty="0" sz="1900" spc="8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работы</a:t>
            </a:r>
            <a:r>
              <a:rPr dirty="0" sz="1900" spc="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0">
                <a:solidFill>
                  <a:srgbClr val="1B3081"/>
                </a:solidFill>
                <a:latin typeface="Microsoft Sans Serif"/>
                <a:cs typeface="Microsoft Sans Serif"/>
              </a:rPr>
              <a:t>группы</a:t>
            </a:r>
            <a:r>
              <a:rPr dirty="0" sz="19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19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0">
                <a:solidFill>
                  <a:srgbClr val="1B3081"/>
                </a:solidFill>
                <a:latin typeface="Microsoft Sans Serif"/>
                <a:cs typeface="Microsoft Sans Serif"/>
              </a:rPr>
              <a:t>фиксацией </a:t>
            </a:r>
            <a:r>
              <a:rPr dirty="0" sz="1900" spc="-49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ведущим</a:t>
            </a:r>
            <a:r>
              <a:rPr dirty="0" sz="19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9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флип-чарте.</a:t>
            </a:r>
            <a:endParaRPr sz="1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tabLst>
                <a:tab pos="2658110" algn="l"/>
              </a:tabLst>
            </a:pP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Аналитический</a:t>
            </a:r>
            <a:r>
              <a:rPr dirty="0" sz="19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900" spc="-10" b="1">
                <a:solidFill>
                  <a:srgbClr val="1B3081"/>
                </a:solidFill>
                <a:latin typeface="Arial"/>
                <a:cs typeface="Arial"/>
              </a:rPr>
              <a:t>этап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.	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Ведущий</a:t>
            </a:r>
            <a:r>
              <a:rPr dirty="0" sz="19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9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диалоге</a:t>
            </a:r>
            <a:r>
              <a:rPr dirty="0" sz="19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19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20">
                <a:solidFill>
                  <a:srgbClr val="1B3081"/>
                </a:solidFill>
                <a:latin typeface="Microsoft Sans Serif"/>
                <a:cs typeface="Microsoft Sans Serif"/>
              </a:rPr>
              <a:t>группами</a:t>
            </a:r>
            <a:r>
              <a:rPr dirty="0" sz="19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выделяет</a:t>
            </a:r>
            <a:r>
              <a:rPr dirty="0" sz="19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приоритетные</a:t>
            </a:r>
            <a:r>
              <a:rPr dirty="0" sz="1900" spc="8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направления</a:t>
            </a:r>
            <a:endParaRPr sz="1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19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1900" spc="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5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900" spc="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формулирует</a:t>
            </a:r>
            <a:r>
              <a:rPr dirty="0" sz="1900" spc="9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5">
                <a:solidFill>
                  <a:srgbClr val="1B3081"/>
                </a:solidFill>
                <a:latin typeface="Microsoft Sans Serif"/>
                <a:cs typeface="Microsoft Sans Serif"/>
              </a:rPr>
              <a:t>групповые</a:t>
            </a:r>
            <a:r>
              <a:rPr dirty="0" sz="1900" spc="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ценности/стратегии</a:t>
            </a:r>
            <a:r>
              <a:rPr dirty="0" sz="1900" spc="8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900" spc="-1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воспитания.</a:t>
            </a:r>
            <a:endParaRPr sz="1900">
              <a:latin typeface="Microsoft Sans Serif"/>
              <a:cs typeface="Microsoft Sans Serif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8611" y="4586338"/>
            <a:ext cx="6993890" cy="1930400"/>
            <a:chOff x="68611" y="4586338"/>
            <a:chExt cx="6993890" cy="19304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611" y="4654257"/>
              <a:ext cx="3188133" cy="176058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72257" y="4586338"/>
              <a:ext cx="2590799" cy="19304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73091" y="4654257"/>
              <a:ext cx="1888870" cy="1833752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162800" y="4586414"/>
            <a:ext cx="2057400" cy="214426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372600" y="4586351"/>
            <a:ext cx="2489580" cy="208610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77600" y="140881"/>
            <a:ext cx="828090" cy="669378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5794628" y="328625"/>
            <a:ext cx="5034280" cy="1215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spc="-20" b="1">
                <a:solidFill>
                  <a:srgbClr val="1B0595"/>
                </a:solidFill>
                <a:latin typeface="Arial"/>
                <a:cs typeface="Arial"/>
              </a:rPr>
              <a:t>Чему</a:t>
            </a:r>
            <a:r>
              <a:rPr dirty="0" sz="2600" spc="-10" b="1">
                <a:solidFill>
                  <a:srgbClr val="1B0595"/>
                </a:solidFill>
                <a:latin typeface="Arial"/>
                <a:cs typeface="Arial"/>
              </a:rPr>
              <a:t> самому</a:t>
            </a:r>
            <a:r>
              <a:rPr dirty="0" sz="2600" spc="-20" b="1">
                <a:solidFill>
                  <a:srgbClr val="1B0595"/>
                </a:solidFill>
                <a:latin typeface="Arial"/>
                <a:cs typeface="Arial"/>
              </a:rPr>
              <a:t> важному </a:t>
            </a:r>
            <a:r>
              <a:rPr dirty="0" sz="2600" spc="-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600" spc="-20" b="1">
                <a:solidFill>
                  <a:srgbClr val="1B0595"/>
                </a:solidFill>
                <a:latin typeface="Arial"/>
                <a:cs typeface="Arial"/>
              </a:rPr>
              <a:t>посредством</a:t>
            </a:r>
            <a:r>
              <a:rPr dirty="0" sz="2600" spc="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600" spc="-15" b="1">
                <a:solidFill>
                  <a:srgbClr val="1B0595"/>
                </a:solidFill>
                <a:latin typeface="Arial"/>
                <a:cs typeface="Arial"/>
              </a:rPr>
              <a:t>своего</a:t>
            </a:r>
            <a:r>
              <a:rPr dirty="0" sz="2600" spc="-10" b="1">
                <a:solidFill>
                  <a:srgbClr val="1B0595"/>
                </a:solidFill>
                <a:latin typeface="Arial"/>
                <a:cs typeface="Arial"/>
              </a:rPr>
              <a:t> предмета </a:t>
            </a:r>
            <a:r>
              <a:rPr dirty="0" sz="2600" spc="-70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1B0595"/>
                </a:solidFill>
                <a:latin typeface="Arial"/>
                <a:cs typeface="Arial"/>
              </a:rPr>
              <a:t>Вы</a:t>
            </a:r>
            <a:r>
              <a:rPr dirty="0" sz="2600" spc="-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600" spc="-10" b="1">
                <a:solidFill>
                  <a:srgbClr val="1B0595"/>
                </a:solidFill>
                <a:latin typeface="Arial"/>
                <a:cs typeface="Arial"/>
              </a:rPr>
              <a:t>учите</a:t>
            </a:r>
            <a:r>
              <a:rPr dirty="0" sz="2600" spc="5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600" spc="-20" b="1">
                <a:solidFill>
                  <a:srgbClr val="1B0595"/>
                </a:solidFill>
                <a:latin typeface="Arial"/>
                <a:cs typeface="Arial"/>
              </a:rPr>
              <a:t>ребят?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8010" cy="0"/>
          </a:xfrm>
          <a:custGeom>
            <a:avLst/>
            <a:gdLst/>
            <a:ahLst/>
            <a:cxnLst/>
            <a:rect l="l" t="t" r="r" b="b"/>
            <a:pathLst>
              <a:path w="1858010" h="0">
                <a:moveTo>
                  <a:pt x="0" y="0"/>
                </a:moveTo>
                <a:lnTo>
                  <a:pt x="1857883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4914" y="0"/>
            <a:ext cx="7452359" cy="10318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Личностно-развивающая </a:t>
            </a:r>
            <a:r>
              <a:rPr dirty="0" spc="-5"/>
              <a:t>стратегия </a:t>
            </a:r>
            <a:r>
              <a:rPr dirty="0" spc="-905"/>
              <a:t> </a:t>
            </a:r>
            <a:r>
              <a:rPr dirty="0" spc="-15"/>
              <a:t>воспитания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89305" y="2069338"/>
            <a:ext cx="179387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1590" marR="5080" indent="-952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6EC0"/>
                </a:solidFill>
                <a:latin typeface="Arial"/>
                <a:cs typeface="Arial"/>
              </a:rPr>
              <a:t>Примерная </a:t>
            </a:r>
            <a:r>
              <a:rPr dirty="0" sz="2400" spc="-65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400" spc="-15" b="1">
                <a:solidFill>
                  <a:srgbClr val="006EC0"/>
                </a:solidFill>
                <a:latin typeface="Arial"/>
                <a:cs typeface="Arial"/>
              </a:rPr>
              <a:t>программа </a:t>
            </a:r>
            <a:r>
              <a:rPr dirty="0" sz="2400" spc="-1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400" spc="-75" b="1">
                <a:solidFill>
                  <a:srgbClr val="006EC0"/>
                </a:solidFill>
                <a:latin typeface="Arial"/>
                <a:cs typeface="Arial"/>
              </a:rPr>
              <a:t>в</a:t>
            </a:r>
            <a:r>
              <a:rPr dirty="0" sz="2400" spc="-80" b="1">
                <a:solidFill>
                  <a:srgbClr val="006EC0"/>
                </a:solidFill>
                <a:latin typeface="Arial"/>
                <a:cs typeface="Arial"/>
              </a:rPr>
              <a:t>о</a:t>
            </a:r>
            <a:r>
              <a:rPr dirty="0" sz="2400" spc="-5" b="1">
                <a:solidFill>
                  <a:srgbClr val="006EC0"/>
                </a:solidFill>
                <a:latin typeface="Arial"/>
                <a:cs typeface="Arial"/>
              </a:rPr>
              <a:t>спи</a:t>
            </a:r>
            <a:r>
              <a:rPr dirty="0" sz="2400" spc="-50" b="1">
                <a:solidFill>
                  <a:srgbClr val="006EC0"/>
                </a:solidFill>
                <a:latin typeface="Arial"/>
                <a:cs typeface="Arial"/>
              </a:rPr>
              <a:t>т</a:t>
            </a:r>
            <a:r>
              <a:rPr dirty="0" sz="2400" spc="-5" b="1">
                <a:solidFill>
                  <a:srgbClr val="006EC0"/>
                </a:solidFill>
                <a:latin typeface="Arial"/>
                <a:cs typeface="Arial"/>
              </a:rPr>
              <a:t>ания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787269" y="1275207"/>
            <a:ext cx="7981950" cy="5170805"/>
            <a:chOff x="2787269" y="1275207"/>
            <a:chExt cx="7981950" cy="5170805"/>
          </a:xfrm>
        </p:grpSpPr>
        <p:sp>
          <p:nvSpPr>
            <p:cNvPr id="7" name="object 7"/>
            <p:cNvSpPr/>
            <p:nvPr/>
          </p:nvSpPr>
          <p:spPr>
            <a:xfrm>
              <a:off x="2793619" y="1281557"/>
              <a:ext cx="1083945" cy="5158105"/>
            </a:xfrm>
            <a:custGeom>
              <a:avLst/>
              <a:gdLst/>
              <a:ahLst/>
              <a:cxnLst/>
              <a:rect l="l" t="t" r="r" b="b"/>
              <a:pathLst>
                <a:path w="1083945" h="5158105">
                  <a:moveTo>
                    <a:pt x="15239" y="0"/>
                  </a:moveTo>
                  <a:lnTo>
                    <a:pt x="49149" y="34289"/>
                  </a:lnTo>
                  <a:lnTo>
                    <a:pt x="82550" y="69087"/>
                  </a:lnTo>
                  <a:lnTo>
                    <a:pt x="115316" y="104012"/>
                  </a:lnTo>
                  <a:lnTo>
                    <a:pt x="147574" y="139318"/>
                  </a:lnTo>
                  <a:lnTo>
                    <a:pt x="179324" y="175005"/>
                  </a:lnTo>
                  <a:lnTo>
                    <a:pt x="210438" y="210946"/>
                  </a:lnTo>
                  <a:lnTo>
                    <a:pt x="241173" y="247268"/>
                  </a:lnTo>
                  <a:lnTo>
                    <a:pt x="271144" y="283844"/>
                  </a:lnTo>
                  <a:lnTo>
                    <a:pt x="300736" y="320675"/>
                  </a:lnTo>
                  <a:lnTo>
                    <a:pt x="329692" y="357885"/>
                  </a:lnTo>
                  <a:lnTo>
                    <a:pt x="358139" y="395350"/>
                  </a:lnTo>
                  <a:lnTo>
                    <a:pt x="386080" y="433069"/>
                  </a:lnTo>
                  <a:lnTo>
                    <a:pt x="413385" y="471042"/>
                  </a:lnTo>
                  <a:lnTo>
                    <a:pt x="440181" y="509396"/>
                  </a:lnTo>
                  <a:lnTo>
                    <a:pt x="466470" y="547877"/>
                  </a:lnTo>
                  <a:lnTo>
                    <a:pt x="492125" y="586613"/>
                  </a:lnTo>
                  <a:lnTo>
                    <a:pt x="517270" y="625728"/>
                  </a:lnTo>
                  <a:lnTo>
                    <a:pt x="541908" y="664971"/>
                  </a:lnTo>
                  <a:lnTo>
                    <a:pt x="566039" y="704595"/>
                  </a:lnTo>
                  <a:lnTo>
                    <a:pt x="589533" y="744346"/>
                  </a:lnTo>
                  <a:lnTo>
                    <a:pt x="612520" y="784351"/>
                  </a:lnTo>
                  <a:lnTo>
                    <a:pt x="634872" y="824610"/>
                  </a:lnTo>
                  <a:lnTo>
                    <a:pt x="656844" y="864996"/>
                  </a:lnTo>
                  <a:lnTo>
                    <a:pt x="678180" y="905637"/>
                  </a:lnTo>
                  <a:lnTo>
                    <a:pt x="698881" y="946530"/>
                  </a:lnTo>
                  <a:lnTo>
                    <a:pt x="719201" y="987678"/>
                  </a:lnTo>
                  <a:lnTo>
                    <a:pt x="738885" y="1028953"/>
                  </a:lnTo>
                  <a:lnTo>
                    <a:pt x="757935" y="1070355"/>
                  </a:lnTo>
                  <a:lnTo>
                    <a:pt x="776605" y="1112012"/>
                  </a:lnTo>
                  <a:lnTo>
                    <a:pt x="794639" y="1153794"/>
                  </a:lnTo>
                  <a:lnTo>
                    <a:pt x="812165" y="1195831"/>
                  </a:lnTo>
                  <a:lnTo>
                    <a:pt x="829056" y="1238122"/>
                  </a:lnTo>
                  <a:lnTo>
                    <a:pt x="845439" y="1280414"/>
                  </a:lnTo>
                  <a:lnTo>
                    <a:pt x="861314" y="1322958"/>
                  </a:lnTo>
                  <a:lnTo>
                    <a:pt x="876681" y="1365630"/>
                  </a:lnTo>
                  <a:lnTo>
                    <a:pt x="891413" y="1408429"/>
                  </a:lnTo>
                  <a:lnTo>
                    <a:pt x="905636" y="1451355"/>
                  </a:lnTo>
                  <a:lnTo>
                    <a:pt x="919353" y="1494535"/>
                  </a:lnTo>
                  <a:lnTo>
                    <a:pt x="932433" y="1537715"/>
                  </a:lnTo>
                  <a:lnTo>
                    <a:pt x="945007" y="1581022"/>
                  </a:lnTo>
                  <a:lnTo>
                    <a:pt x="957071" y="1624583"/>
                  </a:lnTo>
                  <a:lnTo>
                    <a:pt x="968502" y="1668144"/>
                  </a:lnTo>
                  <a:lnTo>
                    <a:pt x="979423" y="1711832"/>
                  </a:lnTo>
                  <a:lnTo>
                    <a:pt x="989838" y="1755647"/>
                  </a:lnTo>
                  <a:lnTo>
                    <a:pt x="999744" y="1799589"/>
                  </a:lnTo>
                  <a:lnTo>
                    <a:pt x="1009015" y="1843658"/>
                  </a:lnTo>
                  <a:lnTo>
                    <a:pt x="1017778" y="1887727"/>
                  </a:lnTo>
                  <a:lnTo>
                    <a:pt x="1026032" y="1931923"/>
                  </a:lnTo>
                  <a:lnTo>
                    <a:pt x="1033653" y="1976119"/>
                  </a:lnTo>
                  <a:lnTo>
                    <a:pt x="1040765" y="2020569"/>
                  </a:lnTo>
                  <a:lnTo>
                    <a:pt x="1047242" y="2064892"/>
                  </a:lnTo>
                  <a:lnTo>
                    <a:pt x="1053338" y="2109342"/>
                  </a:lnTo>
                  <a:lnTo>
                    <a:pt x="1058798" y="2153919"/>
                  </a:lnTo>
                  <a:lnTo>
                    <a:pt x="1063752" y="2198496"/>
                  </a:lnTo>
                  <a:lnTo>
                    <a:pt x="1068070" y="2243073"/>
                  </a:lnTo>
                  <a:lnTo>
                    <a:pt x="1071880" y="2287778"/>
                  </a:lnTo>
                  <a:lnTo>
                    <a:pt x="1075182" y="2332481"/>
                  </a:lnTo>
                  <a:lnTo>
                    <a:pt x="1077976" y="2377185"/>
                  </a:lnTo>
                  <a:lnTo>
                    <a:pt x="1080134" y="2422016"/>
                  </a:lnTo>
                  <a:lnTo>
                    <a:pt x="1081785" y="2466720"/>
                  </a:lnTo>
                  <a:lnTo>
                    <a:pt x="1082802" y="2511551"/>
                  </a:lnTo>
                  <a:lnTo>
                    <a:pt x="1083436" y="2556382"/>
                  </a:lnTo>
                  <a:lnTo>
                    <a:pt x="1083436" y="2601086"/>
                  </a:lnTo>
                  <a:lnTo>
                    <a:pt x="1082802" y="2645917"/>
                  </a:lnTo>
                  <a:lnTo>
                    <a:pt x="1081785" y="2690748"/>
                  </a:lnTo>
                  <a:lnTo>
                    <a:pt x="1080134" y="2735453"/>
                  </a:lnTo>
                  <a:lnTo>
                    <a:pt x="1077976" y="2780284"/>
                  </a:lnTo>
                  <a:lnTo>
                    <a:pt x="1075182" y="2824987"/>
                  </a:lnTo>
                  <a:lnTo>
                    <a:pt x="1071880" y="2869691"/>
                  </a:lnTo>
                  <a:lnTo>
                    <a:pt x="1068070" y="2914395"/>
                  </a:lnTo>
                  <a:lnTo>
                    <a:pt x="1063752" y="2958972"/>
                  </a:lnTo>
                  <a:lnTo>
                    <a:pt x="1058798" y="3003549"/>
                  </a:lnTo>
                  <a:lnTo>
                    <a:pt x="1053338" y="3048126"/>
                  </a:lnTo>
                  <a:lnTo>
                    <a:pt x="1047242" y="3092576"/>
                  </a:lnTo>
                  <a:lnTo>
                    <a:pt x="1040765" y="3137026"/>
                  </a:lnTo>
                  <a:lnTo>
                    <a:pt x="1033653" y="3181349"/>
                  </a:lnTo>
                  <a:lnTo>
                    <a:pt x="1026032" y="3225545"/>
                  </a:lnTo>
                  <a:lnTo>
                    <a:pt x="1017778" y="3269741"/>
                  </a:lnTo>
                  <a:lnTo>
                    <a:pt x="1009015" y="3313810"/>
                  </a:lnTo>
                  <a:lnTo>
                    <a:pt x="999744" y="3357879"/>
                  </a:lnTo>
                  <a:lnTo>
                    <a:pt x="989838" y="3401822"/>
                  </a:lnTo>
                  <a:lnTo>
                    <a:pt x="979423" y="3445636"/>
                  </a:lnTo>
                  <a:lnTo>
                    <a:pt x="968502" y="3489325"/>
                  </a:lnTo>
                  <a:lnTo>
                    <a:pt x="957071" y="3532885"/>
                  </a:lnTo>
                  <a:lnTo>
                    <a:pt x="945007" y="3576447"/>
                  </a:lnTo>
                  <a:lnTo>
                    <a:pt x="932433" y="3619754"/>
                  </a:lnTo>
                  <a:lnTo>
                    <a:pt x="919353" y="3663060"/>
                  </a:lnTo>
                  <a:lnTo>
                    <a:pt x="905636" y="3706113"/>
                  </a:lnTo>
                  <a:lnTo>
                    <a:pt x="891413" y="3749040"/>
                  </a:lnTo>
                  <a:lnTo>
                    <a:pt x="876681" y="3791838"/>
                  </a:lnTo>
                  <a:lnTo>
                    <a:pt x="861314" y="3834510"/>
                  </a:lnTo>
                  <a:lnTo>
                    <a:pt x="845439" y="3877055"/>
                  </a:lnTo>
                  <a:lnTo>
                    <a:pt x="829056" y="3919474"/>
                  </a:lnTo>
                  <a:lnTo>
                    <a:pt x="812165" y="3961637"/>
                  </a:lnTo>
                  <a:lnTo>
                    <a:pt x="794639" y="4003675"/>
                  </a:lnTo>
                  <a:lnTo>
                    <a:pt x="776605" y="4045457"/>
                  </a:lnTo>
                  <a:lnTo>
                    <a:pt x="757935" y="4087114"/>
                  </a:lnTo>
                  <a:lnTo>
                    <a:pt x="738885" y="4128642"/>
                  </a:lnTo>
                  <a:lnTo>
                    <a:pt x="719201" y="4169917"/>
                  </a:lnTo>
                  <a:lnTo>
                    <a:pt x="698881" y="4210939"/>
                  </a:lnTo>
                  <a:lnTo>
                    <a:pt x="678180" y="4251833"/>
                  </a:lnTo>
                  <a:lnTo>
                    <a:pt x="656844" y="4292473"/>
                  </a:lnTo>
                  <a:lnTo>
                    <a:pt x="634872" y="4332935"/>
                  </a:lnTo>
                  <a:lnTo>
                    <a:pt x="612520" y="4373168"/>
                  </a:lnTo>
                  <a:lnTo>
                    <a:pt x="589533" y="4413173"/>
                  </a:lnTo>
                  <a:lnTo>
                    <a:pt x="566039" y="4452950"/>
                  </a:lnTo>
                  <a:lnTo>
                    <a:pt x="541908" y="4492485"/>
                  </a:lnTo>
                  <a:lnTo>
                    <a:pt x="517270" y="4531779"/>
                  </a:lnTo>
                  <a:lnTo>
                    <a:pt x="492125" y="4570831"/>
                  </a:lnTo>
                  <a:lnTo>
                    <a:pt x="466470" y="4609617"/>
                  </a:lnTo>
                  <a:lnTo>
                    <a:pt x="440181" y="4648161"/>
                  </a:lnTo>
                  <a:lnTo>
                    <a:pt x="413385" y="4686427"/>
                  </a:lnTo>
                  <a:lnTo>
                    <a:pt x="386080" y="4724438"/>
                  </a:lnTo>
                  <a:lnTo>
                    <a:pt x="358139" y="4762157"/>
                  </a:lnTo>
                  <a:lnTo>
                    <a:pt x="329692" y="4799609"/>
                  </a:lnTo>
                  <a:lnTo>
                    <a:pt x="300736" y="4836769"/>
                  </a:lnTo>
                  <a:lnTo>
                    <a:pt x="271144" y="4873650"/>
                  </a:lnTo>
                  <a:lnTo>
                    <a:pt x="241173" y="4910226"/>
                  </a:lnTo>
                  <a:lnTo>
                    <a:pt x="210438" y="4946497"/>
                  </a:lnTo>
                  <a:lnTo>
                    <a:pt x="179324" y="4982464"/>
                  </a:lnTo>
                  <a:lnTo>
                    <a:pt x="147574" y="5018125"/>
                  </a:lnTo>
                  <a:lnTo>
                    <a:pt x="115316" y="5053457"/>
                  </a:lnTo>
                  <a:lnTo>
                    <a:pt x="82550" y="5088470"/>
                  </a:lnTo>
                  <a:lnTo>
                    <a:pt x="49149" y="5123154"/>
                  </a:lnTo>
                  <a:lnTo>
                    <a:pt x="15239" y="5157508"/>
                  </a:lnTo>
                  <a:lnTo>
                    <a:pt x="0" y="5142230"/>
                  </a:lnTo>
                  <a:lnTo>
                    <a:pt x="34036" y="5107800"/>
                  </a:lnTo>
                  <a:lnTo>
                    <a:pt x="67437" y="5073040"/>
                  </a:lnTo>
                  <a:lnTo>
                    <a:pt x="100330" y="5037950"/>
                  </a:lnTo>
                  <a:lnTo>
                    <a:pt x="132587" y="5002530"/>
                  </a:lnTo>
                  <a:lnTo>
                    <a:pt x="164337" y="4966792"/>
                  </a:lnTo>
                  <a:lnTo>
                    <a:pt x="195580" y="4930736"/>
                  </a:lnTo>
                  <a:lnTo>
                    <a:pt x="226187" y="4894364"/>
                  </a:lnTo>
                  <a:lnTo>
                    <a:pt x="256286" y="4857686"/>
                  </a:lnTo>
                  <a:lnTo>
                    <a:pt x="285876" y="4820716"/>
                  </a:lnTo>
                  <a:lnTo>
                    <a:pt x="314960" y="4783455"/>
                  </a:lnTo>
                  <a:lnTo>
                    <a:pt x="343407" y="4745901"/>
                  </a:lnTo>
                  <a:lnTo>
                    <a:pt x="371220" y="4708067"/>
                  </a:lnTo>
                  <a:lnTo>
                    <a:pt x="398653" y="4669967"/>
                  </a:lnTo>
                  <a:lnTo>
                    <a:pt x="425450" y="4631575"/>
                  </a:lnTo>
                  <a:lnTo>
                    <a:pt x="451612" y="4592929"/>
                  </a:lnTo>
                  <a:lnTo>
                    <a:pt x="477393" y="4554029"/>
                  </a:lnTo>
                  <a:lnTo>
                    <a:pt x="502411" y="4514862"/>
                  </a:lnTo>
                  <a:lnTo>
                    <a:pt x="527050" y="4475454"/>
                  </a:lnTo>
                  <a:lnTo>
                    <a:pt x="551053" y="4435792"/>
                  </a:lnTo>
                  <a:lnTo>
                    <a:pt x="574547" y="4395901"/>
                  </a:lnTo>
                  <a:lnTo>
                    <a:pt x="597534" y="4355769"/>
                  </a:lnTo>
                  <a:lnTo>
                    <a:pt x="619886" y="4315421"/>
                  </a:lnTo>
                  <a:lnTo>
                    <a:pt x="641731" y="4274820"/>
                  </a:lnTo>
                  <a:lnTo>
                    <a:pt x="662940" y="4234053"/>
                  </a:lnTo>
                  <a:lnTo>
                    <a:pt x="683641" y="4193031"/>
                  </a:lnTo>
                  <a:lnTo>
                    <a:pt x="703833" y="4151883"/>
                  </a:lnTo>
                  <a:lnTo>
                    <a:pt x="723519" y="4110481"/>
                  </a:lnTo>
                  <a:lnTo>
                    <a:pt x="742569" y="4068826"/>
                  </a:lnTo>
                  <a:lnTo>
                    <a:pt x="760983" y="4027042"/>
                  </a:lnTo>
                  <a:lnTo>
                    <a:pt x="779018" y="3985132"/>
                  </a:lnTo>
                  <a:lnTo>
                    <a:pt x="796417" y="3942968"/>
                  </a:lnTo>
                  <a:lnTo>
                    <a:pt x="813181" y="3900678"/>
                  </a:lnTo>
                  <a:lnTo>
                    <a:pt x="829564" y="3858132"/>
                  </a:lnTo>
                  <a:lnTo>
                    <a:pt x="845311" y="3815460"/>
                  </a:lnTo>
                  <a:lnTo>
                    <a:pt x="860425" y="3772661"/>
                  </a:lnTo>
                  <a:lnTo>
                    <a:pt x="875157" y="3729735"/>
                  </a:lnTo>
                  <a:lnTo>
                    <a:pt x="889254" y="3686682"/>
                  </a:lnTo>
                  <a:lnTo>
                    <a:pt x="902716" y="3643376"/>
                  </a:lnTo>
                  <a:lnTo>
                    <a:pt x="915669" y="3600068"/>
                  </a:lnTo>
                  <a:lnTo>
                    <a:pt x="928116" y="3556507"/>
                  </a:lnTo>
                  <a:lnTo>
                    <a:pt x="940054" y="3512947"/>
                  </a:lnTo>
                  <a:lnTo>
                    <a:pt x="951357" y="3469258"/>
                  </a:lnTo>
                  <a:lnTo>
                    <a:pt x="962152" y="3425443"/>
                  </a:lnTo>
                  <a:lnTo>
                    <a:pt x="972311" y="3381375"/>
                  </a:lnTo>
                  <a:lnTo>
                    <a:pt x="981964" y="3337432"/>
                  </a:lnTo>
                  <a:lnTo>
                    <a:pt x="991107" y="3293236"/>
                  </a:lnTo>
                  <a:lnTo>
                    <a:pt x="999744" y="3249041"/>
                  </a:lnTo>
                  <a:lnTo>
                    <a:pt x="1007744" y="3204717"/>
                  </a:lnTo>
                  <a:lnTo>
                    <a:pt x="1015110" y="3160267"/>
                  </a:lnTo>
                  <a:lnTo>
                    <a:pt x="1022095" y="3115817"/>
                  </a:lnTo>
                  <a:lnTo>
                    <a:pt x="1028445" y="3071367"/>
                  </a:lnTo>
                  <a:lnTo>
                    <a:pt x="1034160" y="3026791"/>
                  </a:lnTo>
                  <a:lnTo>
                    <a:pt x="1039494" y="2982086"/>
                  </a:lnTo>
                  <a:lnTo>
                    <a:pt x="1044194" y="2937382"/>
                  </a:lnTo>
                  <a:lnTo>
                    <a:pt x="1048257" y="2892679"/>
                  </a:lnTo>
                  <a:lnTo>
                    <a:pt x="1051941" y="2847847"/>
                  </a:lnTo>
                  <a:lnTo>
                    <a:pt x="1054989" y="2803143"/>
                  </a:lnTo>
                  <a:lnTo>
                    <a:pt x="1057402" y="2758185"/>
                  </a:lnTo>
                  <a:lnTo>
                    <a:pt x="1059307" y="2713354"/>
                  </a:lnTo>
                  <a:lnTo>
                    <a:pt x="1060704" y="2668523"/>
                  </a:lnTo>
                  <a:lnTo>
                    <a:pt x="1061593" y="2623566"/>
                  </a:lnTo>
                  <a:lnTo>
                    <a:pt x="1061846" y="2578735"/>
                  </a:lnTo>
                  <a:lnTo>
                    <a:pt x="1061593" y="2533904"/>
                  </a:lnTo>
                  <a:lnTo>
                    <a:pt x="1060704" y="2488945"/>
                  </a:lnTo>
                  <a:lnTo>
                    <a:pt x="1059307" y="2444115"/>
                  </a:lnTo>
                  <a:lnTo>
                    <a:pt x="1057402" y="2399156"/>
                  </a:lnTo>
                  <a:lnTo>
                    <a:pt x="1054989" y="2354325"/>
                  </a:lnTo>
                  <a:lnTo>
                    <a:pt x="1051941" y="2309621"/>
                  </a:lnTo>
                  <a:lnTo>
                    <a:pt x="1048257" y="2264791"/>
                  </a:lnTo>
                  <a:lnTo>
                    <a:pt x="1044194" y="2220087"/>
                  </a:lnTo>
                  <a:lnTo>
                    <a:pt x="1039494" y="2175382"/>
                  </a:lnTo>
                  <a:lnTo>
                    <a:pt x="1034160" y="2130679"/>
                  </a:lnTo>
                  <a:lnTo>
                    <a:pt x="1028445" y="2086102"/>
                  </a:lnTo>
                  <a:lnTo>
                    <a:pt x="1022095" y="2041652"/>
                  </a:lnTo>
                  <a:lnTo>
                    <a:pt x="1015110" y="1997202"/>
                  </a:lnTo>
                  <a:lnTo>
                    <a:pt x="1007744" y="1952752"/>
                  </a:lnTo>
                  <a:lnTo>
                    <a:pt x="999744" y="1908428"/>
                  </a:lnTo>
                  <a:lnTo>
                    <a:pt x="991107" y="1864232"/>
                  </a:lnTo>
                  <a:lnTo>
                    <a:pt x="981964" y="1820037"/>
                  </a:lnTo>
                  <a:lnTo>
                    <a:pt x="972311" y="1776094"/>
                  </a:lnTo>
                  <a:lnTo>
                    <a:pt x="962152" y="1732026"/>
                  </a:lnTo>
                  <a:lnTo>
                    <a:pt x="951357" y="1688210"/>
                  </a:lnTo>
                  <a:lnTo>
                    <a:pt x="940054" y="1644522"/>
                  </a:lnTo>
                  <a:lnTo>
                    <a:pt x="928116" y="1600962"/>
                  </a:lnTo>
                  <a:lnTo>
                    <a:pt x="915669" y="1557401"/>
                  </a:lnTo>
                  <a:lnTo>
                    <a:pt x="902716" y="1514093"/>
                  </a:lnTo>
                  <a:lnTo>
                    <a:pt x="889254" y="1470787"/>
                  </a:lnTo>
                  <a:lnTo>
                    <a:pt x="875157" y="1427733"/>
                  </a:lnTo>
                  <a:lnTo>
                    <a:pt x="860425" y="1384807"/>
                  </a:lnTo>
                  <a:lnTo>
                    <a:pt x="845311" y="1342008"/>
                  </a:lnTo>
                  <a:lnTo>
                    <a:pt x="829564" y="1299337"/>
                  </a:lnTo>
                  <a:lnTo>
                    <a:pt x="813181" y="1256791"/>
                  </a:lnTo>
                  <a:lnTo>
                    <a:pt x="796417" y="1214501"/>
                  </a:lnTo>
                  <a:lnTo>
                    <a:pt x="779018" y="1172337"/>
                  </a:lnTo>
                  <a:lnTo>
                    <a:pt x="760983" y="1130427"/>
                  </a:lnTo>
                  <a:lnTo>
                    <a:pt x="742569" y="1088643"/>
                  </a:lnTo>
                  <a:lnTo>
                    <a:pt x="723519" y="1046988"/>
                  </a:lnTo>
                  <a:lnTo>
                    <a:pt x="703833" y="1005585"/>
                  </a:lnTo>
                  <a:lnTo>
                    <a:pt x="683641" y="964438"/>
                  </a:lnTo>
                  <a:lnTo>
                    <a:pt x="662940" y="923416"/>
                  </a:lnTo>
                  <a:lnTo>
                    <a:pt x="641731" y="882650"/>
                  </a:lnTo>
                  <a:lnTo>
                    <a:pt x="619886" y="842009"/>
                  </a:lnTo>
                  <a:lnTo>
                    <a:pt x="597534" y="801751"/>
                  </a:lnTo>
                  <a:lnTo>
                    <a:pt x="574547" y="761618"/>
                  </a:lnTo>
                  <a:lnTo>
                    <a:pt x="551053" y="721613"/>
                  </a:lnTo>
                  <a:lnTo>
                    <a:pt x="527050" y="681989"/>
                  </a:lnTo>
                  <a:lnTo>
                    <a:pt x="502411" y="642619"/>
                  </a:lnTo>
                  <a:lnTo>
                    <a:pt x="477393" y="603503"/>
                  </a:lnTo>
                  <a:lnTo>
                    <a:pt x="451612" y="564514"/>
                  </a:lnTo>
                  <a:lnTo>
                    <a:pt x="425450" y="525906"/>
                  </a:lnTo>
                  <a:lnTo>
                    <a:pt x="398653" y="487552"/>
                  </a:lnTo>
                  <a:lnTo>
                    <a:pt x="371220" y="449452"/>
                  </a:lnTo>
                  <a:lnTo>
                    <a:pt x="343407" y="411606"/>
                  </a:lnTo>
                  <a:lnTo>
                    <a:pt x="314960" y="374014"/>
                  </a:lnTo>
                  <a:lnTo>
                    <a:pt x="285876" y="336803"/>
                  </a:lnTo>
                  <a:lnTo>
                    <a:pt x="256286" y="299719"/>
                  </a:lnTo>
                  <a:lnTo>
                    <a:pt x="226187" y="263143"/>
                  </a:lnTo>
                  <a:lnTo>
                    <a:pt x="195580" y="226694"/>
                  </a:lnTo>
                  <a:lnTo>
                    <a:pt x="164337" y="190626"/>
                  </a:lnTo>
                  <a:lnTo>
                    <a:pt x="132587" y="154939"/>
                  </a:lnTo>
                  <a:lnTo>
                    <a:pt x="100330" y="119506"/>
                  </a:lnTo>
                  <a:lnTo>
                    <a:pt x="67437" y="84454"/>
                  </a:lnTo>
                  <a:lnTo>
                    <a:pt x="34036" y="49656"/>
                  </a:lnTo>
                  <a:lnTo>
                    <a:pt x="0" y="15239"/>
                  </a:lnTo>
                  <a:lnTo>
                    <a:pt x="15239" y="0"/>
                  </a:lnTo>
                  <a:close/>
                </a:path>
              </a:pathLst>
            </a:custGeom>
            <a:ln w="12192">
              <a:solidFill>
                <a:srgbClr val="34579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145536" y="1437132"/>
              <a:ext cx="7617459" cy="570230"/>
            </a:xfrm>
            <a:custGeom>
              <a:avLst/>
              <a:gdLst/>
              <a:ahLst/>
              <a:cxnLst/>
              <a:rect l="l" t="t" r="r" b="b"/>
              <a:pathLst>
                <a:path w="7617459" h="570230">
                  <a:moveTo>
                    <a:pt x="7616952" y="0"/>
                  </a:moveTo>
                  <a:lnTo>
                    <a:pt x="0" y="0"/>
                  </a:lnTo>
                  <a:lnTo>
                    <a:pt x="0" y="569976"/>
                  </a:lnTo>
                  <a:lnTo>
                    <a:pt x="7616952" y="569976"/>
                  </a:lnTo>
                  <a:lnTo>
                    <a:pt x="7616952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145536" y="1437132"/>
              <a:ext cx="7617459" cy="570230"/>
            </a:xfrm>
            <a:custGeom>
              <a:avLst/>
              <a:gdLst/>
              <a:ahLst/>
              <a:cxnLst/>
              <a:rect l="l" t="t" r="r" b="b"/>
              <a:pathLst>
                <a:path w="7617459" h="570230">
                  <a:moveTo>
                    <a:pt x="0" y="569976"/>
                  </a:moveTo>
                  <a:lnTo>
                    <a:pt x="7616952" y="569976"/>
                  </a:lnTo>
                  <a:lnTo>
                    <a:pt x="7616952" y="0"/>
                  </a:lnTo>
                  <a:lnTo>
                    <a:pt x="0" y="0"/>
                  </a:lnTo>
                  <a:lnTo>
                    <a:pt x="0" y="56997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3585464" y="1490852"/>
            <a:ext cx="593471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Вовлекать</a:t>
            </a:r>
            <a:r>
              <a:rPr dirty="0" sz="140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детей</a:t>
            </a:r>
            <a:r>
              <a:rPr dirty="0" sz="14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не в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разрозненные</a:t>
            </a:r>
            <a:r>
              <a:rPr dirty="0" sz="1400" spc="-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мероприятия,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постоянные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85464" y="1629537"/>
            <a:ext cx="465455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деятельности</a:t>
            </a:r>
            <a:r>
              <a:rPr dirty="0" sz="14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их</a:t>
            </a:r>
            <a:r>
              <a:rPr dirty="0" sz="1400" spc="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повседневными</a:t>
            </a:r>
            <a:r>
              <a:rPr dirty="0" sz="1400" spc="-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малыми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делами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782570" y="1359153"/>
            <a:ext cx="7986395" cy="1511300"/>
            <a:chOff x="2782570" y="1359153"/>
            <a:chExt cx="7986395" cy="1511300"/>
          </a:xfrm>
        </p:grpSpPr>
        <p:sp>
          <p:nvSpPr>
            <p:cNvPr id="13" name="object 13"/>
            <p:cNvSpPr/>
            <p:nvPr/>
          </p:nvSpPr>
          <p:spPr>
            <a:xfrm>
              <a:off x="2788920" y="1365503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356616" y="0"/>
                  </a:moveTo>
                  <a:lnTo>
                    <a:pt x="308229" y="3301"/>
                  </a:lnTo>
                  <a:lnTo>
                    <a:pt x="261747" y="12700"/>
                  </a:lnTo>
                  <a:lnTo>
                    <a:pt x="217805" y="28067"/>
                  </a:lnTo>
                  <a:lnTo>
                    <a:pt x="176656" y="48641"/>
                  </a:lnTo>
                  <a:lnTo>
                    <a:pt x="138684" y="74295"/>
                  </a:lnTo>
                  <a:lnTo>
                    <a:pt x="104393" y="104394"/>
                  </a:lnTo>
                  <a:lnTo>
                    <a:pt x="74294" y="138684"/>
                  </a:lnTo>
                  <a:lnTo>
                    <a:pt x="48641" y="176657"/>
                  </a:lnTo>
                  <a:lnTo>
                    <a:pt x="28067" y="217805"/>
                  </a:lnTo>
                  <a:lnTo>
                    <a:pt x="12700" y="261747"/>
                  </a:lnTo>
                  <a:lnTo>
                    <a:pt x="3302" y="308229"/>
                  </a:lnTo>
                  <a:lnTo>
                    <a:pt x="0" y="356616"/>
                  </a:lnTo>
                  <a:lnTo>
                    <a:pt x="3302" y="405003"/>
                  </a:lnTo>
                  <a:lnTo>
                    <a:pt x="12700" y="451485"/>
                  </a:lnTo>
                  <a:lnTo>
                    <a:pt x="28067" y="495426"/>
                  </a:lnTo>
                  <a:lnTo>
                    <a:pt x="48641" y="536575"/>
                  </a:lnTo>
                  <a:lnTo>
                    <a:pt x="74294" y="574548"/>
                  </a:lnTo>
                  <a:lnTo>
                    <a:pt x="104393" y="608838"/>
                  </a:lnTo>
                  <a:lnTo>
                    <a:pt x="138684" y="638937"/>
                  </a:lnTo>
                  <a:lnTo>
                    <a:pt x="176656" y="664591"/>
                  </a:lnTo>
                  <a:lnTo>
                    <a:pt x="217805" y="685165"/>
                  </a:lnTo>
                  <a:lnTo>
                    <a:pt x="261747" y="700532"/>
                  </a:lnTo>
                  <a:lnTo>
                    <a:pt x="308229" y="709930"/>
                  </a:lnTo>
                  <a:lnTo>
                    <a:pt x="356616" y="713232"/>
                  </a:lnTo>
                  <a:lnTo>
                    <a:pt x="405003" y="709930"/>
                  </a:lnTo>
                  <a:lnTo>
                    <a:pt x="451485" y="700532"/>
                  </a:lnTo>
                  <a:lnTo>
                    <a:pt x="495427" y="685165"/>
                  </a:lnTo>
                  <a:lnTo>
                    <a:pt x="536575" y="664591"/>
                  </a:lnTo>
                  <a:lnTo>
                    <a:pt x="574547" y="638937"/>
                  </a:lnTo>
                  <a:lnTo>
                    <a:pt x="608838" y="608838"/>
                  </a:lnTo>
                  <a:lnTo>
                    <a:pt x="638937" y="574548"/>
                  </a:lnTo>
                  <a:lnTo>
                    <a:pt x="664591" y="536575"/>
                  </a:lnTo>
                  <a:lnTo>
                    <a:pt x="685165" y="495426"/>
                  </a:lnTo>
                  <a:lnTo>
                    <a:pt x="700532" y="451485"/>
                  </a:lnTo>
                  <a:lnTo>
                    <a:pt x="709930" y="405003"/>
                  </a:lnTo>
                  <a:lnTo>
                    <a:pt x="713232" y="356616"/>
                  </a:lnTo>
                  <a:lnTo>
                    <a:pt x="709930" y="308229"/>
                  </a:lnTo>
                  <a:lnTo>
                    <a:pt x="700532" y="261747"/>
                  </a:lnTo>
                  <a:lnTo>
                    <a:pt x="685165" y="217805"/>
                  </a:lnTo>
                  <a:lnTo>
                    <a:pt x="664591" y="176657"/>
                  </a:lnTo>
                  <a:lnTo>
                    <a:pt x="638937" y="138684"/>
                  </a:lnTo>
                  <a:lnTo>
                    <a:pt x="608838" y="104394"/>
                  </a:lnTo>
                  <a:lnTo>
                    <a:pt x="574547" y="74295"/>
                  </a:lnTo>
                  <a:lnTo>
                    <a:pt x="536575" y="48641"/>
                  </a:lnTo>
                  <a:lnTo>
                    <a:pt x="495427" y="28067"/>
                  </a:lnTo>
                  <a:lnTo>
                    <a:pt x="451485" y="12700"/>
                  </a:lnTo>
                  <a:lnTo>
                    <a:pt x="405003" y="3301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2788920" y="1365503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0" y="356616"/>
                  </a:moveTo>
                  <a:lnTo>
                    <a:pt x="3302" y="308229"/>
                  </a:lnTo>
                  <a:lnTo>
                    <a:pt x="12700" y="261747"/>
                  </a:lnTo>
                  <a:lnTo>
                    <a:pt x="28067" y="217805"/>
                  </a:lnTo>
                  <a:lnTo>
                    <a:pt x="48641" y="176657"/>
                  </a:lnTo>
                  <a:lnTo>
                    <a:pt x="74294" y="138684"/>
                  </a:lnTo>
                  <a:lnTo>
                    <a:pt x="104393" y="104394"/>
                  </a:lnTo>
                  <a:lnTo>
                    <a:pt x="138684" y="74295"/>
                  </a:lnTo>
                  <a:lnTo>
                    <a:pt x="176656" y="48641"/>
                  </a:lnTo>
                  <a:lnTo>
                    <a:pt x="217805" y="28067"/>
                  </a:lnTo>
                  <a:lnTo>
                    <a:pt x="261747" y="12700"/>
                  </a:lnTo>
                  <a:lnTo>
                    <a:pt x="308229" y="3301"/>
                  </a:lnTo>
                  <a:lnTo>
                    <a:pt x="356616" y="0"/>
                  </a:lnTo>
                  <a:lnTo>
                    <a:pt x="405003" y="3301"/>
                  </a:lnTo>
                  <a:lnTo>
                    <a:pt x="451485" y="12700"/>
                  </a:lnTo>
                  <a:lnTo>
                    <a:pt x="495427" y="28067"/>
                  </a:lnTo>
                  <a:lnTo>
                    <a:pt x="536575" y="48641"/>
                  </a:lnTo>
                  <a:lnTo>
                    <a:pt x="574547" y="74295"/>
                  </a:lnTo>
                  <a:lnTo>
                    <a:pt x="608838" y="104394"/>
                  </a:lnTo>
                  <a:lnTo>
                    <a:pt x="638937" y="138684"/>
                  </a:lnTo>
                  <a:lnTo>
                    <a:pt x="664591" y="176657"/>
                  </a:lnTo>
                  <a:lnTo>
                    <a:pt x="685165" y="217805"/>
                  </a:lnTo>
                  <a:lnTo>
                    <a:pt x="700532" y="261747"/>
                  </a:lnTo>
                  <a:lnTo>
                    <a:pt x="709930" y="308229"/>
                  </a:lnTo>
                  <a:lnTo>
                    <a:pt x="713232" y="356616"/>
                  </a:lnTo>
                  <a:lnTo>
                    <a:pt x="709930" y="405003"/>
                  </a:lnTo>
                  <a:lnTo>
                    <a:pt x="700532" y="451485"/>
                  </a:lnTo>
                  <a:lnTo>
                    <a:pt x="685165" y="495426"/>
                  </a:lnTo>
                  <a:lnTo>
                    <a:pt x="664591" y="536575"/>
                  </a:lnTo>
                  <a:lnTo>
                    <a:pt x="638937" y="574548"/>
                  </a:lnTo>
                  <a:lnTo>
                    <a:pt x="608838" y="608838"/>
                  </a:lnTo>
                  <a:lnTo>
                    <a:pt x="574547" y="638937"/>
                  </a:lnTo>
                  <a:lnTo>
                    <a:pt x="536575" y="664591"/>
                  </a:lnTo>
                  <a:lnTo>
                    <a:pt x="495427" y="685165"/>
                  </a:lnTo>
                  <a:lnTo>
                    <a:pt x="451485" y="700532"/>
                  </a:lnTo>
                  <a:lnTo>
                    <a:pt x="405003" y="709930"/>
                  </a:lnTo>
                  <a:lnTo>
                    <a:pt x="356616" y="713232"/>
                  </a:lnTo>
                  <a:lnTo>
                    <a:pt x="308229" y="709930"/>
                  </a:lnTo>
                  <a:lnTo>
                    <a:pt x="261747" y="700532"/>
                  </a:lnTo>
                  <a:lnTo>
                    <a:pt x="217805" y="685165"/>
                  </a:lnTo>
                  <a:lnTo>
                    <a:pt x="176656" y="664591"/>
                  </a:lnTo>
                  <a:lnTo>
                    <a:pt x="138684" y="638937"/>
                  </a:lnTo>
                  <a:lnTo>
                    <a:pt x="104393" y="608838"/>
                  </a:lnTo>
                  <a:lnTo>
                    <a:pt x="74294" y="574548"/>
                  </a:lnTo>
                  <a:lnTo>
                    <a:pt x="48641" y="536575"/>
                  </a:lnTo>
                  <a:lnTo>
                    <a:pt x="28067" y="495426"/>
                  </a:lnTo>
                  <a:lnTo>
                    <a:pt x="12700" y="451485"/>
                  </a:lnTo>
                  <a:lnTo>
                    <a:pt x="3302" y="405003"/>
                  </a:lnTo>
                  <a:lnTo>
                    <a:pt x="0" y="356616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3614928" y="2292095"/>
              <a:ext cx="7147559" cy="571500"/>
            </a:xfrm>
            <a:custGeom>
              <a:avLst/>
              <a:gdLst/>
              <a:ahLst/>
              <a:cxnLst/>
              <a:rect l="l" t="t" r="r" b="b"/>
              <a:pathLst>
                <a:path w="7147559" h="571500">
                  <a:moveTo>
                    <a:pt x="7147559" y="0"/>
                  </a:moveTo>
                  <a:lnTo>
                    <a:pt x="0" y="0"/>
                  </a:lnTo>
                  <a:lnTo>
                    <a:pt x="0" y="571500"/>
                  </a:lnTo>
                  <a:lnTo>
                    <a:pt x="7147559" y="571500"/>
                  </a:lnTo>
                  <a:lnTo>
                    <a:pt x="7147559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614928" y="2292095"/>
              <a:ext cx="7147559" cy="571500"/>
            </a:xfrm>
            <a:custGeom>
              <a:avLst/>
              <a:gdLst/>
              <a:ahLst/>
              <a:cxnLst/>
              <a:rect l="l" t="t" r="r" b="b"/>
              <a:pathLst>
                <a:path w="7147559" h="571500">
                  <a:moveTo>
                    <a:pt x="0" y="571500"/>
                  </a:moveTo>
                  <a:lnTo>
                    <a:pt x="7147559" y="571500"/>
                  </a:lnTo>
                  <a:lnTo>
                    <a:pt x="7147559" y="0"/>
                  </a:lnTo>
                  <a:lnTo>
                    <a:pt x="0" y="0"/>
                  </a:lnTo>
                  <a:lnTo>
                    <a:pt x="0" y="57150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4054855" y="2274265"/>
            <a:ext cx="5719445" cy="405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49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Организовывать</a:t>
            </a:r>
            <a:r>
              <a:rPr dirty="0" sz="14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деятельность</a:t>
            </a:r>
            <a:r>
              <a:rPr dirty="0" sz="14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не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для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детей,</a:t>
            </a:r>
            <a:r>
              <a:rPr dirty="0" sz="14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вместе</a:t>
            </a:r>
            <a:r>
              <a:rPr dirty="0" sz="14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детьми,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ts val="1490"/>
              </a:lnSpc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передавать</a:t>
            </a:r>
            <a:r>
              <a:rPr dirty="0" sz="14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им</a:t>
            </a:r>
            <a:r>
              <a:rPr dirty="0" sz="14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часть</a:t>
            </a:r>
            <a:r>
              <a:rPr dirty="0" sz="1400" spc="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2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ответственности</a:t>
            </a:r>
            <a:r>
              <a:rPr dirty="0" sz="1400" spc="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за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нее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251961" y="2214117"/>
            <a:ext cx="7517130" cy="1511300"/>
            <a:chOff x="3251961" y="2214117"/>
            <a:chExt cx="7517130" cy="1511300"/>
          </a:xfrm>
        </p:grpSpPr>
        <p:sp>
          <p:nvSpPr>
            <p:cNvPr id="19" name="object 19"/>
            <p:cNvSpPr/>
            <p:nvPr/>
          </p:nvSpPr>
          <p:spPr>
            <a:xfrm>
              <a:off x="3258311" y="2220467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356615" y="0"/>
                  </a:moveTo>
                  <a:lnTo>
                    <a:pt x="308228" y="3302"/>
                  </a:lnTo>
                  <a:lnTo>
                    <a:pt x="261747" y="12700"/>
                  </a:lnTo>
                  <a:lnTo>
                    <a:pt x="217804" y="28067"/>
                  </a:lnTo>
                  <a:lnTo>
                    <a:pt x="176657" y="48641"/>
                  </a:lnTo>
                  <a:lnTo>
                    <a:pt x="138684" y="74295"/>
                  </a:lnTo>
                  <a:lnTo>
                    <a:pt x="104393" y="104394"/>
                  </a:lnTo>
                  <a:lnTo>
                    <a:pt x="74295" y="138684"/>
                  </a:lnTo>
                  <a:lnTo>
                    <a:pt x="48640" y="176657"/>
                  </a:lnTo>
                  <a:lnTo>
                    <a:pt x="28066" y="217805"/>
                  </a:lnTo>
                  <a:lnTo>
                    <a:pt x="12700" y="261747"/>
                  </a:lnTo>
                  <a:lnTo>
                    <a:pt x="3301" y="308229"/>
                  </a:lnTo>
                  <a:lnTo>
                    <a:pt x="0" y="356616"/>
                  </a:lnTo>
                  <a:lnTo>
                    <a:pt x="3301" y="405003"/>
                  </a:lnTo>
                  <a:lnTo>
                    <a:pt x="12700" y="451485"/>
                  </a:lnTo>
                  <a:lnTo>
                    <a:pt x="28066" y="495427"/>
                  </a:lnTo>
                  <a:lnTo>
                    <a:pt x="48640" y="536575"/>
                  </a:lnTo>
                  <a:lnTo>
                    <a:pt x="74295" y="574548"/>
                  </a:lnTo>
                  <a:lnTo>
                    <a:pt x="104393" y="608838"/>
                  </a:lnTo>
                  <a:lnTo>
                    <a:pt x="138684" y="638937"/>
                  </a:lnTo>
                  <a:lnTo>
                    <a:pt x="176657" y="664591"/>
                  </a:lnTo>
                  <a:lnTo>
                    <a:pt x="217804" y="685165"/>
                  </a:lnTo>
                  <a:lnTo>
                    <a:pt x="261747" y="700532"/>
                  </a:lnTo>
                  <a:lnTo>
                    <a:pt x="308228" y="709930"/>
                  </a:lnTo>
                  <a:lnTo>
                    <a:pt x="356615" y="713232"/>
                  </a:lnTo>
                  <a:lnTo>
                    <a:pt x="405002" y="709930"/>
                  </a:lnTo>
                  <a:lnTo>
                    <a:pt x="451485" y="700532"/>
                  </a:lnTo>
                  <a:lnTo>
                    <a:pt x="495426" y="685165"/>
                  </a:lnTo>
                  <a:lnTo>
                    <a:pt x="536575" y="664591"/>
                  </a:lnTo>
                  <a:lnTo>
                    <a:pt x="574548" y="638937"/>
                  </a:lnTo>
                  <a:lnTo>
                    <a:pt x="608838" y="608838"/>
                  </a:lnTo>
                  <a:lnTo>
                    <a:pt x="638937" y="574548"/>
                  </a:lnTo>
                  <a:lnTo>
                    <a:pt x="664590" y="536575"/>
                  </a:lnTo>
                  <a:lnTo>
                    <a:pt x="685164" y="495427"/>
                  </a:lnTo>
                  <a:lnTo>
                    <a:pt x="700532" y="451485"/>
                  </a:lnTo>
                  <a:lnTo>
                    <a:pt x="709929" y="405003"/>
                  </a:lnTo>
                  <a:lnTo>
                    <a:pt x="713232" y="356616"/>
                  </a:lnTo>
                  <a:lnTo>
                    <a:pt x="709929" y="308229"/>
                  </a:lnTo>
                  <a:lnTo>
                    <a:pt x="700532" y="261747"/>
                  </a:lnTo>
                  <a:lnTo>
                    <a:pt x="685164" y="217805"/>
                  </a:lnTo>
                  <a:lnTo>
                    <a:pt x="664590" y="176657"/>
                  </a:lnTo>
                  <a:lnTo>
                    <a:pt x="638937" y="138684"/>
                  </a:lnTo>
                  <a:lnTo>
                    <a:pt x="608838" y="104394"/>
                  </a:lnTo>
                  <a:lnTo>
                    <a:pt x="574548" y="74295"/>
                  </a:lnTo>
                  <a:lnTo>
                    <a:pt x="536575" y="48641"/>
                  </a:lnTo>
                  <a:lnTo>
                    <a:pt x="495426" y="28067"/>
                  </a:lnTo>
                  <a:lnTo>
                    <a:pt x="451485" y="12700"/>
                  </a:lnTo>
                  <a:lnTo>
                    <a:pt x="405002" y="3302"/>
                  </a:lnTo>
                  <a:lnTo>
                    <a:pt x="3566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258311" y="2220467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0" y="356616"/>
                  </a:moveTo>
                  <a:lnTo>
                    <a:pt x="3301" y="308229"/>
                  </a:lnTo>
                  <a:lnTo>
                    <a:pt x="12700" y="261747"/>
                  </a:lnTo>
                  <a:lnTo>
                    <a:pt x="28066" y="217805"/>
                  </a:lnTo>
                  <a:lnTo>
                    <a:pt x="48640" y="176657"/>
                  </a:lnTo>
                  <a:lnTo>
                    <a:pt x="74295" y="138684"/>
                  </a:lnTo>
                  <a:lnTo>
                    <a:pt x="104393" y="104394"/>
                  </a:lnTo>
                  <a:lnTo>
                    <a:pt x="138684" y="74295"/>
                  </a:lnTo>
                  <a:lnTo>
                    <a:pt x="176657" y="48641"/>
                  </a:lnTo>
                  <a:lnTo>
                    <a:pt x="217804" y="28067"/>
                  </a:lnTo>
                  <a:lnTo>
                    <a:pt x="261747" y="12700"/>
                  </a:lnTo>
                  <a:lnTo>
                    <a:pt x="308228" y="3302"/>
                  </a:lnTo>
                  <a:lnTo>
                    <a:pt x="356615" y="0"/>
                  </a:lnTo>
                  <a:lnTo>
                    <a:pt x="405002" y="3302"/>
                  </a:lnTo>
                  <a:lnTo>
                    <a:pt x="451485" y="12700"/>
                  </a:lnTo>
                  <a:lnTo>
                    <a:pt x="495426" y="28067"/>
                  </a:lnTo>
                  <a:lnTo>
                    <a:pt x="536575" y="48641"/>
                  </a:lnTo>
                  <a:lnTo>
                    <a:pt x="574548" y="74295"/>
                  </a:lnTo>
                  <a:lnTo>
                    <a:pt x="608838" y="104394"/>
                  </a:lnTo>
                  <a:lnTo>
                    <a:pt x="638937" y="138684"/>
                  </a:lnTo>
                  <a:lnTo>
                    <a:pt x="664590" y="176657"/>
                  </a:lnTo>
                  <a:lnTo>
                    <a:pt x="685164" y="217805"/>
                  </a:lnTo>
                  <a:lnTo>
                    <a:pt x="700532" y="261747"/>
                  </a:lnTo>
                  <a:lnTo>
                    <a:pt x="709929" y="308229"/>
                  </a:lnTo>
                  <a:lnTo>
                    <a:pt x="713232" y="356616"/>
                  </a:lnTo>
                  <a:lnTo>
                    <a:pt x="709929" y="405003"/>
                  </a:lnTo>
                  <a:lnTo>
                    <a:pt x="700532" y="451485"/>
                  </a:lnTo>
                  <a:lnTo>
                    <a:pt x="685164" y="495427"/>
                  </a:lnTo>
                  <a:lnTo>
                    <a:pt x="664590" y="536575"/>
                  </a:lnTo>
                  <a:lnTo>
                    <a:pt x="638937" y="574548"/>
                  </a:lnTo>
                  <a:lnTo>
                    <a:pt x="608838" y="608838"/>
                  </a:lnTo>
                  <a:lnTo>
                    <a:pt x="574548" y="638937"/>
                  </a:lnTo>
                  <a:lnTo>
                    <a:pt x="536575" y="664591"/>
                  </a:lnTo>
                  <a:lnTo>
                    <a:pt x="495426" y="685165"/>
                  </a:lnTo>
                  <a:lnTo>
                    <a:pt x="451485" y="700532"/>
                  </a:lnTo>
                  <a:lnTo>
                    <a:pt x="405002" y="709930"/>
                  </a:lnTo>
                  <a:lnTo>
                    <a:pt x="356615" y="713232"/>
                  </a:lnTo>
                  <a:lnTo>
                    <a:pt x="308228" y="709930"/>
                  </a:lnTo>
                  <a:lnTo>
                    <a:pt x="261747" y="700532"/>
                  </a:lnTo>
                  <a:lnTo>
                    <a:pt x="217804" y="685165"/>
                  </a:lnTo>
                  <a:lnTo>
                    <a:pt x="176657" y="664591"/>
                  </a:lnTo>
                  <a:lnTo>
                    <a:pt x="138684" y="638937"/>
                  </a:lnTo>
                  <a:lnTo>
                    <a:pt x="104393" y="608838"/>
                  </a:lnTo>
                  <a:lnTo>
                    <a:pt x="74295" y="574548"/>
                  </a:lnTo>
                  <a:lnTo>
                    <a:pt x="48640" y="536575"/>
                  </a:lnTo>
                  <a:lnTo>
                    <a:pt x="28066" y="495427"/>
                  </a:lnTo>
                  <a:lnTo>
                    <a:pt x="12700" y="451485"/>
                  </a:lnTo>
                  <a:lnTo>
                    <a:pt x="3301" y="405003"/>
                  </a:lnTo>
                  <a:lnTo>
                    <a:pt x="0" y="356616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3828287" y="3148583"/>
              <a:ext cx="6934200" cy="570230"/>
            </a:xfrm>
            <a:custGeom>
              <a:avLst/>
              <a:gdLst/>
              <a:ahLst/>
              <a:cxnLst/>
              <a:rect l="l" t="t" r="r" b="b"/>
              <a:pathLst>
                <a:path w="6934200" h="570229">
                  <a:moveTo>
                    <a:pt x="6934200" y="0"/>
                  </a:moveTo>
                  <a:lnTo>
                    <a:pt x="0" y="0"/>
                  </a:lnTo>
                  <a:lnTo>
                    <a:pt x="0" y="569976"/>
                  </a:lnTo>
                  <a:lnTo>
                    <a:pt x="6934200" y="569976"/>
                  </a:lnTo>
                  <a:lnTo>
                    <a:pt x="6934200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828287" y="3148583"/>
              <a:ext cx="6934200" cy="570230"/>
            </a:xfrm>
            <a:custGeom>
              <a:avLst/>
              <a:gdLst/>
              <a:ahLst/>
              <a:cxnLst/>
              <a:rect l="l" t="t" r="r" b="b"/>
              <a:pathLst>
                <a:path w="6934200" h="570229">
                  <a:moveTo>
                    <a:pt x="0" y="569976"/>
                  </a:moveTo>
                  <a:lnTo>
                    <a:pt x="6934200" y="569976"/>
                  </a:lnTo>
                  <a:lnTo>
                    <a:pt x="6934200" y="0"/>
                  </a:lnTo>
                  <a:lnTo>
                    <a:pt x="0" y="0"/>
                  </a:lnTo>
                  <a:lnTo>
                    <a:pt x="0" y="56997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4269485" y="3246882"/>
            <a:ext cx="5751830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Устанавливать</a:t>
            </a:r>
            <a:r>
              <a:rPr dirty="0" sz="14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не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только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функциональные,</a:t>
            </a:r>
            <a:r>
              <a:rPr dirty="0" sz="14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но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и </a:t>
            </a: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неформальные </a:t>
            </a:r>
            <a:r>
              <a:rPr dirty="0" sz="1400" spc="-3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отношения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 детьми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465321" y="3070605"/>
            <a:ext cx="7303770" cy="1509395"/>
            <a:chOff x="3465321" y="3070605"/>
            <a:chExt cx="7303770" cy="1509395"/>
          </a:xfrm>
        </p:grpSpPr>
        <p:sp>
          <p:nvSpPr>
            <p:cNvPr id="25" name="object 25"/>
            <p:cNvSpPr/>
            <p:nvPr/>
          </p:nvSpPr>
          <p:spPr>
            <a:xfrm>
              <a:off x="3471671" y="3076955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356615" y="0"/>
                  </a:moveTo>
                  <a:lnTo>
                    <a:pt x="308228" y="3302"/>
                  </a:lnTo>
                  <a:lnTo>
                    <a:pt x="261747" y="12700"/>
                  </a:lnTo>
                  <a:lnTo>
                    <a:pt x="217804" y="28067"/>
                  </a:lnTo>
                  <a:lnTo>
                    <a:pt x="176656" y="48641"/>
                  </a:lnTo>
                  <a:lnTo>
                    <a:pt x="138683" y="74295"/>
                  </a:lnTo>
                  <a:lnTo>
                    <a:pt x="104393" y="104394"/>
                  </a:lnTo>
                  <a:lnTo>
                    <a:pt x="74294" y="138684"/>
                  </a:lnTo>
                  <a:lnTo>
                    <a:pt x="48640" y="176657"/>
                  </a:lnTo>
                  <a:lnTo>
                    <a:pt x="28066" y="217805"/>
                  </a:lnTo>
                  <a:lnTo>
                    <a:pt x="12700" y="261747"/>
                  </a:lnTo>
                  <a:lnTo>
                    <a:pt x="3301" y="308229"/>
                  </a:lnTo>
                  <a:lnTo>
                    <a:pt x="0" y="356616"/>
                  </a:lnTo>
                  <a:lnTo>
                    <a:pt x="3301" y="405003"/>
                  </a:lnTo>
                  <a:lnTo>
                    <a:pt x="12700" y="451485"/>
                  </a:lnTo>
                  <a:lnTo>
                    <a:pt x="28066" y="495427"/>
                  </a:lnTo>
                  <a:lnTo>
                    <a:pt x="48640" y="536575"/>
                  </a:lnTo>
                  <a:lnTo>
                    <a:pt x="74294" y="574548"/>
                  </a:lnTo>
                  <a:lnTo>
                    <a:pt x="104393" y="608838"/>
                  </a:lnTo>
                  <a:lnTo>
                    <a:pt x="138683" y="638937"/>
                  </a:lnTo>
                  <a:lnTo>
                    <a:pt x="176656" y="664591"/>
                  </a:lnTo>
                  <a:lnTo>
                    <a:pt x="217804" y="685165"/>
                  </a:lnTo>
                  <a:lnTo>
                    <a:pt x="261747" y="700532"/>
                  </a:lnTo>
                  <a:lnTo>
                    <a:pt x="308228" y="709930"/>
                  </a:lnTo>
                  <a:lnTo>
                    <a:pt x="356615" y="713232"/>
                  </a:lnTo>
                  <a:lnTo>
                    <a:pt x="405002" y="709930"/>
                  </a:lnTo>
                  <a:lnTo>
                    <a:pt x="451485" y="700532"/>
                  </a:lnTo>
                  <a:lnTo>
                    <a:pt x="495426" y="685165"/>
                  </a:lnTo>
                  <a:lnTo>
                    <a:pt x="536575" y="664591"/>
                  </a:lnTo>
                  <a:lnTo>
                    <a:pt x="574548" y="638937"/>
                  </a:lnTo>
                  <a:lnTo>
                    <a:pt x="608838" y="608838"/>
                  </a:lnTo>
                  <a:lnTo>
                    <a:pt x="638937" y="574548"/>
                  </a:lnTo>
                  <a:lnTo>
                    <a:pt x="664590" y="536575"/>
                  </a:lnTo>
                  <a:lnTo>
                    <a:pt x="685164" y="495427"/>
                  </a:lnTo>
                  <a:lnTo>
                    <a:pt x="700531" y="451485"/>
                  </a:lnTo>
                  <a:lnTo>
                    <a:pt x="709929" y="405003"/>
                  </a:lnTo>
                  <a:lnTo>
                    <a:pt x="713231" y="356616"/>
                  </a:lnTo>
                  <a:lnTo>
                    <a:pt x="709929" y="308229"/>
                  </a:lnTo>
                  <a:lnTo>
                    <a:pt x="700531" y="261747"/>
                  </a:lnTo>
                  <a:lnTo>
                    <a:pt x="685164" y="217805"/>
                  </a:lnTo>
                  <a:lnTo>
                    <a:pt x="664590" y="176657"/>
                  </a:lnTo>
                  <a:lnTo>
                    <a:pt x="638937" y="138684"/>
                  </a:lnTo>
                  <a:lnTo>
                    <a:pt x="608838" y="104394"/>
                  </a:lnTo>
                  <a:lnTo>
                    <a:pt x="574548" y="74295"/>
                  </a:lnTo>
                  <a:lnTo>
                    <a:pt x="536575" y="48641"/>
                  </a:lnTo>
                  <a:lnTo>
                    <a:pt x="495426" y="28067"/>
                  </a:lnTo>
                  <a:lnTo>
                    <a:pt x="451485" y="12700"/>
                  </a:lnTo>
                  <a:lnTo>
                    <a:pt x="405002" y="3302"/>
                  </a:lnTo>
                  <a:lnTo>
                    <a:pt x="3566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471671" y="3076955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0" y="356616"/>
                  </a:moveTo>
                  <a:lnTo>
                    <a:pt x="3301" y="308229"/>
                  </a:lnTo>
                  <a:lnTo>
                    <a:pt x="12700" y="261747"/>
                  </a:lnTo>
                  <a:lnTo>
                    <a:pt x="28066" y="217805"/>
                  </a:lnTo>
                  <a:lnTo>
                    <a:pt x="48640" y="176657"/>
                  </a:lnTo>
                  <a:lnTo>
                    <a:pt x="74294" y="138684"/>
                  </a:lnTo>
                  <a:lnTo>
                    <a:pt x="104393" y="104394"/>
                  </a:lnTo>
                  <a:lnTo>
                    <a:pt x="138683" y="74295"/>
                  </a:lnTo>
                  <a:lnTo>
                    <a:pt x="176656" y="48641"/>
                  </a:lnTo>
                  <a:lnTo>
                    <a:pt x="217804" y="28067"/>
                  </a:lnTo>
                  <a:lnTo>
                    <a:pt x="261747" y="12700"/>
                  </a:lnTo>
                  <a:lnTo>
                    <a:pt x="308228" y="3302"/>
                  </a:lnTo>
                  <a:lnTo>
                    <a:pt x="356615" y="0"/>
                  </a:lnTo>
                  <a:lnTo>
                    <a:pt x="405002" y="3302"/>
                  </a:lnTo>
                  <a:lnTo>
                    <a:pt x="451485" y="12700"/>
                  </a:lnTo>
                  <a:lnTo>
                    <a:pt x="495426" y="28067"/>
                  </a:lnTo>
                  <a:lnTo>
                    <a:pt x="536575" y="48641"/>
                  </a:lnTo>
                  <a:lnTo>
                    <a:pt x="574548" y="74295"/>
                  </a:lnTo>
                  <a:lnTo>
                    <a:pt x="608838" y="104394"/>
                  </a:lnTo>
                  <a:lnTo>
                    <a:pt x="638937" y="138684"/>
                  </a:lnTo>
                  <a:lnTo>
                    <a:pt x="664590" y="176657"/>
                  </a:lnTo>
                  <a:lnTo>
                    <a:pt x="685164" y="217805"/>
                  </a:lnTo>
                  <a:lnTo>
                    <a:pt x="700531" y="261747"/>
                  </a:lnTo>
                  <a:lnTo>
                    <a:pt x="709929" y="308229"/>
                  </a:lnTo>
                  <a:lnTo>
                    <a:pt x="713231" y="356616"/>
                  </a:lnTo>
                  <a:lnTo>
                    <a:pt x="709929" y="405003"/>
                  </a:lnTo>
                  <a:lnTo>
                    <a:pt x="700531" y="451485"/>
                  </a:lnTo>
                  <a:lnTo>
                    <a:pt x="685164" y="495427"/>
                  </a:lnTo>
                  <a:lnTo>
                    <a:pt x="664590" y="536575"/>
                  </a:lnTo>
                  <a:lnTo>
                    <a:pt x="638937" y="574548"/>
                  </a:lnTo>
                  <a:lnTo>
                    <a:pt x="608838" y="608838"/>
                  </a:lnTo>
                  <a:lnTo>
                    <a:pt x="574548" y="638937"/>
                  </a:lnTo>
                  <a:lnTo>
                    <a:pt x="536575" y="664591"/>
                  </a:lnTo>
                  <a:lnTo>
                    <a:pt x="495426" y="685165"/>
                  </a:lnTo>
                  <a:lnTo>
                    <a:pt x="451485" y="700532"/>
                  </a:lnTo>
                  <a:lnTo>
                    <a:pt x="405002" y="709930"/>
                  </a:lnTo>
                  <a:lnTo>
                    <a:pt x="356615" y="713232"/>
                  </a:lnTo>
                  <a:lnTo>
                    <a:pt x="308228" y="709930"/>
                  </a:lnTo>
                  <a:lnTo>
                    <a:pt x="261747" y="700532"/>
                  </a:lnTo>
                  <a:lnTo>
                    <a:pt x="217804" y="685165"/>
                  </a:lnTo>
                  <a:lnTo>
                    <a:pt x="176656" y="664591"/>
                  </a:lnTo>
                  <a:lnTo>
                    <a:pt x="138683" y="638937"/>
                  </a:lnTo>
                  <a:lnTo>
                    <a:pt x="104393" y="608838"/>
                  </a:lnTo>
                  <a:lnTo>
                    <a:pt x="74294" y="574548"/>
                  </a:lnTo>
                  <a:lnTo>
                    <a:pt x="48640" y="536575"/>
                  </a:lnTo>
                  <a:lnTo>
                    <a:pt x="28066" y="495427"/>
                  </a:lnTo>
                  <a:lnTo>
                    <a:pt x="12700" y="451485"/>
                  </a:lnTo>
                  <a:lnTo>
                    <a:pt x="3301" y="405003"/>
                  </a:lnTo>
                  <a:lnTo>
                    <a:pt x="0" y="356616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3828287" y="4003547"/>
              <a:ext cx="6934200" cy="570230"/>
            </a:xfrm>
            <a:custGeom>
              <a:avLst/>
              <a:gdLst/>
              <a:ahLst/>
              <a:cxnLst/>
              <a:rect l="l" t="t" r="r" b="b"/>
              <a:pathLst>
                <a:path w="6934200" h="570229">
                  <a:moveTo>
                    <a:pt x="6934200" y="0"/>
                  </a:moveTo>
                  <a:lnTo>
                    <a:pt x="0" y="0"/>
                  </a:lnTo>
                  <a:lnTo>
                    <a:pt x="0" y="569976"/>
                  </a:lnTo>
                  <a:lnTo>
                    <a:pt x="6934200" y="569976"/>
                  </a:lnTo>
                  <a:lnTo>
                    <a:pt x="6934200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3828287" y="4003547"/>
              <a:ext cx="6934200" cy="570230"/>
            </a:xfrm>
            <a:custGeom>
              <a:avLst/>
              <a:gdLst/>
              <a:ahLst/>
              <a:cxnLst/>
              <a:rect l="l" t="t" r="r" b="b"/>
              <a:pathLst>
                <a:path w="6934200" h="570229">
                  <a:moveTo>
                    <a:pt x="0" y="569976"/>
                  </a:moveTo>
                  <a:lnTo>
                    <a:pt x="6934200" y="569976"/>
                  </a:lnTo>
                  <a:lnTo>
                    <a:pt x="6934200" y="0"/>
                  </a:lnTo>
                  <a:lnTo>
                    <a:pt x="0" y="0"/>
                  </a:lnTo>
                  <a:lnTo>
                    <a:pt x="0" y="56997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4269485" y="3986276"/>
            <a:ext cx="6131560" cy="40449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 marR="5080">
              <a:lnSpc>
                <a:spcPct val="77100"/>
              </a:lnSpc>
              <a:spcBef>
                <a:spcPts val="484"/>
              </a:spcBef>
            </a:pP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Избегать</a:t>
            </a:r>
            <a:r>
              <a:rPr dirty="0" u="heavy" sz="1400" spc="1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морализации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давать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возможность</a:t>
            </a:r>
            <a:r>
              <a:rPr dirty="0" sz="1400" spc="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ребенку</a:t>
            </a: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самому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делать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выводы</a:t>
            </a:r>
            <a:r>
              <a:rPr dirty="0" sz="14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из</a:t>
            </a:r>
            <a:r>
              <a:rPr dirty="0" sz="1400" spc="10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увиденного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и</a:t>
            </a:r>
            <a:r>
              <a:rPr dirty="0" sz="14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услышанного,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высказывать</a:t>
            </a:r>
            <a:r>
              <a:rPr dirty="0" sz="1400" spc="-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свою</a:t>
            </a:r>
            <a:r>
              <a:rPr dirty="0" sz="14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позицию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465321" y="3925570"/>
            <a:ext cx="7303770" cy="1509395"/>
            <a:chOff x="3465321" y="3925570"/>
            <a:chExt cx="7303770" cy="1509395"/>
          </a:xfrm>
        </p:grpSpPr>
        <p:sp>
          <p:nvSpPr>
            <p:cNvPr id="31" name="object 31"/>
            <p:cNvSpPr/>
            <p:nvPr/>
          </p:nvSpPr>
          <p:spPr>
            <a:xfrm>
              <a:off x="3471671" y="3931920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356615" y="0"/>
                  </a:moveTo>
                  <a:lnTo>
                    <a:pt x="308228" y="3301"/>
                  </a:lnTo>
                  <a:lnTo>
                    <a:pt x="261747" y="12699"/>
                  </a:lnTo>
                  <a:lnTo>
                    <a:pt x="217804" y="28066"/>
                  </a:lnTo>
                  <a:lnTo>
                    <a:pt x="176656" y="48640"/>
                  </a:lnTo>
                  <a:lnTo>
                    <a:pt x="138683" y="74294"/>
                  </a:lnTo>
                  <a:lnTo>
                    <a:pt x="104393" y="104393"/>
                  </a:lnTo>
                  <a:lnTo>
                    <a:pt x="74294" y="138683"/>
                  </a:lnTo>
                  <a:lnTo>
                    <a:pt x="48640" y="176656"/>
                  </a:lnTo>
                  <a:lnTo>
                    <a:pt x="28066" y="217804"/>
                  </a:lnTo>
                  <a:lnTo>
                    <a:pt x="12700" y="261746"/>
                  </a:lnTo>
                  <a:lnTo>
                    <a:pt x="3301" y="308228"/>
                  </a:lnTo>
                  <a:lnTo>
                    <a:pt x="0" y="356615"/>
                  </a:lnTo>
                  <a:lnTo>
                    <a:pt x="3301" y="405002"/>
                  </a:lnTo>
                  <a:lnTo>
                    <a:pt x="12700" y="451484"/>
                  </a:lnTo>
                  <a:lnTo>
                    <a:pt x="28066" y="495426"/>
                  </a:lnTo>
                  <a:lnTo>
                    <a:pt x="48640" y="536574"/>
                  </a:lnTo>
                  <a:lnTo>
                    <a:pt x="74294" y="574547"/>
                  </a:lnTo>
                  <a:lnTo>
                    <a:pt x="104393" y="608837"/>
                  </a:lnTo>
                  <a:lnTo>
                    <a:pt x="138683" y="638936"/>
                  </a:lnTo>
                  <a:lnTo>
                    <a:pt x="176656" y="664590"/>
                  </a:lnTo>
                  <a:lnTo>
                    <a:pt x="217804" y="685164"/>
                  </a:lnTo>
                  <a:lnTo>
                    <a:pt x="261747" y="700531"/>
                  </a:lnTo>
                  <a:lnTo>
                    <a:pt x="308228" y="709929"/>
                  </a:lnTo>
                  <a:lnTo>
                    <a:pt x="356615" y="713231"/>
                  </a:lnTo>
                  <a:lnTo>
                    <a:pt x="405002" y="709929"/>
                  </a:lnTo>
                  <a:lnTo>
                    <a:pt x="451485" y="700531"/>
                  </a:lnTo>
                  <a:lnTo>
                    <a:pt x="495426" y="685164"/>
                  </a:lnTo>
                  <a:lnTo>
                    <a:pt x="536575" y="664590"/>
                  </a:lnTo>
                  <a:lnTo>
                    <a:pt x="574548" y="638936"/>
                  </a:lnTo>
                  <a:lnTo>
                    <a:pt x="608838" y="608837"/>
                  </a:lnTo>
                  <a:lnTo>
                    <a:pt x="638937" y="574547"/>
                  </a:lnTo>
                  <a:lnTo>
                    <a:pt x="664590" y="536574"/>
                  </a:lnTo>
                  <a:lnTo>
                    <a:pt x="685164" y="495426"/>
                  </a:lnTo>
                  <a:lnTo>
                    <a:pt x="700531" y="451484"/>
                  </a:lnTo>
                  <a:lnTo>
                    <a:pt x="709929" y="405002"/>
                  </a:lnTo>
                  <a:lnTo>
                    <a:pt x="713231" y="356615"/>
                  </a:lnTo>
                  <a:lnTo>
                    <a:pt x="709929" y="308228"/>
                  </a:lnTo>
                  <a:lnTo>
                    <a:pt x="700531" y="261746"/>
                  </a:lnTo>
                  <a:lnTo>
                    <a:pt x="685164" y="217804"/>
                  </a:lnTo>
                  <a:lnTo>
                    <a:pt x="664590" y="176656"/>
                  </a:lnTo>
                  <a:lnTo>
                    <a:pt x="638937" y="138683"/>
                  </a:lnTo>
                  <a:lnTo>
                    <a:pt x="608838" y="104393"/>
                  </a:lnTo>
                  <a:lnTo>
                    <a:pt x="574548" y="74294"/>
                  </a:lnTo>
                  <a:lnTo>
                    <a:pt x="536575" y="48640"/>
                  </a:lnTo>
                  <a:lnTo>
                    <a:pt x="495426" y="28066"/>
                  </a:lnTo>
                  <a:lnTo>
                    <a:pt x="451485" y="12699"/>
                  </a:lnTo>
                  <a:lnTo>
                    <a:pt x="405002" y="3301"/>
                  </a:lnTo>
                  <a:lnTo>
                    <a:pt x="3566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3471671" y="3931920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0" y="356615"/>
                  </a:moveTo>
                  <a:lnTo>
                    <a:pt x="3301" y="308228"/>
                  </a:lnTo>
                  <a:lnTo>
                    <a:pt x="12700" y="261746"/>
                  </a:lnTo>
                  <a:lnTo>
                    <a:pt x="28066" y="217804"/>
                  </a:lnTo>
                  <a:lnTo>
                    <a:pt x="48640" y="176656"/>
                  </a:lnTo>
                  <a:lnTo>
                    <a:pt x="74294" y="138683"/>
                  </a:lnTo>
                  <a:lnTo>
                    <a:pt x="104393" y="104393"/>
                  </a:lnTo>
                  <a:lnTo>
                    <a:pt x="138683" y="74294"/>
                  </a:lnTo>
                  <a:lnTo>
                    <a:pt x="176656" y="48640"/>
                  </a:lnTo>
                  <a:lnTo>
                    <a:pt x="217804" y="28066"/>
                  </a:lnTo>
                  <a:lnTo>
                    <a:pt x="261747" y="12699"/>
                  </a:lnTo>
                  <a:lnTo>
                    <a:pt x="308228" y="3301"/>
                  </a:lnTo>
                  <a:lnTo>
                    <a:pt x="356615" y="0"/>
                  </a:lnTo>
                  <a:lnTo>
                    <a:pt x="405002" y="3301"/>
                  </a:lnTo>
                  <a:lnTo>
                    <a:pt x="451485" y="12699"/>
                  </a:lnTo>
                  <a:lnTo>
                    <a:pt x="495426" y="28066"/>
                  </a:lnTo>
                  <a:lnTo>
                    <a:pt x="536575" y="48640"/>
                  </a:lnTo>
                  <a:lnTo>
                    <a:pt x="574548" y="74294"/>
                  </a:lnTo>
                  <a:lnTo>
                    <a:pt x="608838" y="104393"/>
                  </a:lnTo>
                  <a:lnTo>
                    <a:pt x="638937" y="138683"/>
                  </a:lnTo>
                  <a:lnTo>
                    <a:pt x="664590" y="176656"/>
                  </a:lnTo>
                  <a:lnTo>
                    <a:pt x="685164" y="217804"/>
                  </a:lnTo>
                  <a:lnTo>
                    <a:pt x="700531" y="261746"/>
                  </a:lnTo>
                  <a:lnTo>
                    <a:pt x="709929" y="308228"/>
                  </a:lnTo>
                  <a:lnTo>
                    <a:pt x="713231" y="356615"/>
                  </a:lnTo>
                  <a:lnTo>
                    <a:pt x="709929" y="405002"/>
                  </a:lnTo>
                  <a:lnTo>
                    <a:pt x="700531" y="451484"/>
                  </a:lnTo>
                  <a:lnTo>
                    <a:pt x="685164" y="495426"/>
                  </a:lnTo>
                  <a:lnTo>
                    <a:pt x="664590" y="536574"/>
                  </a:lnTo>
                  <a:lnTo>
                    <a:pt x="638937" y="574547"/>
                  </a:lnTo>
                  <a:lnTo>
                    <a:pt x="608838" y="608837"/>
                  </a:lnTo>
                  <a:lnTo>
                    <a:pt x="574548" y="638936"/>
                  </a:lnTo>
                  <a:lnTo>
                    <a:pt x="536575" y="664590"/>
                  </a:lnTo>
                  <a:lnTo>
                    <a:pt x="495426" y="685164"/>
                  </a:lnTo>
                  <a:lnTo>
                    <a:pt x="451485" y="700531"/>
                  </a:lnTo>
                  <a:lnTo>
                    <a:pt x="405002" y="709929"/>
                  </a:lnTo>
                  <a:lnTo>
                    <a:pt x="356615" y="713231"/>
                  </a:lnTo>
                  <a:lnTo>
                    <a:pt x="308228" y="709929"/>
                  </a:lnTo>
                  <a:lnTo>
                    <a:pt x="261747" y="700531"/>
                  </a:lnTo>
                  <a:lnTo>
                    <a:pt x="217804" y="685164"/>
                  </a:lnTo>
                  <a:lnTo>
                    <a:pt x="176656" y="664590"/>
                  </a:lnTo>
                  <a:lnTo>
                    <a:pt x="138683" y="638936"/>
                  </a:lnTo>
                  <a:lnTo>
                    <a:pt x="104393" y="608837"/>
                  </a:lnTo>
                  <a:lnTo>
                    <a:pt x="74294" y="574547"/>
                  </a:lnTo>
                  <a:lnTo>
                    <a:pt x="48640" y="536574"/>
                  </a:lnTo>
                  <a:lnTo>
                    <a:pt x="28066" y="495426"/>
                  </a:lnTo>
                  <a:lnTo>
                    <a:pt x="12700" y="451484"/>
                  </a:lnTo>
                  <a:lnTo>
                    <a:pt x="3301" y="405002"/>
                  </a:lnTo>
                  <a:lnTo>
                    <a:pt x="0" y="356615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614927" y="4858512"/>
              <a:ext cx="7147559" cy="570230"/>
            </a:xfrm>
            <a:custGeom>
              <a:avLst/>
              <a:gdLst/>
              <a:ahLst/>
              <a:cxnLst/>
              <a:rect l="l" t="t" r="r" b="b"/>
              <a:pathLst>
                <a:path w="7147559" h="570229">
                  <a:moveTo>
                    <a:pt x="7147559" y="0"/>
                  </a:moveTo>
                  <a:lnTo>
                    <a:pt x="0" y="0"/>
                  </a:lnTo>
                  <a:lnTo>
                    <a:pt x="0" y="569976"/>
                  </a:lnTo>
                  <a:lnTo>
                    <a:pt x="7147559" y="569976"/>
                  </a:lnTo>
                  <a:lnTo>
                    <a:pt x="7147559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3614927" y="4858512"/>
              <a:ext cx="7147559" cy="570230"/>
            </a:xfrm>
            <a:custGeom>
              <a:avLst/>
              <a:gdLst/>
              <a:ahLst/>
              <a:cxnLst/>
              <a:rect l="l" t="t" r="r" b="b"/>
              <a:pathLst>
                <a:path w="7147559" h="570229">
                  <a:moveTo>
                    <a:pt x="0" y="569976"/>
                  </a:moveTo>
                  <a:lnTo>
                    <a:pt x="7147559" y="569976"/>
                  </a:lnTo>
                  <a:lnTo>
                    <a:pt x="7147559" y="0"/>
                  </a:lnTo>
                  <a:lnTo>
                    <a:pt x="0" y="0"/>
                  </a:lnTo>
                  <a:lnTo>
                    <a:pt x="0" y="56997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/>
          <p:cNvSpPr txBox="1"/>
          <p:nvPr/>
        </p:nvSpPr>
        <p:spPr>
          <a:xfrm>
            <a:off x="4054855" y="4957698"/>
            <a:ext cx="570928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Учитывать</a:t>
            </a:r>
            <a:r>
              <a:rPr dirty="0" sz="140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неравномерность</a:t>
            </a:r>
            <a:r>
              <a:rPr dirty="0" sz="14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нравственного</a:t>
            </a:r>
            <a:r>
              <a:rPr dirty="0" sz="1400" spc="-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5" b="1">
                <a:solidFill>
                  <a:srgbClr val="FFFFFF"/>
                </a:solidFill>
                <a:latin typeface="Arial"/>
                <a:cs typeface="Arial"/>
              </a:rPr>
              <a:t>развития</a:t>
            </a:r>
            <a:r>
              <a:rPr dirty="0" sz="14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личности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3139185" y="4780534"/>
            <a:ext cx="7630159" cy="1511300"/>
            <a:chOff x="3139185" y="4780534"/>
            <a:chExt cx="7630159" cy="1511300"/>
          </a:xfrm>
        </p:grpSpPr>
        <p:sp>
          <p:nvSpPr>
            <p:cNvPr id="37" name="object 37"/>
            <p:cNvSpPr/>
            <p:nvPr/>
          </p:nvSpPr>
          <p:spPr>
            <a:xfrm>
              <a:off x="3258311" y="4786884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356615" y="0"/>
                  </a:moveTo>
                  <a:lnTo>
                    <a:pt x="308228" y="3302"/>
                  </a:lnTo>
                  <a:lnTo>
                    <a:pt x="261747" y="12700"/>
                  </a:lnTo>
                  <a:lnTo>
                    <a:pt x="217804" y="28067"/>
                  </a:lnTo>
                  <a:lnTo>
                    <a:pt x="176657" y="48641"/>
                  </a:lnTo>
                  <a:lnTo>
                    <a:pt x="138684" y="74295"/>
                  </a:lnTo>
                  <a:lnTo>
                    <a:pt x="104393" y="104394"/>
                  </a:lnTo>
                  <a:lnTo>
                    <a:pt x="74295" y="138684"/>
                  </a:lnTo>
                  <a:lnTo>
                    <a:pt x="48640" y="176657"/>
                  </a:lnTo>
                  <a:lnTo>
                    <a:pt x="28066" y="217805"/>
                  </a:lnTo>
                  <a:lnTo>
                    <a:pt x="12700" y="261747"/>
                  </a:lnTo>
                  <a:lnTo>
                    <a:pt x="3301" y="308229"/>
                  </a:lnTo>
                  <a:lnTo>
                    <a:pt x="0" y="356616"/>
                  </a:lnTo>
                  <a:lnTo>
                    <a:pt x="3301" y="405003"/>
                  </a:lnTo>
                  <a:lnTo>
                    <a:pt x="12700" y="451485"/>
                  </a:lnTo>
                  <a:lnTo>
                    <a:pt x="28066" y="495427"/>
                  </a:lnTo>
                  <a:lnTo>
                    <a:pt x="48640" y="536575"/>
                  </a:lnTo>
                  <a:lnTo>
                    <a:pt x="74295" y="574548"/>
                  </a:lnTo>
                  <a:lnTo>
                    <a:pt x="104393" y="608838"/>
                  </a:lnTo>
                  <a:lnTo>
                    <a:pt x="138684" y="638937"/>
                  </a:lnTo>
                  <a:lnTo>
                    <a:pt x="176657" y="664591"/>
                  </a:lnTo>
                  <a:lnTo>
                    <a:pt x="217804" y="685165"/>
                  </a:lnTo>
                  <a:lnTo>
                    <a:pt x="261747" y="700532"/>
                  </a:lnTo>
                  <a:lnTo>
                    <a:pt x="308228" y="709930"/>
                  </a:lnTo>
                  <a:lnTo>
                    <a:pt x="356615" y="713232"/>
                  </a:lnTo>
                  <a:lnTo>
                    <a:pt x="405002" y="709930"/>
                  </a:lnTo>
                  <a:lnTo>
                    <a:pt x="451485" y="700532"/>
                  </a:lnTo>
                  <a:lnTo>
                    <a:pt x="495426" y="685165"/>
                  </a:lnTo>
                  <a:lnTo>
                    <a:pt x="536575" y="664591"/>
                  </a:lnTo>
                  <a:lnTo>
                    <a:pt x="574548" y="638937"/>
                  </a:lnTo>
                  <a:lnTo>
                    <a:pt x="608838" y="608838"/>
                  </a:lnTo>
                  <a:lnTo>
                    <a:pt x="638937" y="574548"/>
                  </a:lnTo>
                  <a:lnTo>
                    <a:pt x="664590" y="536575"/>
                  </a:lnTo>
                  <a:lnTo>
                    <a:pt x="685164" y="495427"/>
                  </a:lnTo>
                  <a:lnTo>
                    <a:pt x="700532" y="451485"/>
                  </a:lnTo>
                  <a:lnTo>
                    <a:pt x="709929" y="405003"/>
                  </a:lnTo>
                  <a:lnTo>
                    <a:pt x="713232" y="356616"/>
                  </a:lnTo>
                  <a:lnTo>
                    <a:pt x="709929" y="308229"/>
                  </a:lnTo>
                  <a:lnTo>
                    <a:pt x="700532" y="261747"/>
                  </a:lnTo>
                  <a:lnTo>
                    <a:pt x="685164" y="217805"/>
                  </a:lnTo>
                  <a:lnTo>
                    <a:pt x="664590" y="176657"/>
                  </a:lnTo>
                  <a:lnTo>
                    <a:pt x="638937" y="138684"/>
                  </a:lnTo>
                  <a:lnTo>
                    <a:pt x="608838" y="104394"/>
                  </a:lnTo>
                  <a:lnTo>
                    <a:pt x="574548" y="74295"/>
                  </a:lnTo>
                  <a:lnTo>
                    <a:pt x="536575" y="48641"/>
                  </a:lnTo>
                  <a:lnTo>
                    <a:pt x="495426" y="28067"/>
                  </a:lnTo>
                  <a:lnTo>
                    <a:pt x="451485" y="12700"/>
                  </a:lnTo>
                  <a:lnTo>
                    <a:pt x="405002" y="3302"/>
                  </a:lnTo>
                  <a:lnTo>
                    <a:pt x="3566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3258311" y="4786884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0" y="356616"/>
                  </a:moveTo>
                  <a:lnTo>
                    <a:pt x="3301" y="308229"/>
                  </a:lnTo>
                  <a:lnTo>
                    <a:pt x="12700" y="261747"/>
                  </a:lnTo>
                  <a:lnTo>
                    <a:pt x="28066" y="217805"/>
                  </a:lnTo>
                  <a:lnTo>
                    <a:pt x="48640" y="176657"/>
                  </a:lnTo>
                  <a:lnTo>
                    <a:pt x="74295" y="138684"/>
                  </a:lnTo>
                  <a:lnTo>
                    <a:pt x="104393" y="104394"/>
                  </a:lnTo>
                  <a:lnTo>
                    <a:pt x="138684" y="74295"/>
                  </a:lnTo>
                  <a:lnTo>
                    <a:pt x="176657" y="48641"/>
                  </a:lnTo>
                  <a:lnTo>
                    <a:pt x="217804" y="28067"/>
                  </a:lnTo>
                  <a:lnTo>
                    <a:pt x="261747" y="12700"/>
                  </a:lnTo>
                  <a:lnTo>
                    <a:pt x="308228" y="3302"/>
                  </a:lnTo>
                  <a:lnTo>
                    <a:pt x="356615" y="0"/>
                  </a:lnTo>
                  <a:lnTo>
                    <a:pt x="405002" y="3302"/>
                  </a:lnTo>
                  <a:lnTo>
                    <a:pt x="451485" y="12700"/>
                  </a:lnTo>
                  <a:lnTo>
                    <a:pt x="495426" y="28067"/>
                  </a:lnTo>
                  <a:lnTo>
                    <a:pt x="536575" y="48641"/>
                  </a:lnTo>
                  <a:lnTo>
                    <a:pt x="574548" y="74295"/>
                  </a:lnTo>
                  <a:lnTo>
                    <a:pt x="608838" y="104394"/>
                  </a:lnTo>
                  <a:lnTo>
                    <a:pt x="638937" y="138684"/>
                  </a:lnTo>
                  <a:lnTo>
                    <a:pt x="664590" y="176657"/>
                  </a:lnTo>
                  <a:lnTo>
                    <a:pt x="685164" y="217805"/>
                  </a:lnTo>
                  <a:lnTo>
                    <a:pt x="700532" y="261747"/>
                  </a:lnTo>
                  <a:lnTo>
                    <a:pt x="709929" y="308229"/>
                  </a:lnTo>
                  <a:lnTo>
                    <a:pt x="713232" y="356616"/>
                  </a:lnTo>
                  <a:lnTo>
                    <a:pt x="709929" y="405003"/>
                  </a:lnTo>
                  <a:lnTo>
                    <a:pt x="700532" y="451485"/>
                  </a:lnTo>
                  <a:lnTo>
                    <a:pt x="685164" y="495427"/>
                  </a:lnTo>
                  <a:lnTo>
                    <a:pt x="664590" y="536575"/>
                  </a:lnTo>
                  <a:lnTo>
                    <a:pt x="638937" y="574548"/>
                  </a:lnTo>
                  <a:lnTo>
                    <a:pt x="608838" y="608838"/>
                  </a:lnTo>
                  <a:lnTo>
                    <a:pt x="574548" y="638937"/>
                  </a:lnTo>
                  <a:lnTo>
                    <a:pt x="536575" y="664591"/>
                  </a:lnTo>
                  <a:lnTo>
                    <a:pt x="495426" y="685165"/>
                  </a:lnTo>
                  <a:lnTo>
                    <a:pt x="451485" y="700532"/>
                  </a:lnTo>
                  <a:lnTo>
                    <a:pt x="405002" y="709930"/>
                  </a:lnTo>
                  <a:lnTo>
                    <a:pt x="356615" y="713232"/>
                  </a:lnTo>
                  <a:lnTo>
                    <a:pt x="308228" y="709930"/>
                  </a:lnTo>
                  <a:lnTo>
                    <a:pt x="261747" y="700532"/>
                  </a:lnTo>
                  <a:lnTo>
                    <a:pt x="217804" y="685165"/>
                  </a:lnTo>
                  <a:lnTo>
                    <a:pt x="176657" y="664591"/>
                  </a:lnTo>
                  <a:lnTo>
                    <a:pt x="138684" y="638937"/>
                  </a:lnTo>
                  <a:lnTo>
                    <a:pt x="104393" y="608838"/>
                  </a:lnTo>
                  <a:lnTo>
                    <a:pt x="74295" y="574548"/>
                  </a:lnTo>
                  <a:lnTo>
                    <a:pt x="48640" y="536575"/>
                  </a:lnTo>
                  <a:lnTo>
                    <a:pt x="28066" y="495427"/>
                  </a:lnTo>
                  <a:lnTo>
                    <a:pt x="12700" y="451485"/>
                  </a:lnTo>
                  <a:lnTo>
                    <a:pt x="3301" y="405003"/>
                  </a:lnTo>
                  <a:lnTo>
                    <a:pt x="0" y="356616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3145535" y="5715000"/>
              <a:ext cx="7617459" cy="570230"/>
            </a:xfrm>
            <a:custGeom>
              <a:avLst/>
              <a:gdLst/>
              <a:ahLst/>
              <a:cxnLst/>
              <a:rect l="l" t="t" r="r" b="b"/>
              <a:pathLst>
                <a:path w="7617459" h="570229">
                  <a:moveTo>
                    <a:pt x="7616952" y="0"/>
                  </a:moveTo>
                  <a:lnTo>
                    <a:pt x="0" y="0"/>
                  </a:lnTo>
                  <a:lnTo>
                    <a:pt x="0" y="569976"/>
                  </a:lnTo>
                  <a:lnTo>
                    <a:pt x="7616952" y="569976"/>
                  </a:lnTo>
                  <a:lnTo>
                    <a:pt x="7616952" y="0"/>
                  </a:lnTo>
                  <a:close/>
                </a:path>
              </a:pathLst>
            </a:custGeom>
            <a:solidFill>
              <a:srgbClr val="4470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3145535" y="5715000"/>
              <a:ext cx="7617459" cy="570230"/>
            </a:xfrm>
            <a:custGeom>
              <a:avLst/>
              <a:gdLst/>
              <a:ahLst/>
              <a:cxnLst/>
              <a:rect l="l" t="t" r="r" b="b"/>
              <a:pathLst>
                <a:path w="7617459" h="570229">
                  <a:moveTo>
                    <a:pt x="0" y="569976"/>
                  </a:moveTo>
                  <a:lnTo>
                    <a:pt x="7616952" y="569976"/>
                  </a:lnTo>
                  <a:lnTo>
                    <a:pt x="7616952" y="0"/>
                  </a:lnTo>
                  <a:lnTo>
                    <a:pt x="0" y="0"/>
                  </a:lnTo>
                  <a:lnTo>
                    <a:pt x="0" y="56997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3585464" y="5813856"/>
            <a:ext cx="565150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Контролировать</a:t>
            </a:r>
            <a:r>
              <a:rPr dirty="0" sz="14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u="heavy" sz="14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характер</a:t>
            </a:r>
            <a:r>
              <a:rPr dirty="0" sz="140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деятельности,</a:t>
            </a:r>
            <a:r>
              <a:rPr dirty="0" sz="14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отношений</a:t>
            </a:r>
            <a:r>
              <a:rPr dirty="0" sz="14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и</a:t>
            </a:r>
            <a:r>
              <a:rPr dirty="0" sz="1400" spc="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FFFFFF"/>
                </a:solidFill>
                <a:latin typeface="Arial"/>
                <a:cs typeface="Arial"/>
              </a:rPr>
              <a:t>общения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2782823" y="5637276"/>
            <a:ext cx="725805" cy="725805"/>
            <a:chOff x="2782823" y="5637276"/>
            <a:chExt cx="725805" cy="725805"/>
          </a:xfrm>
        </p:grpSpPr>
        <p:sp>
          <p:nvSpPr>
            <p:cNvPr id="43" name="object 43"/>
            <p:cNvSpPr/>
            <p:nvPr/>
          </p:nvSpPr>
          <p:spPr>
            <a:xfrm>
              <a:off x="2788919" y="5643372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356616" y="0"/>
                  </a:moveTo>
                  <a:lnTo>
                    <a:pt x="308229" y="3251"/>
                  </a:lnTo>
                  <a:lnTo>
                    <a:pt x="261747" y="12738"/>
                  </a:lnTo>
                  <a:lnTo>
                    <a:pt x="217805" y="28028"/>
                  </a:lnTo>
                  <a:lnTo>
                    <a:pt x="176656" y="48691"/>
                  </a:lnTo>
                  <a:lnTo>
                    <a:pt x="138684" y="74307"/>
                  </a:lnTo>
                  <a:lnTo>
                    <a:pt x="104393" y="104444"/>
                  </a:lnTo>
                  <a:lnTo>
                    <a:pt x="74294" y="138696"/>
                  </a:lnTo>
                  <a:lnTo>
                    <a:pt x="48641" y="176618"/>
                  </a:lnTo>
                  <a:lnTo>
                    <a:pt x="28067" y="217804"/>
                  </a:lnTo>
                  <a:lnTo>
                    <a:pt x="12700" y="261810"/>
                  </a:lnTo>
                  <a:lnTo>
                    <a:pt x="3302" y="308228"/>
                  </a:lnTo>
                  <a:lnTo>
                    <a:pt x="0" y="356615"/>
                  </a:lnTo>
                  <a:lnTo>
                    <a:pt x="3302" y="405002"/>
                  </a:lnTo>
                  <a:lnTo>
                    <a:pt x="12700" y="451421"/>
                  </a:lnTo>
                  <a:lnTo>
                    <a:pt x="28067" y="495426"/>
                  </a:lnTo>
                  <a:lnTo>
                    <a:pt x="48641" y="536600"/>
                  </a:lnTo>
                  <a:lnTo>
                    <a:pt x="74294" y="574535"/>
                  </a:lnTo>
                  <a:lnTo>
                    <a:pt x="104393" y="608774"/>
                  </a:lnTo>
                  <a:lnTo>
                    <a:pt x="138684" y="638924"/>
                  </a:lnTo>
                  <a:lnTo>
                    <a:pt x="176656" y="664540"/>
                  </a:lnTo>
                  <a:lnTo>
                    <a:pt x="217805" y="685203"/>
                  </a:lnTo>
                  <a:lnTo>
                    <a:pt x="261747" y="700493"/>
                  </a:lnTo>
                  <a:lnTo>
                    <a:pt x="308229" y="709980"/>
                  </a:lnTo>
                  <a:lnTo>
                    <a:pt x="356616" y="713231"/>
                  </a:lnTo>
                  <a:lnTo>
                    <a:pt x="405003" y="709980"/>
                  </a:lnTo>
                  <a:lnTo>
                    <a:pt x="451485" y="700493"/>
                  </a:lnTo>
                  <a:lnTo>
                    <a:pt x="495427" y="685203"/>
                  </a:lnTo>
                  <a:lnTo>
                    <a:pt x="536575" y="664540"/>
                  </a:lnTo>
                  <a:lnTo>
                    <a:pt x="574547" y="638924"/>
                  </a:lnTo>
                  <a:lnTo>
                    <a:pt x="608838" y="608774"/>
                  </a:lnTo>
                  <a:lnTo>
                    <a:pt x="638937" y="574535"/>
                  </a:lnTo>
                  <a:lnTo>
                    <a:pt x="664591" y="536600"/>
                  </a:lnTo>
                  <a:lnTo>
                    <a:pt x="685165" y="495426"/>
                  </a:lnTo>
                  <a:lnTo>
                    <a:pt x="700532" y="451421"/>
                  </a:lnTo>
                  <a:lnTo>
                    <a:pt x="709930" y="405002"/>
                  </a:lnTo>
                  <a:lnTo>
                    <a:pt x="713232" y="356615"/>
                  </a:lnTo>
                  <a:lnTo>
                    <a:pt x="709930" y="308228"/>
                  </a:lnTo>
                  <a:lnTo>
                    <a:pt x="700532" y="261810"/>
                  </a:lnTo>
                  <a:lnTo>
                    <a:pt x="685165" y="217804"/>
                  </a:lnTo>
                  <a:lnTo>
                    <a:pt x="664591" y="176618"/>
                  </a:lnTo>
                  <a:lnTo>
                    <a:pt x="638937" y="138696"/>
                  </a:lnTo>
                  <a:lnTo>
                    <a:pt x="608838" y="104444"/>
                  </a:lnTo>
                  <a:lnTo>
                    <a:pt x="574547" y="74307"/>
                  </a:lnTo>
                  <a:lnTo>
                    <a:pt x="536575" y="48691"/>
                  </a:lnTo>
                  <a:lnTo>
                    <a:pt x="495427" y="28028"/>
                  </a:lnTo>
                  <a:lnTo>
                    <a:pt x="451485" y="12738"/>
                  </a:lnTo>
                  <a:lnTo>
                    <a:pt x="405003" y="3251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2788919" y="5643372"/>
              <a:ext cx="713740" cy="713740"/>
            </a:xfrm>
            <a:custGeom>
              <a:avLst/>
              <a:gdLst/>
              <a:ahLst/>
              <a:cxnLst/>
              <a:rect l="l" t="t" r="r" b="b"/>
              <a:pathLst>
                <a:path w="713739" h="713739">
                  <a:moveTo>
                    <a:pt x="0" y="356615"/>
                  </a:moveTo>
                  <a:lnTo>
                    <a:pt x="3302" y="308228"/>
                  </a:lnTo>
                  <a:lnTo>
                    <a:pt x="12700" y="261810"/>
                  </a:lnTo>
                  <a:lnTo>
                    <a:pt x="28067" y="217804"/>
                  </a:lnTo>
                  <a:lnTo>
                    <a:pt x="48641" y="176618"/>
                  </a:lnTo>
                  <a:lnTo>
                    <a:pt x="74294" y="138696"/>
                  </a:lnTo>
                  <a:lnTo>
                    <a:pt x="104393" y="104444"/>
                  </a:lnTo>
                  <a:lnTo>
                    <a:pt x="138684" y="74307"/>
                  </a:lnTo>
                  <a:lnTo>
                    <a:pt x="176656" y="48691"/>
                  </a:lnTo>
                  <a:lnTo>
                    <a:pt x="217805" y="28028"/>
                  </a:lnTo>
                  <a:lnTo>
                    <a:pt x="261747" y="12738"/>
                  </a:lnTo>
                  <a:lnTo>
                    <a:pt x="308229" y="3251"/>
                  </a:lnTo>
                  <a:lnTo>
                    <a:pt x="356616" y="0"/>
                  </a:lnTo>
                  <a:lnTo>
                    <a:pt x="405003" y="3251"/>
                  </a:lnTo>
                  <a:lnTo>
                    <a:pt x="451485" y="12738"/>
                  </a:lnTo>
                  <a:lnTo>
                    <a:pt x="495427" y="28028"/>
                  </a:lnTo>
                  <a:lnTo>
                    <a:pt x="536575" y="48691"/>
                  </a:lnTo>
                  <a:lnTo>
                    <a:pt x="574547" y="74307"/>
                  </a:lnTo>
                  <a:lnTo>
                    <a:pt x="608838" y="104444"/>
                  </a:lnTo>
                  <a:lnTo>
                    <a:pt x="638937" y="138696"/>
                  </a:lnTo>
                  <a:lnTo>
                    <a:pt x="664591" y="176618"/>
                  </a:lnTo>
                  <a:lnTo>
                    <a:pt x="685165" y="217804"/>
                  </a:lnTo>
                  <a:lnTo>
                    <a:pt x="700532" y="261810"/>
                  </a:lnTo>
                  <a:lnTo>
                    <a:pt x="709930" y="308228"/>
                  </a:lnTo>
                  <a:lnTo>
                    <a:pt x="713232" y="356615"/>
                  </a:lnTo>
                  <a:lnTo>
                    <a:pt x="709930" y="405002"/>
                  </a:lnTo>
                  <a:lnTo>
                    <a:pt x="700532" y="451421"/>
                  </a:lnTo>
                  <a:lnTo>
                    <a:pt x="685165" y="495426"/>
                  </a:lnTo>
                  <a:lnTo>
                    <a:pt x="664591" y="536600"/>
                  </a:lnTo>
                  <a:lnTo>
                    <a:pt x="638937" y="574535"/>
                  </a:lnTo>
                  <a:lnTo>
                    <a:pt x="608838" y="608774"/>
                  </a:lnTo>
                  <a:lnTo>
                    <a:pt x="574547" y="638924"/>
                  </a:lnTo>
                  <a:lnTo>
                    <a:pt x="536575" y="664540"/>
                  </a:lnTo>
                  <a:lnTo>
                    <a:pt x="495427" y="685203"/>
                  </a:lnTo>
                  <a:lnTo>
                    <a:pt x="451485" y="700493"/>
                  </a:lnTo>
                  <a:lnTo>
                    <a:pt x="405003" y="709980"/>
                  </a:lnTo>
                  <a:lnTo>
                    <a:pt x="356616" y="713231"/>
                  </a:lnTo>
                  <a:lnTo>
                    <a:pt x="308229" y="709980"/>
                  </a:lnTo>
                  <a:lnTo>
                    <a:pt x="261747" y="700493"/>
                  </a:lnTo>
                  <a:lnTo>
                    <a:pt x="217805" y="685203"/>
                  </a:lnTo>
                  <a:lnTo>
                    <a:pt x="176656" y="664540"/>
                  </a:lnTo>
                  <a:lnTo>
                    <a:pt x="138684" y="638924"/>
                  </a:lnTo>
                  <a:lnTo>
                    <a:pt x="104393" y="608774"/>
                  </a:lnTo>
                  <a:lnTo>
                    <a:pt x="74294" y="574535"/>
                  </a:lnTo>
                  <a:lnTo>
                    <a:pt x="48641" y="536600"/>
                  </a:lnTo>
                  <a:lnTo>
                    <a:pt x="28067" y="495426"/>
                  </a:lnTo>
                  <a:lnTo>
                    <a:pt x="12700" y="451421"/>
                  </a:lnTo>
                  <a:lnTo>
                    <a:pt x="3302" y="405002"/>
                  </a:lnTo>
                  <a:lnTo>
                    <a:pt x="0" y="356615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5" name="object 45"/>
          <p:cNvSpPr txBox="1"/>
          <p:nvPr/>
        </p:nvSpPr>
        <p:spPr>
          <a:xfrm>
            <a:off x="11658727" y="6473139"/>
            <a:ext cx="1924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9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12140" y="3888485"/>
            <a:ext cx="1868805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 b="1">
                <a:solidFill>
                  <a:srgbClr val="1B0595"/>
                </a:solidFill>
                <a:latin typeface="Arial"/>
                <a:cs typeface="Arial"/>
              </a:rPr>
              <a:t>Как</a:t>
            </a:r>
            <a:r>
              <a:rPr dirty="0" sz="1800" spc="-5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B0595"/>
                </a:solidFill>
                <a:latin typeface="Arial"/>
                <a:cs typeface="Arial"/>
              </a:rPr>
              <a:t>в</a:t>
            </a:r>
            <a:r>
              <a:rPr dirty="0" sz="1800" spc="-3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1B0595"/>
                </a:solidFill>
                <a:latin typeface="Arial"/>
                <a:cs typeface="Arial"/>
              </a:rPr>
              <a:t>документе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800" spc="-10" b="1">
                <a:solidFill>
                  <a:srgbClr val="1B0595"/>
                </a:solidFill>
                <a:latin typeface="Arial"/>
                <a:cs typeface="Arial"/>
              </a:rPr>
              <a:t>отразить</a:t>
            </a:r>
            <a:endParaRPr sz="1800">
              <a:latin typeface="Arial"/>
              <a:cs typeface="Arial"/>
            </a:endParaRPr>
          </a:p>
          <a:p>
            <a:pPr marL="12700" marR="381635">
              <a:lnSpc>
                <a:spcPct val="100000"/>
              </a:lnSpc>
            </a:pPr>
            <a:r>
              <a:rPr dirty="0" sz="1800" spc="-10" b="1">
                <a:solidFill>
                  <a:srgbClr val="1B0595"/>
                </a:solidFill>
                <a:latin typeface="Arial"/>
                <a:cs typeface="Arial"/>
              </a:rPr>
              <a:t>ценностные </a:t>
            </a:r>
            <a:r>
              <a:rPr dirty="0" sz="1800" spc="-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1B0595"/>
                </a:solidFill>
                <a:latin typeface="Arial"/>
                <a:cs typeface="Arial"/>
              </a:rPr>
              <a:t>аспекты </a:t>
            </a:r>
            <a:r>
              <a:rPr dirty="0" sz="1800" spc="-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1800" spc="-30" b="1">
                <a:solidFill>
                  <a:srgbClr val="1B0595"/>
                </a:solidFill>
                <a:latin typeface="Arial"/>
                <a:cs typeface="Arial"/>
              </a:rPr>
              <a:t>в</a:t>
            </a:r>
            <a:r>
              <a:rPr dirty="0" sz="1800" spc="-20" b="1">
                <a:solidFill>
                  <a:srgbClr val="1B0595"/>
                </a:solidFill>
                <a:latin typeface="Arial"/>
                <a:cs typeface="Arial"/>
              </a:rPr>
              <a:t>о</a:t>
            </a:r>
            <a:r>
              <a:rPr dirty="0" sz="1800" spc="-5" b="1">
                <a:solidFill>
                  <a:srgbClr val="1B0595"/>
                </a:solidFill>
                <a:latin typeface="Arial"/>
                <a:cs typeface="Arial"/>
              </a:rPr>
              <a:t>спи</a:t>
            </a:r>
            <a:r>
              <a:rPr dirty="0" sz="1800" spc="-35" b="1">
                <a:solidFill>
                  <a:srgbClr val="1B0595"/>
                </a:solidFill>
                <a:latin typeface="Arial"/>
                <a:cs typeface="Arial"/>
              </a:rPr>
              <a:t>т</a:t>
            </a:r>
            <a:r>
              <a:rPr dirty="0" sz="1800" spc="-5" b="1">
                <a:solidFill>
                  <a:srgbClr val="1B0595"/>
                </a:solidFill>
                <a:latin typeface="Arial"/>
                <a:cs typeface="Arial"/>
              </a:rPr>
              <a:t>ания?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7670" y="147954"/>
            <a:ext cx="1091692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5">
                <a:solidFill>
                  <a:srgbClr val="0070BA"/>
                </a:solidFill>
              </a:rPr>
              <a:t>Преимущества</a:t>
            </a:r>
            <a:r>
              <a:rPr dirty="0" sz="3600" spc="-110">
                <a:solidFill>
                  <a:srgbClr val="0070BA"/>
                </a:solidFill>
              </a:rPr>
              <a:t> </a:t>
            </a:r>
            <a:r>
              <a:rPr dirty="0" sz="3600" spc="-15">
                <a:solidFill>
                  <a:srgbClr val="0070BA"/>
                </a:solidFill>
              </a:rPr>
              <a:t>рабочей</a:t>
            </a:r>
            <a:r>
              <a:rPr dirty="0" sz="3600" spc="-60">
                <a:solidFill>
                  <a:srgbClr val="0070BA"/>
                </a:solidFill>
              </a:rPr>
              <a:t> </a:t>
            </a:r>
            <a:r>
              <a:rPr dirty="0" sz="3600">
                <a:solidFill>
                  <a:srgbClr val="0070BA"/>
                </a:solidFill>
              </a:rPr>
              <a:t>программы</a:t>
            </a:r>
            <a:r>
              <a:rPr dirty="0" sz="3600" spc="-55">
                <a:solidFill>
                  <a:srgbClr val="0070BA"/>
                </a:solidFill>
              </a:rPr>
              <a:t> </a:t>
            </a:r>
            <a:r>
              <a:rPr dirty="0" sz="3600" spc="-25">
                <a:solidFill>
                  <a:srgbClr val="0070BA"/>
                </a:solidFill>
              </a:rPr>
              <a:t>воспитания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1852422" y="1300733"/>
            <a:ext cx="8999220" cy="767080"/>
          </a:xfrm>
          <a:prstGeom prst="rect">
            <a:avLst/>
          </a:prstGeom>
          <a:ln w="28954">
            <a:solidFill>
              <a:srgbClr val="4470C4"/>
            </a:solidFill>
          </a:ln>
        </p:spPr>
        <p:txBody>
          <a:bodyPr wrap="square" lIns="0" tIns="219075" rIns="0" bIns="0" rtlCol="0" vert="horz">
            <a:spAutoFit/>
          </a:bodyPr>
          <a:lstStyle/>
          <a:p>
            <a:pPr marL="66675">
              <a:lnSpc>
                <a:spcPct val="100000"/>
              </a:lnSpc>
              <a:spcBef>
                <a:spcPts val="1725"/>
              </a:spcBef>
            </a:pP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Ориентир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8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личностное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развитие</a:t>
            </a:r>
            <a:r>
              <a:rPr dirty="0" sz="18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обучающихся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83691" y="1281683"/>
            <a:ext cx="805180" cy="805180"/>
            <a:chOff x="583691" y="1281683"/>
            <a:chExt cx="805180" cy="80518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8496" y="1317946"/>
              <a:ext cx="658556" cy="7390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02741" y="1300733"/>
              <a:ext cx="767080" cy="767080"/>
            </a:xfrm>
            <a:custGeom>
              <a:avLst/>
              <a:gdLst/>
              <a:ahLst/>
              <a:cxnLst/>
              <a:rect l="l" t="t" r="r" b="b"/>
              <a:pathLst>
                <a:path w="767080" h="767080">
                  <a:moveTo>
                    <a:pt x="0" y="383286"/>
                  </a:moveTo>
                  <a:lnTo>
                    <a:pt x="2984" y="335152"/>
                  </a:lnTo>
                  <a:lnTo>
                    <a:pt x="11709" y="288925"/>
                  </a:lnTo>
                  <a:lnTo>
                    <a:pt x="25793" y="244728"/>
                  </a:lnTo>
                  <a:lnTo>
                    <a:pt x="44907" y="203073"/>
                  </a:lnTo>
                  <a:lnTo>
                    <a:pt x="68668" y="164337"/>
                  </a:lnTo>
                  <a:lnTo>
                    <a:pt x="96735" y="128777"/>
                  </a:lnTo>
                  <a:lnTo>
                    <a:pt x="128727" y="96774"/>
                  </a:lnTo>
                  <a:lnTo>
                    <a:pt x="164299" y="68706"/>
                  </a:lnTo>
                  <a:lnTo>
                    <a:pt x="203098" y="44957"/>
                  </a:lnTo>
                  <a:lnTo>
                    <a:pt x="244754" y="25780"/>
                  </a:lnTo>
                  <a:lnTo>
                    <a:pt x="288912" y="11683"/>
                  </a:lnTo>
                  <a:lnTo>
                    <a:pt x="335203" y="2920"/>
                  </a:lnTo>
                  <a:lnTo>
                    <a:pt x="383286" y="0"/>
                  </a:lnTo>
                  <a:lnTo>
                    <a:pt x="431368" y="2920"/>
                  </a:lnTo>
                  <a:lnTo>
                    <a:pt x="477659" y="11683"/>
                  </a:lnTo>
                  <a:lnTo>
                    <a:pt x="521817" y="25780"/>
                  </a:lnTo>
                  <a:lnTo>
                    <a:pt x="563473" y="44957"/>
                  </a:lnTo>
                  <a:lnTo>
                    <a:pt x="602259" y="68706"/>
                  </a:lnTo>
                  <a:lnTo>
                    <a:pt x="637844" y="96774"/>
                  </a:lnTo>
                  <a:lnTo>
                    <a:pt x="669798" y="128777"/>
                  </a:lnTo>
                  <a:lnTo>
                    <a:pt x="697865" y="164337"/>
                  </a:lnTo>
                  <a:lnTo>
                    <a:pt x="721614" y="203073"/>
                  </a:lnTo>
                  <a:lnTo>
                    <a:pt x="740791" y="244728"/>
                  </a:lnTo>
                  <a:lnTo>
                    <a:pt x="754888" y="288925"/>
                  </a:lnTo>
                  <a:lnTo>
                    <a:pt x="763524" y="335152"/>
                  </a:lnTo>
                  <a:lnTo>
                    <a:pt x="766571" y="383286"/>
                  </a:lnTo>
                  <a:lnTo>
                    <a:pt x="763524" y="431418"/>
                  </a:lnTo>
                  <a:lnTo>
                    <a:pt x="754888" y="477646"/>
                  </a:lnTo>
                  <a:lnTo>
                    <a:pt x="740791" y="521842"/>
                  </a:lnTo>
                  <a:lnTo>
                    <a:pt x="721614" y="563499"/>
                  </a:lnTo>
                  <a:lnTo>
                    <a:pt x="697865" y="602233"/>
                  </a:lnTo>
                  <a:lnTo>
                    <a:pt x="669798" y="637793"/>
                  </a:lnTo>
                  <a:lnTo>
                    <a:pt x="637844" y="669798"/>
                  </a:lnTo>
                  <a:lnTo>
                    <a:pt x="602259" y="697864"/>
                  </a:lnTo>
                  <a:lnTo>
                    <a:pt x="563473" y="721613"/>
                  </a:lnTo>
                  <a:lnTo>
                    <a:pt x="521817" y="740790"/>
                  </a:lnTo>
                  <a:lnTo>
                    <a:pt x="477659" y="754888"/>
                  </a:lnTo>
                  <a:lnTo>
                    <a:pt x="431368" y="763524"/>
                  </a:lnTo>
                  <a:lnTo>
                    <a:pt x="383286" y="766571"/>
                  </a:lnTo>
                  <a:lnTo>
                    <a:pt x="335203" y="763524"/>
                  </a:lnTo>
                  <a:lnTo>
                    <a:pt x="288912" y="754888"/>
                  </a:lnTo>
                  <a:lnTo>
                    <a:pt x="244754" y="740790"/>
                  </a:lnTo>
                  <a:lnTo>
                    <a:pt x="203098" y="721613"/>
                  </a:lnTo>
                  <a:lnTo>
                    <a:pt x="164299" y="697864"/>
                  </a:lnTo>
                  <a:lnTo>
                    <a:pt x="128727" y="669798"/>
                  </a:lnTo>
                  <a:lnTo>
                    <a:pt x="96735" y="637793"/>
                  </a:lnTo>
                  <a:lnTo>
                    <a:pt x="68668" y="602233"/>
                  </a:lnTo>
                  <a:lnTo>
                    <a:pt x="44907" y="563499"/>
                  </a:lnTo>
                  <a:lnTo>
                    <a:pt x="25793" y="521842"/>
                  </a:lnTo>
                  <a:lnTo>
                    <a:pt x="11709" y="477646"/>
                  </a:lnTo>
                  <a:lnTo>
                    <a:pt x="2984" y="431418"/>
                  </a:lnTo>
                  <a:lnTo>
                    <a:pt x="0" y="383286"/>
                  </a:lnTo>
                  <a:close/>
                </a:path>
              </a:pathLst>
            </a:custGeom>
            <a:ln w="38100">
              <a:solidFill>
                <a:srgbClr val="001F5F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1873757" y="2234945"/>
            <a:ext cx="9001125" cy="699770"/>
          </a:xfrm>
          <a:prstGeom prst="rect">
            <a:avLst/>
          </a:prstGeom>
          <a:ln w="28954">
            <a:solidFill>
              <a:srgbClr val="2D5395"/>
            </a:solidFill>
          </a:ln>
        </p:spPr>
        <p:txBody>
          <a:bodyPr wrap="square" lIns="0" tIns="18669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470"/>
              </a:spcBef>
            </a:pP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Организация</a:t>
            </a:r>
            <a:r>
              <a:rPr dirty="0" sz="18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процесса</a:t>
            </a:r>
            <a:r>
              <a:rPr dirty="0" sz="1800" spc="7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18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5">
                <a:solidFill>
                  <a:srgbClr val="1B3081"/>
                </a:solidFill>
                <a:latin typeface="Microsoft Sans Serif"/>
                <a:cs typeface="Microsoft Sans Serif"/>
              </a:rPr>
              <a:t>через</a:t>
            </a:r>
            <a:r>
              <a:rPr dirty="0" sz="1800" spc="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деятельность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45591" y="2148839"/>
            <a:ext cx="805180" cy="805180"/>
            <a:chOff x="545591" y="2148839"/>
            <a:chExt cx="805180" cy="80518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9555" y="2177532"/>
              <a:ext cx="761658" cy="74246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64641" y="2167889"/>
              <a:ext cx="767080" cy="767080"/>
            </a:xfrm>
            <a:custGeom>
              <a:avLst/>
              <a:gdLst/>
              <a:ahLst/>
              <a:cxnLst/>
              <a:rect l="l" t="t" r="r" b="b"/>
              <a:pathLst>
                <a:path w="767080" h="767080">
                  <a:moveTo>
                    <a:pt x="0" y="383286"/>
                  </a:moveTo>
                  <a:lnTo>
                    <a:pt x="2984" y="335152"/>
                  </a:lnTo>
                  <a:lnTo>
                    <a:pt x="11709" y="288925"/>
                  </a:lnTo>
                  <a:lnTo>
                    <a:pt x="25793" y="244729"/>
                  </a:lnTo>
                  <a:lnTo>
                    <a:pt x="44907" y="203073"/>
                  </a:lnTo>
                  <a:lnTo>
                    <a:pt x="68668" y="164337"/>
                  </a:lnTo>
                  <a:lnTo>
                    <a:pt x="96735" y="128777"/>
                  </a:lnTo>
                  <a:lnTo>
                    <a:pt x="128727" y="96774"/>
                  </a:lnTo>
                  <a:lnTo>
                    <a:pt x="164299" y="68707"/>
                  </a:lnTo>
                  <a:lnTo>
                    <a:pt x="203098" y="44958"/>
                  </a:lnTo>
                  <a:lnTo>
                    <a:pt x="244754" y="25781"/>
                  </a:lnTo>
                  <a:lnTo>
                    <a:pt x="288912" y="11684"/>
                  </a:lnTo>
                  <a:lnTo>
                    <a:pt x="335203" y="2921"/>
                  </a:lnTo>
                  <a:lnTo>
                    <a:pt x="383286" y="0"/>
                  </a:lnTo>
                  <a:lnTo>
                    <a:pt x="431368" y="2921"/>
                  </a:lnTo>
                  <a:lnTo>
                    <a:pt x="477659" y="11684"/>
                  </a:lnTo>
                  <a:lnTo>
                    <a:pt x="521817" y="25781"/>
                  </a:lnTo>
                  <a:lnTo>
                    <a:pt x="563473" y="44958"/>
                  </a:lnTo>
                  <a:lnTo>
                    <a:pt x="602259" y="68707"/>
                  </a:lnTo>
                  <a:lnTo>
                    <a:pt x="637844" y="96774"/>
                  </a:lnTo>
                  <a:lnTo>
                    <a:pt x="669836" y="128777"/>
                  </a:lnTo>
                  <a:lnTo>
                    <a:pt x="697903" y="164337"/>
                  </a:lnTo>
                  <a:lnTo>
                    <a:pt x="721614" y="203073"/>
                  </a:lnTo>
                  <a:lnTo>
                    <a:pt x="740791" y="244729"/>
                  </a:lnTo>
                  <a:lnTo>
                    <a:pt x="754888" y="288925"/>
                  </a:lnTo>
                  <a:lnTo>
                    <a:pt x="763524" y="335152"/>
                  </a:lnTo>
                  <a:lnTo>
                    <a:pt x="766571" y="383286"/>
                  </a:lnTo>
                  <a:lnTo>
                    <a:pt x="763524" y="431419"/>
                  </a:lnTo>
                  <a:lnTo>
                    <a:pt x="754888" y="477647"/>
                  </a:lnTo>
                  <a:lnTo>
                    <a:pt x="740791" y="521843"/>
                  </a:lnTo>
                  <a:lnTo>
                    <a:pt x="721614" y="563499"/>
                  </a:lnTo>
                  <a:lnTo>
                    <a:pt x="697903" y="602234"/>
                  </a:lnTo>
                  <a:lnTo>
                    <a:pt x="669836" y="637794"/>
                  </a:lnTo>
                  <a:lnTo>
                    <a:pt x="637844" y="669798"/>
                  </a:lnTo>
                  <a:lnTo>
                    <a:pt x="602259" y="697864"/>
                  </a:lnTo>
                  <a:lnTo>
                    <a:pt x="563473" y="721613"/>
                  </a:lnTo>
                  <a:lnTo>
                    <a:pt x="521817" y="740790"/>
                  </a:lnTo>
                  <a:lnTo>
                    <a:pt x="477659" y="754888"/>
                  </a:lnTo>
                  <a:lnTo>
                    <a:pt x="431368" y="763524"/>
                  </a:lnTo>
                  <a:lnTo>
                    <a:pt x="383286" y="766572"/>
                  </a:lnTo>
                  <a:lnTo>
                    <a:pt x="335203" y="763524"/>
                  </a:lnTo>
                  <a:lnTo>
                    <a:pt x="288912" y="754888"/>
                  </a:lnTo>
                  <a:lnTo>
                    <a:pt x="244754" y="740790"/>
                  </a:lnTo>
                  <a:lnTo>
                    <a:pt x="203098" y="721613"/>
                  </a:lnTo>
                  <a:lnTo>
                    <a:pt x="164299" y="697864"/>
                  </a:lnTo>
                  <a:lnTo>
                    <a:pt x="128727" y="669798"/>
                  </a:lnTo>
                  <a:lnTo>
                    <a:pt x="96735" y="637794"/>
                  </a:lnTo>
                  <a:lnTo>
                    <a:pt x="68668" y="602234"/>
                  </a:lnTo>
                  <a:lnTo>
                    <a:pt x="44907" y="563499"/>
                  </a:lnTo>
                  <a:lnTo>
                    <a:pt x="25793" y="521843"/>
                  </a:lnTo>
                  <a:lnTo>
                    <a:pt x="11709" y="477647"/>
                  </a:lnTo>
                  <a:lnTo>
                    <a:pt x="2984" y="431419"/>
                  </a:lnTo>
                  <a:lnTo>
                    <a:pt x="0" y="383286"/>
                  </a:lnTo>
                  <a:close/>
                </a:path>
              </a:pathLst>
            </a:custGeom>
            <a:ln w="38100">
              <a:solidFill>
                <a:srgbClr val="001F5F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1892045" y="3019831"/>
            <a:ext cx="9001125" cy="785495"/>
          </a:xfrm>
          <a:prstGeom prst="rect">
            <a:avLst/>
          </a:prstGeom>
          <a:ln w="28954">
            <a:solidFill>
              <a:srgbClr val="003399"/>
            </a:solidFill>
          </a:ln>
        </p:spPr>
        <p:txBody>
          <a:bodyPr wrap="square" lIns="0" tIns="635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Times New Roman"/>
              <a:cs typeface="Times New Roman"/>
            </a:endParaRPr>
          </a:p>
          <a:p>
            <a:pPr marL="91440">
              <a:lnSpc>
                <a:spcPts val="2130"/>
              </a:lnSpc>
            </a:pP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Снижение</a:t>
            </a:r>
            <a:r>
              <a:rPr dirty="0" sz="18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1B3081"/>
                </a:solidFill>
                <a:latin typeface="Microsoft Sans Serif"/>
                <a:cs typeface="Microsoft Sans Serif"/>
              </a:rPr>
              <a:t>риска</a:t>
            </a:r>
            <a:r>
              <a:rPr dirty="0" sz="1800" spc="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подмены</a:t>
            </a:r>
            <a:r>
              <a:rPr dirty="0" sz="18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воспитательного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  <a:p>
            <a:pPr marL="91440">
              <a:lnSpc>
                <a:spcPts val="2130"/>
              </a:lnSpc>
            </a:pP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процесса</a:t>
            </a:r>
            <a:r>
              <a:rPr dirty="0" sz="18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мероприятиями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48640" y="3127248"/>
            <a:ext cx="805180" cy="806450"/>
            <a:chOff x="548640" y="3127248"/>
            <a:chExt cx="805180" cy="806450"/>
          </a:xfrm>
        </p:grpSpPr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1522" y="3153865"/>
              <a:ext cx="762739" cy="760528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67690" y="3146298"/>
              <a:ext cx="767080" cy="768350"/>
            </a:xfrm>
            <a:custGeom>
              <a:avLst/>
              <a:gdLst/>
              <a:ahLst/>
              <a:cxnLst/>
              <a:rect l="l" t="t" r="r" b="b"/>
              <a:pathLst>
                <a:path w="767080" h="768350">
                  <a:moveTo>
                    <a:pt x="0" y="384048"/>
                  </a:moveTo>
                  <a:lnTo>
                    <a:pt x="2984" y="335914"/>
                  </a:lnTo>
                  <a:lnTo>
                    <a:pt x="11709" y="289432"/>
                  </a:lnTo>
                  <a:lnTo>
                    <a:pt x="25793" y="245237"/>
                  </a:lnTo>
                  <a:lnTo>
                    <a:pt x="44907" y="203453"/>
                  </a:lnTo>
                  <a:lnTo>
                    <a:pt x="68668" y="164591"/>
                  </a:lnTo>
                  <a:lnTo>
                    <a:pt x="96735" y="129031"/>
                  </a:lnTo>
                  <a:lnTo>
                    <a:pt x="128727" y="96900"/>
                  </a:lnTo>
                  <a:lnTo>
                    <a:pt x="164299" y="68834"/>
                  </a:lnTo>
                  <a:lnTo>
                    <a:pt x="203098" y="44957"/>
                  </a:lnTo>
                  <a:lnTo>
                    <a:pt x="244754" y="25907"/>
                  </a:lnTo>
                  <a:lnTo>
                    <a:pt x="288912" y="11684"/>
                  </a:lnTo>
                  <a:lnTo>
                    <a:pt x="335203" y="3048"/>
                  </a:lnTo>
                  <a:lnTo>
                    <a:pt x="383285" y="0"/>
                  </a:lnTo>
                  <a:lnTo>
                    <a:pt x="431368" y="3048"/>
                  </a:lnTo>
                  <a:lnTo>
                    <a:pt x="477659" y="11684"/>
                  </a:lnTo>
                  <a:lnTo>
                    <a:pt x="521817" y="25907"/>
                  </a:lnTo>
                  <a:lnTo>
                    <a:pt x="563473" y="44957"/>
                  </a:lnTo>
                  <a:lnTo>
                    <a:pt x="602259" y="68834"/>
                  </a:lnTo>
                  <a:lnTo>
                    <a:pt x="637844" y="96900"/>
                  </a:lnTo>
                  <a:lnTo>
                    <a:pt x="669836" y="129031"/>
                  </a:lnTo>
                  <a:lnTo>
                    <a:pt x="697903" y="164591"/>
                  </a:lnTo>
                  <a:lnTo>
                    <a:pt x="721613" y="203453"/>
                  </a:lnTo>
                  <a:lnTo>
                    <a:pt x="740791" y="245237"/>
                  </a:lnTo>
                  <a:lnTo>
                    <a:pt x="754888" y="289432"/>
                  </a:lnTo>
                  <a:lnTo>
                    <a:pt x="763523" y="335914"/>
                  </a:lnTo>
                  <a:lnTo>
                    <a:pt x="766572" y="384048"/>
                  </a:lnTo>
                  <a:lnTo>
                    <a:pt x="763523" y="432180"/>
                  </a:lnTo>
                  <a:lnTo>
                    <a:pt x="754888" y="478663"/>
                  </a:lnTo>
                  <a:lnTo>
                    <a:pt x="740791" y="522858"/>
                  </a:lnTo>
                  <a:lnTo>
                    <a:pt x="721613" y="564641"/>
                  </a:lnTo>
                  <a:lnTo>
                    <a:pt x="697903" y="603503"/>
                  </a:lnTo>
                  <a:lnTo>
                    <a:pt x="669836" y="639063"/>
                  </a:lnTo>
                  <a:lnTo>
                    <a:pt x="637844" y="671194"/>
                  </a:lnTo>
                  <a:lnTo>
                    <a:pt x="602259" y="699262"/>
                  </a:lnTo>
                  <a:lnTo>
                    <a:pt x="563473" y="723138"/>
                  </a:lnTo>
                  <a:lnTo>
                    <a:pt x="521817" y="742188"/>
                  </a:lnTo>
                  <a:lnTo>
                    <a:pt x="477659" y="756412"/>
                  </a:lnTo>
                  <a:lnTo>
                    <a:pt x="431368" y="765047"/>
                  </a:lnTo>
                  <a:lnTo>
                    <a:pt x="383285" y="768095"/>
                  </a:lnTo>
                  <a:lnTo>
                    <a:pt x="335203" y="765047"/>
                  </a:lnTo>
                  <a:lnTo>
                    <a:pt x="288912" y="756412"/>
                  </a:lnTo>
                  <a:lnTo>
                    <a:pt x="244754" y="742188"/>
                  </a:lnTo>
                  <a:lnTo>
                    <a:pt x="203098" y="723138"/>
                  </a:lnTo>
                  <a:lnTo>
                    <a:pt x="164299" y="699262"/>
                  </a:lnTo>
                  <a:lnTo>
                    <a:pt x="128727" y="671194"/>
                  </a:lnTo>
                  <a:lnTo>
                    <a:pt x="96735" y="639063"/>
                  </a:lnTo>
                  <a:lnTo>
                    <a:pt x="68668" y="603503"/>
                  </a:lnTo>
                  <a:lnTo>
                    <a:pt x="44907" y="564641"/>
                  </a:lnTo>
                  <a:lnTo>
                    <a:pt x="25793" y="522858"/>
                  </a:lnTo>
                  <a:lnTo>
                    <a:pt x="11709" y="478663"/>
                  </a:lnTo>
                  <a:lnTo>
                    <a:pt x="2984" y="432180"/>
                  </a:lnTo>
                  <a:lnTo>
                    <a:pt x="0" y="384048"/>
                  </a:lnTo>
                  <a:close/>
                </a:path>
              </a:pathLst>
            </a:custGeom>
            <a:ln w="38100">
              <a:solidFill>
                <a:srgbClr val="001F5F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1901189" y="4097337"/>
            <a:ext cx="9107805" cy="624205"/>
          </a:xfrm>
          <a:prstGeom prst="rect">
            <a:avLst/>
          </a:prstGeom>
          <a:ln w="28954">
            <a:solidFill>
              <a:srgbClr val="003399"/>
            </a:solidFill>
          </a:ln>
        </p:spPr>
        <p:txBody>
          <a:bodyPr wrap="square" lIns="0" tIns="38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300">
              <a:latin typeface="Times New Roman"/>
              <a:cs typeface="Times New Roman"/>
            </a:endParaRPr>
          </a:p>
          <a:p>
            <a:pPr marL="89535">
              <a:lnSpc>
                <a:spcPct val="100000"/>
              </a:lnSpc>
            </a:pP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Результативность</a:t>
            </a:r>
            <a:r>
              <a:rPr dirty="0" sz="18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воспитательной</a:t>
            </a:r>
            <a:r>
              <a:rPr dirty="0" sz="18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работы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83691" y="4270247"/>
            <a:ext cx="805180" cy="805180"/>
            <a:chOff x="583691" y="4270247"/>
            <a:chExt cx="805180" cy="805180"/>
          </a:xfrm>
        </p:grpSpPr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7828" y="4320808"/>
              <a:ext cx="660996" cy="71245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602741" y="4289297"/>
              <a:ext cx="767080" cy="767080"/>
            </a:xfrm>
            <a:custGeom>
              <a:avLst/>
              <a:gdLst/>
              <a:ahLst/>
              <a:cxnLst/>
              <a:rect l="l" t="t" r="r" b="b"/>
              <a:pathLst>
                <a:path w="767080" h="767079">
                  <a:moveTo>
                    <a:pt x="0" y="383285"/>
                  </a:moveTo>
                  <a:lnTo>
                    <a:pt x="2984" y="335152"/>
                  </a:lnTo>
                  <a:lnTo>
                    <a:pt x="11709" y="288925"/>
                  </a:lnTo>
                  <a:lnTo>
                    <a:pt x="25793" y="244728"/>
                  </a:lnTo>
                  <a:lnTo>
                    <a:pt x="44907" y="203072"/>
                  </a:lnTo>
                  <a:lnTo>
                    <a:pt x="68668" y="164337"/>
                  </a:lnTo>
                  <a:lnTo>
                    <a:pt x="96735" y="128777"/>
                  </a:lnTo>
                  <a:lnTo>
                    <a:pt x="128727" y="96774"/>
                  </a:lnTo>
                  <a:lnTo>
                    <a:pt x="164299" y="68706"/>
                  </a:lnTo>
                  <a:lnTo>
                    <a:pt x="203098" y="44957"/>
                  </a:lnTo>
                  <a:lnTo>
                    <a:pt x="244754" y="25781"/>
                  </a:lnTo>
                  <a:lnTo>
                    <a:pt x="288912" y="11683"/>
                  </a:lnTo>
                  <a:lnTo>
                    <a:pt x="335203" y="2920"/>
                  </a:lnTo>
                  <a:lnTo>
                    <a:pt x="383286" y="0"/>
                  </a:lnTo>
                  <a:lnTo>
                    <a:pt x="431368" y="2920"/>
                  </a:lnTo>
                  <a:lnTo>
                    <a:pt x="477659" y="11683"/>
                  </a:lnTo>
                  <a:lnTo>
                    <a:pt x="521817" y="25781"/>
                  </a:lnTo>
                  <a:lnTo>
                    <a:pt x="563473" y="44957"/>
                  </a:lnTo>
                  <a:lnTo>
                    <a:pt x="602259" y="68706"/>
                  </a:lnTo>
                  <a:lnTo>
                    <a:pt x="637844" y="96774"/>
                  </a:lnTo>
                  <a:lnTo>
                    <a:pt x="669798" y="128777"/>
                  </a:lnTo>
                  <a:lnTo>
                    <a:pt x="697865" y="164337"/>
                  </a:lnTo>
                  <a:lnTo>
                    <a:pt x="721614" y="203072"/>
                  </a:lnTo>
                  <a:lnTo>
                    <a:pt x="740791" y="244728"/>
                  </a:lnTo>
                  <a:lnTo>
                    <a:pt x="754888" y="288925"/>
                  </a:lnTo>
                  <a:lnTo>
                    <a:pt x="763524" y="335152"/>
                  </a:lnTo>
                  <a:lnTo>
                    <a:pt x="766571" y="383285"/>
                  </a:lnTo>
                  <a:lnTo>
                    <a:pt x="763524" y="431419"/>
                  </a:lnTo>
                  <a:lnTo>
                    <a:pt x="754888" y="477646"/>
                  </a:lnTo>
                  <a:lnTo>
                    <a:pt x="740791" y="521843"/>
                  </a:lnTo>
                  <a:lnTo>
                    <a:pt x="721614" y="563499"/>
                  </a:lnTo>
                  <a:lnTo>
                    <a:pt x="697865" y="602233"/>
                  </a:lnTo>
                  <a:lnTo>
                    <a:pt x="669798" y="637794"/>
                  </a:lnTo>
                  <a:lnTo>
                    <a:pt x="637844" y="669797"/>
                  </a:lnTo>
                  <a:lnTo>
                    <a:pt x="602259" y="697864"/>
                  </a:lnTo>
                  <a:lnTo>
                    <a:pt x="563473" y="721613"/>
                  </a:lnTo>
                  <a:lnTo>
                    <a:pt x="521817" y="740790"/>
                  </a:lnTo>
                  <a:lnTo>
                    <a:pt x="477659" y="754888"/>
                  </a:lnTo>
                  <a:lnTo>
                    <a:pt x="431368" y="763524"/>
                  </a:lnTo>
                  <a:lnTo>
                    <a:pt x="383286" y="766571"/>
                  </a:lnTo>
                  <a:lnTo>
                    <a:pt x="335203" y="763524"/>
                  </a:lnTo>
                  <a:lnTo>
                    <a:pt x="288912" y="754888"/>
                  </a:lnTo>
                  <a:lnTo>
                    <a:pt x="244754" y="740790"/>
                  </a:lnTo>
                  <a:lnTo>
                    <a:pt x="203098" y="721613"/>
                  </a:lnTo>
                  <a:lnTo>
                    <a:pt x="164299" y="697864"/>
                  </a:lnTo>
                  <a:lnTo>
                    <a:pt x="128727" y="669797"/>
                  </a:lnTo>
                  <a:lnTo>
                    <a:pt x="96735" y="637794"/>
                  </a:lnTo>
                  <a:lnTo>
                    <a:pt x="68668" y="602233"/>
                  </a:lnTo>
                  <a:lnTo>
                    <a:pt x="44907" y="563499"/>
                  </a:lnTo>
                  <a:lnTo>
                    <a:pt x="25793" y="521843"/>
                  </a:lnTo>
                  <a:lnTo>
                    <a:pt x="11709" y="477646"/>
                  </a:lnTo>
                  <a:lnTo>
                    <a:pt x="2984" y="431419"/>
                  </a:lnTo>
                  <a:lnTo>
                    <a:pt x="0" y="383285"/>
                  </a:lnTo>
                  <a:close/>
                </a:path>
              </a:pathLst>
            </a:custGeom>
            <a:ln w="38100">
              <a:solidFill>
                <a:srgbClr val="1B3081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1884426" y="5241797"/>
            <a:ext cx="9001125" cy="1080770"/>
          </a:xfrm>
          <a:prstGeom prst="rect">
            <a:avLst/>
          </a:prstGeom>
          <a:ln w="28954">
            <a:solidFill>
              <a:srgbClr val="003399"/>
            </a:solidFill>
          </a:ln>
        </p:spPr>
        <p:txBody>
          <a:bodyPr wrap="square" lIns="0" tIns="44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91440" marR="1196975">
              <a:lnSpc>
                <a:spcPts val="2000"/>
              </a:lnSpc>
              <a:spcBef>
                <a:spcPts val="5"/>
              </a:spcBef>
            </a:pPr>
            <a:r>
              <a:rPr dirty="0" u="heavy" sz="1800" spc="-20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Создание</a:t>
            </a:r>
            <a:r>
              <a:rPr dirty="0" u="heavy" sz="1800" spc="10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1800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условий</a:t>
            </a:r>
            <a:r>
              <a:rPr dirty="0" u="heavy" sz="1800" spc="30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1800" spc="-5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для</a:t>
            </a:r>
            <a:r>
              <a:rPr dirty="0" u="heavy" sz="1800" spc="25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1800" spc="-5">
                <a:solidFill>
                  <a:srgbClr val="1B3081"/>
                </a:solidFill>
                <a:uFill>
                  <a:solidFill>
                    <a:srgbClr val="1B3081"/>
                  </a:solidFill>
                </a:uFill>
                <a:latin typeface="Microsoft Sans Serif"/>
                <a:cs typeface="Microsoft Sans Serif"/>
              </a:rPr>
              <a:t>воспитания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18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учебных</a:t>
            </a:r>
            <a:r>
              <a:rPr dirty="0" sz="1800" spc="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занятиях,</a:t>
            </a:r>
            <a:r>
              <a:rPr dirty="0" sz="18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во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внеурочной </a:t>
            </a:r>
            <a:r>
              <a:rPr dirty="0" sz="1800" spc="-15"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деятельности,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в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образовательной</a:t>
            </a:r>
            <a:r>
              <a:rPr dirty="0" sz="1800" spc="9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организации</a:t>
            </a:r>
            <a:r>
              <a:rPr dirty="0" sz="18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18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1B3081"/>
                </a:solidFill>
                <a:latin typeface="Microsoft Sans Serif"/>
                <a:cs typeface="Microsoft Sans Serif"/>
              </a:rPr>
              <a:t>за</a:t>
            </a:r>
            <a:r>
              <a:rPr dirty="0" sz="18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ее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пределами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47116" y="5457444"/>
            <a:ext cx="805180" cy="806450"/>
            <a:chOff x="547116" y="5457444"/>
            <a:chExt cx="805180" cy="806450"/>
          </a:xfrm>
        </p:grpSpPr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8836" y="5482841"/>
              <a:ext cx="741230" cy="74270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66166" y="5476494"/>
              <a:ext cx="767080" cy="768350"/>
            </a:xfrm>
            <a:custGeom>
              <a:avLst/>
              <a:gdLst/>
              <a:ahLst/>
              <a:cxnLst/>
              <a:rect l="l" t="t" r="r" b="b"/>
              <a:pathLst>
                <a:path w="767080" h="768350">
                  <a:moveTo>
                    <a:pt x="0" y="384047"/>
                  </a:moveTo>
                  <a:lnTo>
                    <a:pt x="2984" y="335876"/>
                  </a:lnTo>
                  <a:lnTo>
                    <a:pt x="11709" y="289483"/>
                  </a:lnTo>
                  <a:lnTo>
                    <a:pt x="25793" y="245236"/>
                  </a:lnTo>
                  <a:lnTo>
                    <a:pt x="44907" y="203504"/>
                  </a:lnTo>
                  <a:lnTo>
                    <a:pt x="68668" y="164630"/>
                  </a:lnTo>
                  <a:lnTo>
                    <a:pt x="96735" y="128981"/>
                  </a:lnTo>
                  <a:lnTo>
                    <a:pt x="128727" y="96900"/>
                  </a:lnTo>
                  <a:lnTo>
                    <a:pt x="164299" y="68833"/>
                  </a:lnTo>
                  <a:lnTo>
                    <a:pt x="203098" y="44957"/>
                  </a:lnTo>
                  <a:lnTo>
                    <a:pt x="244754" y="25907"/>
                  </a:lnTo>
                  <a:lnTo>
                    <a:pt x="288912" y="11683"/>
                  </a:lnTo>
                  <a:lnTo>
                    <a:pt x="335203" y="3047"/>
                  </a:lnTo>
                  <a:lnTo>
                    <a:pt x="383286" y="0"/>
                  </a:lnTo>
                  <a:lnTo>
                    <a:pt x="431368" y="3047"/>
                  </a:lnTo>
                  <a:lnTo>
                    <a:pt x="477659" y="11683"/>
                  </a:lnTo>
                  <a:lnTo>
                    <a:pt x="521817" y="25907"/>
                  </a:lnTo>
                  <a:lnTo>
                    <a:pt x="563473" y="44957"/>
                  </a:lnTo>
                  <a:lnTo>
                    <a:pt x="602259" y="68833"/>
                  </a:lnTo>
                  <a:lnTo>
                    <a:pt x="637844" y="96900"/>
                  </a:lnTo>
                  <a:lnTo>
                    <a:pt x="669836" y="128981"/>
                  </a:lnTo>
                  <a:lnTo>
                    <a:pt x="697903" y="164630"/>
                  </a:lnTo>
                  <a:lnTo>
                    <a:pt x="721614" y="203504"/>
                  </a:lnTo>
                  <a:lnTo>
                    <a:pt x="740791" y="245236"/>
                  </a:lnTo>
                  <a:lnTo>
                    <a:pt x="754888" y="289483"/>
                  </a:lnTo>
                  <a:lnTo>
                    <a:pt x="763524" y="335876"/>
                  </a:lnTo>
                  <a:lnTo>
                    <a:pt x="766572" y="384047"/>
                  </a:lnTo>
                  <a:lnTo>
                    <a:pt x="763524" y="432219"/>
                  </a:lnTo>
                  <a:lnTo>
                    <a:pt x="754888" y="478612"/>
                  </a:lnTo>
                  <a:lnTo>
                    <a:pt x="740791" y="522846"/>
                  </a:lnTo>
                  <a:lnTo>
                    <a:pt x="721614" y="564591"/>
                  </a:lnTo>
                  <a:lnTo>
                    <a:pt x="697903" y="603465"/>
                  </a:lnTo>
                  <a:lnTo>
                    <a:pt x="669836" y="639114"/>
                  </a:lnTo>
                  <a:lnTo>
                    <a:pt x="637844" y="671169"/>
                  </a:lnTo>
                  <a:lnTo>
                    <a:pt x="602259" y="699287"/>
                  </a:lnTo>
                  <a:lnTo>
                    <a:pt x="563473" y="723099"/>
                  </a:lnTo>
                  <a:lnTo>
                    <a:pt x="521817" y="742238"/>
                  </a:lnTo>
                  <a:lnTo>
                    <a:pt x="477659" y="756361"/>
                  </a:lnTo>
                  <a:lnTo>
                    <a:pt x="431368" y="765098"/>
                  </a:lnTo>
                  <a:lnTo>
                    <a:pt x="383286" y="768095"/>
                  </a:lnTo>
                  <a:lnTo>
                    <a:pt x="335203" y="765098"/>
                  </a:lnTo>
                  <a:lnTo>
                    <a:pt x="288912" y="756361"/>
                  </a:lnTo>
                  <a:lnTo>
                    <a:pt x="244754" y="742238"/>
                  </a:lnTo>
                  <a:lnTo>
                    <a:pt x="203098" y="723099"/>
                  </a:lnTo>
                  <a:lnTo>
                    <a:pt x="164299" y="699287"/>
                  </a:lnTo>
                  <a:lnTo>
                    <a:pt x="128727" y="671169"/>
                  </a:lnTo>
                  <a:lnTo>
                    <a:pt x="96735" y="639114"/>
                  </a:lnTo>
                  <a:lnTo>
                    <a:pt x="68668" y="603465"/>
                  </a:lnTo>
                  <a:lnTo>
                    <a:pt x="44907" y="564591"/>
                  </a:lnTo>
                  <a:lnTo>
                    <a:pt x="25793" y="522846"/>
                  </a:lnTo>
                  <a:lnTo>
                    <a:pt x="11709" y="478612"/>
                  </a:lnTo>
                  <a:lnTo>
                    <a:pt x="2984" y="432219"/>
                  </a:lnTo>
                  <a:lnTo>
                    <a:pt x="0" y="384047"/>
                  </a:lnTo>
                  <a:close/>
                </a:path>
              </a:pathLst>
            </a:custGeom>
            <a:ln w="38100">
              <a:solidFill>
                <a:srgbClr val="001F5F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11602339" y="6474053"/>
            <a:ext cx="3048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10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46304" y="214884"/>
            <a:ext cx="10937875" cy="911860"/>
            <a:chOff x="146304" y="214884"/>
            <a:chExt cx="10937875" cy="911860"/>
          </a:xfrm>
        </p:grpSpPr>
        <p:sp>
          <p:nvSpPr>
            <p:cNvPr id="5" name="object 5"/>
            <p:cNvSpPr/>
            <p:nvPr/>
          </p:nvSpPr>
          <p:spPr>
            <a:xfrm>
              <a:off x="165354" y="233933"/>
              <a:ext cx="10899775" cy="873760"/>
            </a:xfrm>
            <a:custGeom>
              <a:avLst/>
              <a:gdLst/>
              <a:ahLst/>
              <a:cxnLst/>
              <a:rect l="l" t="t" r="r" b="b"/>
              <a:pathLst>
                <a:path w="10899775" h="873760">
                  <a:moveTo>
                    <a:pt x="10899648" y="0"/>
                  </a:moveTo>
                  <a:lnTo>
                    <a:pt x="0" y="0"/>
                  </a:lnTo>
                  <a:lnTo>
                    <a:pt x="0" y="567436"/>
                  </a:lnTo>
                  <a:lnTo>
                    <a:pt x="5340731" y="567436"/>
                  </a:lnTo>
                  <a:lnTo>
                    <a:pt x="5340731" y="654939"/>
                  </a:lnTo>
                  <a:lnTo>
                    <a:pt x="5231511" y="654939"/>
                  </a:lnTo>
                  <a:lnTo>
                    <a:pt x="5449824" y="873252"/>
                  </a:lnTo>
                  <a:lnTo>
                    <a:pt x="5668137" y="654939"/>
                  </a:lnTo>
                  <a:lnTo>
                    <a:pt x="5558917" y="654939"/>
                  </a:lnTo>
                  <a:lnTo>
                    <a:pt x="5558917" y="567436"/>
                  </a:lnTo>
                  <a:lnTo>
                    <a:pt x="10899648" y="567436"/>
                  </a:lnTo>
                  <a:lnTo>
                    <a:pt x="108996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65354" y="233933"/>
              <a:ext cx="10899775" cy="873760"/>
            </a:xfrm>
            <a:custGeom>
              <a:avLst/>
              <a:gdLst/>
              <a:ahLst/>
              <a:cxnLst/>
              <a:rect l="l" t="t" r="r" b="b"/>
              <a:pathLst>
                <a:path w="10899775" h="873760">
                  <a:moveTo>
                    <a:pt x="0" y="0"/>
                  </a:moveTo>
                  <a:lnTo>
                    <a:pt x="10899648" y="0"/>
                  </a:lnTo>
                  <a:lnTo>
                    <a:pt x="10899648" y="567436"/>
                  </a:lnTo>
                  <a:lnTo>
                    <a:pt x="5558917" y="567436"/>
                  </a:lnTo>
                  <a:lnTo>
                    <a:pt x="5558917" y="654939"/>
                  </a:lnTo>
                  <a:lnTo>
                    <a:pt x="5668137" y="654939"/>
                  </a:lnTo>
                  <a:lnTo>
                    <a:pt x="5449824" y="873252"/>
                  </a:lnTo>
                  <a:lnTo>
                    <a:pt x="5231511" y="654939"/>
                  </a:lnTo>
                  <a:lnTo>
                    <a:pt x="5340731" y="654939"/>
                  </a:lnTo>
                  <a:lnTo>
                    <a:pt x="5340731" y="567436"/>
                  </a:lnTo>
                  <a:lnTo>
                    <a:pt x="0" y="567436"/>
                  </a:lnTo>
                  <a:lnTo>
                    <a:pt x="0" y="0"/>
                  </a:lnTo>
                  <a:close/>
                </a:path>
              </a:pathLst>
            </a:custGeom>
            <a:ln w="38098">
              <a:solidFill>
                <a:srgbClr val="1B3081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29285" y="190957"/>
            <a:ext cx="8754745" cy="5289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5"/>
              <a:t>Педагогические</a:t>
            </a:r>
            <a:r>
              <a:rPr dirty="0" spc="-45"/>
              <a:t> </a:t>
            </a:r>
            <a:r>
              <a:rPr dirty="0" spc="-15"/>
              <a:t>инструменты</a:t>
            </a:r>
            <a:r>
              <a:rPr dirty="0" spc="-65"/>
              <a:t> </a:t>
            </a:r>
            <a:r>
              <a:rPr dirty="0" spc="-15"/>
              <a:t>воспитания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06356" y="1714588"/>
            <a:ext cx="630808" cy="629323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2284476" y="1815083"/>
            <a:ext cx="4665345" cy="4695825"/>
            <a:chOff x="2284476" y="1815083"/>
            <a:chExt cx="4665345" cy="469582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76900" y="5762320"/>
              <a:ext cx="595795" cy="58204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84476" y="2510027"/>
              <a:ext cx="4000500" cy="400050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58611" y="1815083"/>
              <a:ext cx="537972" cy="53949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283964" y="1877567"/>
              <a:ext cx="2659380" cy="3537585"/>
            </a:xfrm>
            <a:custGeom>
              <a:avLst/>
              <a:gdLst/>
              <a:ahLst/>
              <a:cxnLst/>
              <a:rect l="l" t="t" r="r" b="b"/>
              <a:pathLst>
                <a:path w="2659379" h="3537585">
                  <a:moveTo>
                    <a:pt x="2161032" y="0"/>
                  </a:moveTo>
                  <a:lnTo>
                    <a:pt x="2659380" y="0"/>
                  </a:lnTo>
                </a:path>
                <a:path w="2659379" h="3537585">
                  <a:moveTo>
                    <a:pt x="2157984" y="0"/>
                  </a:moveTo>
                  <a:lnTo>
                    <a:pt x="0" y="2633472"/>
                  </a:lnTo>
                </a:path>
                <a:path w="2659379" h="3537585">
                  <a:moveTo>
                    <a:pt x="2159508" y="743712"/>
                  </a:moveTo>
                  <a:lnTo>
                    <a:pt x="332232" y="2936748"/>
                  </a:lnTo>
                </a:path>
                <a:path w="2659379" h="3537585">
                  <a:moveTo>
                    <a:pt x="2161032" y="1488948"/>
                  </a:moveTo>
                  <a:lnTo>
                    <a:pt x="2659380" y="1488948"/>
                  </a:lnTo>
                </a:path>
                <a:path w="2659379" h="3537585">
                  <a:moveTo>
                    <a:pt x="2161032" y="1488948"/>
                  </a:moveTo>
                  <a:lnTo>
                    <a:pt x="624839" y="3218688"/>
                  </a:lnTo>
                </a:path>
                <a:path w="2659379" h="3537585">
                  <a:moveTo>
                    <a:pt x="2161032" y="2218944"/>
                  </a:moveTo>
                  <a:lnTo>
                    <a:pt x="2659380" y="2218944"/>
                  </a:lnTo>
                </a:path>
                <a:path w="2659379" h="3537585">
                  <a:moveTo>
                    <a:pt x="2161032" y="2218944"/>
                  </a:moveTo>
                  <a:lnTo>
                    <a:pt x="970788" y="3537204"/>
                  </a:lnTo>
                </a:path>
              </a:pathLst>
            </a:custGeom>
            <a:ln w="12192">
              <a:solidFill>
                <a:srgbClr val="C0C7E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82714" y="1705355"/>
            <a:ext cx="512851" cy="653796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68680" y="4363211"/>
            <a:ext cx="670560" cy="670560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775192" y="4070603"/>
            <a:ext cx="670559" cy="670560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6420358" y="1584147"/>
            <a:ext cx="3967479" cy="35591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18185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1B3081"/>
                </a:solidFill>
                <a:latin typeface="Microsoft Sans Serif"/>
                <a:cs typeface="Microsoft Sans Serif"/>
              </a:rPr>
              <a:t>Принципы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 воспитания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ts val="2560"/>
              </a:lnSpc>
              <a:spcBef>
                <a:spcPts val="5"/>
              </a:spcBef>
            </a:pPr>
            <a:r>
              <a:rPr dirty="0" sz="2300">
                <a:latin typeface="Microsoft Sans Serif"/>
                <a:cs typeface="Microsoft Sans Serif"/>
              </a:rPr>
              <a:t> </a:t>
            </a:r>
            <a:endParaRPr sz="2300">
              <a:latin typeface="Microsoft Sans Serif"/>
              <a:cs typeface="Microsoft Sans Serif"/>
            </a:endParaRPr>
          </a:p>
          <a:p>
            <a:pPr marL="675005" marR="172720" indent="-651510">
              <a:lnSpc>
                <a:spcPts val="2520"/>
              </a:lnSpc>
              <a:spcBef>
                <a:spcPts val="185"/>
              </a:spcBef>
              <a:tabLst>
                <a:tab pos="668020" algn="l"/>
              </a:tabLst>
            </a:pPr>
            <a:r>
              <a:rPr dirty="0" u="heavy" sz="2400">
                <a:solidFill>
                  <a:srgbClr val="1B3081"/>
                </a:solidFill>
                <a:uFill>
                  <a:solidFill>
                    <a:srgbClr val="C0C7E2"/>
                  </a:solidFill>
                </a:uFill>
                <a:latin typeface="Times New Roman"/>
                <a:cs typeface="Times New Roman"/>
              </a:rPr>
              <a:t> 	</a:t>
            </a: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Основные</a:t>
            </a:r>
            <a:r>
              <a:rPr dirty="0" sz="2400" spc="-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подходы</a:t>
            </a:r>
            <a:r>
              <a:rPr dirty="0" sz="24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60">
                <a:solidFill>
                  <a:srgbClr val="1B3081"/>
                </a:solidFill>
                <a:latin typeface="Microsoft Sans Serif"/>
                <a:cs typeface="Microsoft Sans Serif"/>
              </a:rPr>
              <a:t>к </a:t>
            </a:r>
            <a:r>
              <a:rPr dirty="0" sz="2400" spc="-15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воспитанию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654050">
              <a:lnSpc>
                <a:spcPct val="100000"/>
              </a:lnSpc>
              <a:spcBef>
                <a:spcPts val="1800"/>
              </a:spcBef>
            </a:pPr>
            <a:r>
              <a:rPr dirty="0" sz="2400" spc="-65">
                <a:solidFill>
                  <a:srgbClr val="1B3081"/>
                </a:solidFill>
                <a:latin typeface="Microsoft Sans Serif"/>
                <a:cs typeface="Microsoft Sans Serif"/>
              </a:rPr>
              <a:t>Формы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4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713105" marR="1543685">
              <a:lnSpc>
                <a:spcPct val="100499"/>
              </a:lnSpc>
              <a:spcBef>
                <a:spcPts val="790"/>
              </a:spcBef>
            </a:pP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Методы 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r>
              <a:rPr dirty="0" sz="24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23495">
              <a:lnSpc>
                <a:spcPts val="2800"/>
              </a:lnSpc>
              <a:spcBef>
                <a:spcPts val="290"/>
              </a:spcBef>
              <a:tabLst>
                <a:tab pos="668020" algn="l"/>
              </a:tabLst>
            </a:pPr>
            <a:r>
              <a:rPr dirty="0" u="heavy" sz="2400">
                <a:solidFill>
                  <a:srgbClr val="1B3081"/>
                </a:solidFill>
                <a:uFill>
                  <a:solidFill>
                    <a:srgbClr val="C0C7E2"/>
                  </a:solidFill>
                </a:uFill>
                <a:latin typeface="Times New Roman"/>
                <a:cs typeface="Times New Roman"/>
              </a:rPr>
              <a:t> 	</a:t>
            </a: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Средства</a:t>
            </a:r>
            <a:r>
              <a:rPr dirty="0" sz="2400" spc="-5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695325">
              <a:lnSpc>
                <a:spcPts val="2800"/>
              </a:lnSpc>
            </a:pP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640967" y="1705355"/>
            <a:ext cx="5274945" cy="5001895"/>
            <a:chOff x="1640967" y="1705355"/>
            <a:chExt cx="5274945" cy="5001895"/>
          </a:xfrm>
        </p:grpSpPr>
        <p:sp>
          <p:nvSpPr>
            <p:cNvPr id="19" name="object 19"/>
            <p:cNvSpPr/>
            <p:nvPr/>
          </p:nvSpPr>
          <p:spPr>
            <a:xfrm>
              <a:off x="5580507" y="4652772"/>
              <a:ext cx="864235" cy="929640"/>
            </a:xfrm>
            <a:custGeom>
              <a:avLst/>
              <a:gdLst/>
              <a:ahLst/>
              <a:cxnLst/>
              <a:rect l="l" t="t" r="r" b="b"/>
              <a:pathLst>
                <a:path w="864235" h="929639">
                  <a:moveTo>
                    <a:pt x="864107" y="0"/>
                  </a:moveTo>
                  <a:lnTo>
                    <a:pt x="0" y="929639"/>
                  </a:lnTo>
                </a:path>
              </a:pathLst>
            </a:custGeom>
            <a:ln w="12192">
              <a:solidFill>
                <a:srgbClr val="C0C7E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40967" y="1705355"/>
              <a:ext cx="5274563" cy="5001768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1602339" y="6474053"/>
            <a:ext cx="3048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11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01957" y="6468262"/>
            <a:ext cx="3048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13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13359" y="8382"/>
            <a:ext cx="8466455" cy="10318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Использование</a:t>
            </a:r>
            <a:r>
              <a:rPr dirty="0" spc="-70"/>
              <a:t> </a:t>
            </a:r>
            <a:r>
              <a:rPr dirty="0" spc="-25"/>
              <a:t>социокультурной</a:t>
            </a:r>
            <a:r>
              <a:rPr dirty="0" spc="-130"/>
              <a:t> </a:t>
            </a:r>
            <a:r>
              <a:rPr dirty="0" spc="-5"/>
              <a:t>среды </a:t>
            </a:r>
            <a:r>
              <a:rPr dirty="0" spc="-905"/>
              <a:t> </a:t>
            </a:r>
            <a:r>
              <a:rPr dirty="0"/>
              <a:t>в</a:t>
            </a:r>
            <a:r>
              <a:rPr dirty="0" spc="-25"/>
              <a:t> </a:t>
            </a:r>
            <a:r>
              <a:rPr dirty="0" spc="-15"/>
              <a:t>воспитании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759954" y="1399133"/>
            <a:ext cx="3070225" cy="1892935"/>
          </a:xfrm>
          <a:prstGeom prst="rect">
            <a:avLst/>
          </a:prstGeom>
        </p:spPr>
        <p:txBody>
          <a:bodyPr wrap="square" lIns="0" tIns="3175" rIns="0" bIns="0" rtlCol="0" vert="horz">
            <a:spAutoFit/>
          </a:bodyPr>
          <a:lstStyle/>
          <a:p>
            <a:pPr marL="12700" marR="5080">
              <a:lnSpc>
                <a:spcPct val="123100"/>
              </a:lnSpc>
              <a:spcBef>
                <a:spcPts val="25"/>
              </a:spcBef>
            </a:pP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Взаимодействие </a:t>
            </a:r>
            <a:r>
              <a:rPr dirty="0" sz="2000" spc="5">
                <a:solidFill>
                  <a:srgbClr val="1B3081"/>
                </a:solidFill>
                <a:latin typeface="Microsoft Sans Serif"/>
                <a:cs typeface="Microsoft Sans Serif"/>
              </a:rPr>
              <a:t>с </a:t>
            </a:r>
            <a:r>
              <a:rPr dirty="0" sz="20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учреждениями </a:t>
            </a:r>
            <a:r>
              <a:rPr dirty="0" sz="2000" spc="-40">
                <a:solidFill>
                  <a:srgbClr val="1B3081"/>
                </a:solidFill>
                <a:latin typeface="Microsoft Sans Serif"/>
                <a:cs typeface="Microsoft Sans Serif"/>
              </a:rPr>
              <a:t>культуры: </a:t>
            </a:r>
            <a:r>
              <a:rPr dirty="0" sz="2000" spc="-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1B3081"/>
                </a:solidFill>
                <a:latin typeface="Microsoft Sans Serif"/>
                <a:cs typeface="Microsoft Sans Serif"/>
              </a:rPr>
              <a:t>музеем,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библиотекой,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домом </a:t>
            </a:r>
            <a:r>
              <a:rPr dirty="0" sz="2000" spc="-40">
                <a:solidFill>
                  <a:srgbClr val="1B3081"/>
                </a:solidFill>
                <a:latin typeface="Microsoft Sans Serif"/>
                <a:cs typeface="Microsoft Sans Serif"/>
              </a:rPr>
              <a:t>культуры, </a:t>
            </a:r>
            <a:r>
              <a:rPr dirty="0" sz="2000" spc="-35"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1B3081"/>
                </a:solidFill>
                <a:latin typeface="Microsoft Sans Serif"/>
                <a:cs typeface="Microsoft Sans Serif"/>
              </a:rPr>
              <a:t>кинотеатром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11928" y="1026794"/>
            <a:ext cx="1904364" cy="1905762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432816" y="1543811"/>
            <a:ext cx="10796270" cy="4558665"/>
            <a:chOff x="432816" y="1543811"/>
            <a:chExt cx="10796270" cy="455866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5344" y="3565969"/>
              <a:ext cx="2315337" cy="224370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32816" y="1543811"/>
              <a:ext cx="3816350" cy="2307590"/>
            </a:xfrm>
            <a:custGeom>
              <a:avLst/>
              <a:gdLst/>
              <a:ahLst/>
              <a:cxnLst/>
              <a:rect l="l" t="t" r="r" b="b"/>
              <a:pathLst>
                <a:path w="3816350" h="2307590">
                  <a:moveTo>
                    <a:pt x="3816096" y="0"/>
                  </a:moveTo>
                  <a:lnTo>
                    <a:pt x="0" y="0"/>
                  </a:lnTo>
                  <a:lnTo>
                    <a:pt x="0" y="2307336"/>
                  </a:lnTo>
                  <a:lnTo>
                    <a:pt x="3816096" y="2307336"/>
                  </a:lnTo>
                  <a:lnTo>
                    <a:pt x="38160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09204" y="2980944"/>
              <a:ext cx="3119628" cy="312115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511860" y="1495653"/>
            <a:ext cx="3446145" cy="1855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0100"/>
              </a:lnSpc>
              <a:spcBef>
                <a:spcPts val="100"/>
              </a:spcBef>
            </a:pP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Организация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деятельности 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обучающихся </a:t>
            </a:r>
            <a:r>
              <a:rPr dirty="0" sz="2000" spc="-35">
                <a:solidFill>
                  <a:srgbClr val="1B3081"/>
                </a:solidFill>
                <a:latin typeface="Microsoft Sans Serif"/>
                <a:cs typeface="Microsoft Sans Serif"/>
              </a:rPr>
              <a:t>за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пределами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образовательной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 организации: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в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музеях, </a:t>
            </a: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парках,</a:t>
            </a:r>
            <a:r>
              <a:rPr dirty="0" sz="20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20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спортивных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1860" y="3385820"/>
            <a:ext cx="140398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площадках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69163" y="5884164"/>
            <a:ext cx="11059795" cy="923925"/>
          </a:xfrm>
          <a:custGeom>
            <a:avLst/>
            <a:gdLst/>
            <a:ahLst/>
            <a:cxnLst/>
            <a:rect l="l" t="t" r="r" b="b"/>
            <a:pathLst>
              <a:path w="11059795" h="923925">
                <a:moveTo>
                  <a:pt x="11059668" y="0"/>
                </a:moveTo>
                <a:lnTo>
                  <a:pt x="0" y="0"/>
                </a:lnTo>
                <a:lnTo>
                  <a:pt x="0" y="923544"/>
                </a:lnTo>
                <a:lnTo>
                  <a:pt x="11059668" y="923544"/>
                </a:lnTo>
                <a:lnTo>
                  <a:pt x="11059668" y="0"/>
                </a:lnTo>
                <a:close/>
              </a:path>
            </a:pathLst>
          </a:custGeom>
          <a:solidFill>
            <a:srgbClr val="F0F0F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46684" y="5907430"/>
            <a:ext cx="10570210" cy="8502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dirty="0" sz="1800" spc="-35" b="1">
                <a:solidFill>
                  <a:srgbClr val="1B3081"/>
                </a:solidFill>
                <a:latin typeface="Arial"/>
                <a:cs typeface="Arial"/>
              </a:rPr>
              <a:t>Социокультурная</a:t>
            </a:r>
            <a:r>
              <a:rPr dirty="0" sz="18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1B3081"/>
                </a:solidFill>
                <a:latin typeface="Arial"/>
                <a:cs typeface="Arial"/>
              </a:rPr>
              <a:t>среда</a:t>
            </a:r>
            <a:r>
              <a:rPr dirty="0" sz="1800" spc="-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–</a:t>
            </a:r>
            <a:r>
              <a:rPr dirty="0" sz="1800" spc="4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это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1B3081"/>
                </a:solidFill>
                <a:latin typeface="Microsoft Sans Serif"/>
                <a:cs typeface="Microsoft Sans Serif"/>
              </a:rPr>
              <a:t>конкретное,</a:t>
            </a:r>
            <a:r>
              <a:rPr dirty="0" sz="18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непосредственно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данное</a:t>
            </a:r>
            <a:r>
              <a:rPr dirty="0" sz="18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1B3081"/>
                </a:solidFill>
                <a:latin typeface="Microsoft Sans Serif"/>
                <a:cs typeface="Microsoft Sans Serif"/>
              </a:rPr>
              <a:t>каждому</a:t>
            </a:r>
            <a:r>
              <a:rPr dirty="0" sz="18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обучающемуся 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социальное</a:t>
            </a:r>
            <a:r>
              <a:rPr dirty="0" sz="1800" spc="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пространство</a:t>
            </a:r>
            <a:r>
              <a:rPr dirty="0" sz="1800" spc="8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(страна,</a:t>
            </a:r>
            <a:r>
              <a:rPr dirty="0" sz="18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город,</a:t>
            </a:r>
            <a:r>
              <a:rPr dirty="0" sz="18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область,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1B3081"/>
                </a:solidFill>
                <a:latin typeface="Microsoft Sans Serif"/>
                <a:cs typeface="Microsoft Sans Serif"/>
              </a:rPr>
              <a:t>район,</a:t>
            </a:r>
            <a:r>
              <a:rPr dirty="0" sz="18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5">
                <a:solidFill>
                  <a:srgbClr val="1B3081"/>
                </a:solidFill>
                <a:latin typeface="Microsoft Sans Serif"/>
                <a:cs typeface="Microsoft Sans Serif"/>
              </a:rPr>
              <a:t>село),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посредством</a:t>
            </a:r>
            <a:r>
              <a:rPr dirty="0" sz="1800" spc="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5">
                <a:solidFill>
                  <a:srgbClr val="1B3081"/>
                </a:solidFill>
                <a:latin typeface="Microsoft Sans Serif"/>
                <a:cs typeface="Microsoft Sans Serif"/>
              </a:rPr>
              <a:t>которого</a:t>
            </a:r>
            <a:r>
              <a:rPr dirty="0" sz="1800" spc="7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0">
                <a:solidFill>
                  <a:srgbClr val="1B3081"/>
                </a:solidFill>
                <a:latin typeface="Microsoft Sans Serif"/>
                <a:cs typeface="Microsoft Sans Serif"/>
              </a:rPr>
              <a:t>он</a:t>
            </a:r>
            <a:r>
              <a:rPr dirty="0" sz="18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активно 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 включается</a:t>
            </a:r>
            <a:r>
              <a:rPr dirty="0" sz="1800" spc="-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18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40">
                <a:solidFill>
                  <a:srgbClr val="1B3081"/>
                </a:solidFill>
                <a:latin typeface="Microsoft Sans Serif"/>
                <a:cs typeface="Microsoft Sans Serif"/>
              </a:rPr>
              <a:t>культурные</a:t>
            </a:r>
            <a:r>
              <a:rPr dirty="0" sz="1800" spc="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1B3081"/>
                </a:solidFill>
                <a:latin typeface="Microsoft Sans Serif"/>
                <a:cs typeface="Microsoft Sans Serif"/>
              </a:rPr>
              <a:t>связи</a:t>
            </a:r>
            <a:r>
              <a:rPr dirty="0" sz="18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5">
                <a:solidFill>
                  <a:srgbClr val="1B3081"/>
                </a:solidFill>
                <a:latin typeface="Microsoft Sans Serif"/>
                <a:cs typeface="Microsoft Sans Serif"/>
              </a:rPr>
              <a:t>общества.</a:t>
            </a:r>
            <a:r>
              <a:rPr dirty="0" sz="1800">
                <a:latin typeface="Microsoft Sans Serif"/>
                <a:cs typeface="Microsoft Sans Serif"/>
              </a:rPr>
              <a:t> 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883152" y="3480815"/>
            <a:ext cx="4425950" cy="1569720"/>
          </a:xfrm>
          <a:custGeom>
            <a:avLst/>
            <a:gdLst/>
            <a:ahLst/>
            <a:cxnLst/>
            <a:rect l="l" t="t" r="r" b="b"/>
            <a:pathLst>
              <a:path w="4425950" h="1569720">
                <a:moveTo>
                  <a:pt x="4425696" y="0"/>
                </a:moveTo>
                <a:lnTo>
                  <a:pt x="0" y="0"/>
                </a:lnTo>
                <a:lnTo>
                  <a:pt x="0" y="1569719"/>
                </a:lnTo>
                <a:lnTo>
                  <a:pt x="4425696" y="1569719"/>
                </a:lnTo>
                <a:lnTo>
                  <a:pt x="44256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3962146" y="3530600"/>
            <a:ext cx="424815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>
                <a:solidFill>
                  <a:srgbClr val="1B3081"/>
                </a:solidFill>
                <a:latin typeface="Microsoft Sans Serif"/>
                <a:cs typeface="Microsoft Sans Serif"/>
              </a:rPr>
              <a:t>Вовлечение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обучающихся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класса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62146" y="3801080"/>
            <a:ext cx="4083685" cy="11233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95"/>
              </a:spcBef>
            </a:pP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организованную </a:t>
            </a:r>
            <a:r>
              <a:rPr dirty="0" sz="2000" spc="-5">
                <a:solidFill>
                  <a:srgbClr val="1B3081"/>
                </a:solidFill>
                <a:latin typeface="Microsoft Sans Serif"/>
                <a:cs typeface="Microsoft Sans Serif"/>
              </a:rPr>
              <a:t>совместную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деятельность</a:t>
            </a:r>
            <a:r>
              <a:rPr dirty="0" sz="20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20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1B3081"/>
                </a:solidFill>
                <a:latin typeface="Microsoft Sans Serif"/>
                <a:cs typeface="Microsoft Sans Serif"/>
              </a:rPr>
              <a:t>представителями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1B3081"/>
                </a:solidFill>
                <a:latin typeface="Microsoft Sans Serif"/>
                <a:cs typeface="Microsoft Sans Serif"/>
              </a:rPr>
              <a:t>старшего</a:t>
            </a:r>
            <a:r>
              <a:rPr dirty="0" sz="2000" spc="-3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1B3081"/>
                </a:solidFill>
                <a:latin typeface="Microsoft Sans Serif"/>
                <a:cs typeface="Microsoft Sans Serif"/>
              </a:rPr>
              <a:t>поколения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55803" y="197611"/>
            <a:ext cx="10321290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5"/>
              <a:t>Способы</a:t>
            </a:r>
            <a:r>
              <a:rPr dirty="0" spc="-70"/>
              <a:t> </a:t>
            </a:r>
            <a:r>
              <a:rPr dirty="0" spc="-25"/>
              <a:t>мотивации</a:t>
            </a:r>
            <a:r>
              <a:rPr dirty="0" spc="-110"/>
              <a:t> </a:t>
            </a:r>
            <a:r>
              <a:rPr dirty="0" spc="-15"/>
              <a:t>педагогического</a:t>
            </a:r>
            <a:r>
              <a:rPr dirty="0" spc="-110"/>
              <a:t> </a:t>
            </a:r>
            <a:r>
              <a:rPr dirty="0" spc="-25"/>
              <a:t>коллектива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4379976" y="1127760"/>
            <a:ext cx="6818630" cy="744220"/>
            <a:chOff x="4379976" y="1127760"/>
            <a:chExt cx="6818630" cy="744220"/>
          </a:xfrm>
        </p:grpSpPr>
        <p:sp>
          <p:nvSpPr>
            <p:cNvPr id="6" name="object 6"/>
            <p:cNvSpPr/>
            <p:nvPr/>
          </p:nvSpPr>
          <p:spPr>
            <a:xfrm>
              <a:off x="4745736" y="1133856"/>
              <a:ext cx="6446520" cy="731520"/>
            </a:xfrm>
            <a:custGeom>
              <a:avLst/>
              <a:gdLst/>
              <a:ahLst/>
              <a:cxnLst/>
              <a:rect l="l" t="t" r="r" b="b"/>
              <a:pathLst>
                <a:path w="6446520" h="731519">
                  <a:moveTo>
                    <a:pt x="6446520" y="0"/>
                  </a:moveTo>
                  <a:lnTo>
                    <a:pt x="365760" y="0"/>
                  </a:lnTo>
                  <a:lnTo>
                    <a:pt x="0" y="365760"/>
                  </a:lnTo>
                  <a:lnTo>
                    <a:pt x="365760" y="731520"/>
                  </a:lnTo>
                  <a:lnTo>
                    <a:pt x="6446520" y="731520"/>
                  </a:lnTo>
                  <a:lnTo>
                    <a:pt x="6446520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4745736" y="1133856"/>
              <a:ext cx="6446520" cy="731520"/>
            </a:xfrm>
            <a:custGeom>
              <a:avLst/>
              <a:gdLst/>
              <a:ahLst/>
              <a:cxnLst/>
              <a:rect l="l" t="t" r="r" b="b"/>
              <a:pathLst>
                <a:path w="6446520" h="731519">
                  <a:moveTo>
                    <a:pt x="6446520" y="731520"/>
                  </a:moveTo>
                  <a:lnTo>
                    <a:pt x="365760" y="731520"/>
                  </a:lnTo>
                  <a:lnTo>
                    <a:pt x="0" y="365760"/>
                  </a:lnTo>
                  <a:lnTo>
                    <a:pt x="365760" y="0"/>
                  </a:lnTo>
                  <a:lnTo>
                    <a:pt x="6446520" y="0"/>
                  </a:lnTo>
                  <a:lnTo>
                    <a:pt x="6446520" y="73152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386072" y="1133855"/>
              <a:ext cx="731520" cy="731520"/>
            </a:xfrm>
            <a:custGeom>
              <a:avLst/>
              <a:gdLst/>
              <a:ahLst/>
              <a:cxnLst/>
              <a:rect l="l" t="t" r="r" b="b"/>
              <a:pathLst>
                <a:path w="731520" h="731519">
                  <a:moveTo>
                    <a:pt x="731520" y="731520"/>
                  </a:moveTo>
                  <a:lnTo>
                    <a:pt x="365760" y="365760"/>
                  </a:lnTo>
                  <a:lnTo>
                    <a:pt x="0" y="731520"/>
                  </a:lnTo>
                  <a:lnTo>
                    <a:pt x="731520" y="731520"/>
                  </a:lnTo>
                  <a:close/>
                </a:path>
                <a:path w="731520" h="731519">
                  <a:moveTo>
                    <a:pt x="731520" y="0"/>
                  </a:moveTo>
                  <a:lnTo>
                    <a:pt x="0" y="0"/>
                  </a:lnTo>
                  <a:lnTo>
                    <a:pt x="365760" y="365760"/>
                  </a:lnTo>
                  <a:lnTo>
                    <a:pt x="731520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386072" y="1133856"/>
              <a:ext cx="731520" cy="731520"/>
            </a:xfrm>
            <a:custGeom>
              <a:avLst/>
              <a:gdLst/>
              <a:ahLst/>
              <a:cxnLst/>
              <a:rect l="l" t="t" r="r" b="b"/>
              <a:pathLst>
                <a:path w="731520" h="731519">
                  <a:moveTo>
                    <a:pt x="0" y="0"/>
                  </a:moveTo>
                  <a:lnTo>
                    <a:pt x="731519" y="0"/>
                  </a:lnTo>
                  <a:lnTo>
                    <a:pt x="365760" y="365760"/>
                  </a:lnTo>
                  <a:lnTo>
                    <a:pt x="731519" y="731520"/>
                  </a:lnTo>
                  <a:lnTo>
                    <a:pt x="0" y="731520"/>
                  </a:lnTo>
                  <a:lnTo>
                    <a:pt x="365760" y="365760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" name="object 10"/>
          <p:cNvGrpSpPr/>
          <p:nvPr/>
        </p:nvGrpSpPr>
        <p:grpSpPr>
          <a:xfrm>
            <a:off x="3735323" y="2106167"/>
            <a:ext cx="7382509" cy="745490"/>
            <a:chOff x="3735323" y="2106167"/>
            <a:chExt cx="7382509" cy="745490"/>
          </a:xfrm>
        </p:grpSpPr>
        <p:sp>
          <p:nvSpPr>
            <p:cNvPr id="11" name="object 11"/>
            <p:cNvSpPr/>
            <p:nvPr/>
          </p:nvSpPr>
          <p:spPr>
            <a:xfrm>
              <a:off x="4093463" y="2113787"/>
              <a:ext cx="7018020" cy="731520"/>
            </a:xfrm>
            <a:custGeom>
              <a:avLst/>
              <a:gdLst/>
              <a:ahLst/>
              <a:cxnLst/>
              <a:rect l="l" t="t" r="r" b="b"/>
              <a:pathLst>
                <a:path w="7018020" h="731519">
                  <a:moveTo>
                    <a:pt x="7018019" y="0"/>
                  </a:moveTo>
                  <a:lnTo>
                    <a:pt x="365760" y="0"/>
                  </a:lnTo>
                  <a:lnTo>
                    <a:pt x="0" y="365760"/>
                  </a:lnTo>
                  <a:lnTo>
                    <a:pt x="365760" y="731520"/>
                  </a:lnTo>
                  <a:lnTo>
                    <a:pt x="7018019" y="731520"/>
                  </a:lnTo>
                  <a:lnTo>
                    <a:pt x="7018019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093463" y="2113787"/>
              <a:ext cx="7018020" cy="731520"/>
            </a:xfrm>
            <a:custGeom>
              <a:avLst/>
              <a:gdLst/>
              <a:ahLst/>
              <a:cxnLst/>
              <a:rect l="l" t="t" r="r" b="b"/>
              <a:pathLst>
                <a:path w="7018020" h="731519">
                  <a:moveTo>
                    <a:pt x="7018019" y="731520"/>
                  </a:moveTo>
                  <a:lnTo>
                    <a:pt x="365760" y="731520"/>
                  </a:lnTo>
                  <a:lnTo>
                    <a:pt x="0" y="365760"/>
                  </a:lnTo>
                  <a:lnTo>
                    <a:pt x="365760" y="0"/>
                  </a:lnTo>
                  <a:lnTo>
                    <a:pt x="7018019" y="0"/>
                  </a:lnTo>
                  <a:lnTo>
                    <a:pt x="7018019" y="731520"/>
                  </a:lnTo>
                  <a:close/>
                </a:path>
              </a:pathLst>
            </a:custGeom>
            <a:ln w="12190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741420" y="2112263"/>
              <a:ext cx="733425" cy="733425"/>
            </a:xfrm>
            <a:custGeom>
              <a:avLst/>
              <a:gdLst/>
              <a:ahLst/>
              <a:cxnLst/>
              <a:rect l="l" t="t" r="r" b="b"/>
              <a:pathLst>
                <a:path w="733425" h="733425">
                  <a:moveTo>
                    <a:pt x="733044" y="733044"/>
                  </a:moveTo>
                  <a:lnTo>
                    <a:pt x="366522" y="366522"/>
                  </a:lnTo>
                  <a:lnTo>
                    <a:pt x="0" y="733044"/>
                  </a:lnTo>
                  <a:lnTo>
                    <a:pt x="733044" y="733044"/>
                  </a:lnTo>
                  <a:close/>
                </a:path>
                <a:path w="733425" h="733425">
                  <a:moveTo>
                    <a:pt x="733044" y="0"/>
                  </a:moveTo>
                  <a:lnTo>
                    <a:pt x="0" y="0"/>
                  </a:lnTo>
                  <a:lnTo>
                    <a:pt x="366522" y="366522"/>
                  </a:lnTo>
                  <a:lnTo>
                    <a:pt x="733044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3741419" y="2112263"/>
              <a:ext cx="733425" cy="733425"/>
            </a:xfrm>
            <a:custGeom>
              <a:avLst/>
              <a:gdLst/>
              <a:ahLst/>
              <a:cxnLst/>
              <a:rect l="l" t="t" r="r" b="b"/>
              <a:pathLst>
                <a:path w="733425" h="733425">
                  <a:moveTo>
                    <a:pt x="0" y="0"/>
                  </a:moveTo>
                  <a:lnTo>
                    <a:pt x="733043" y="0"/>
                  </a:lnTo>
                  <a:lnTo>
                    <a:pt x="366521" y="366522"/>
                  </a:lnTo>
                  <a:lnTo>
                    <a:pt x="733043" y="733044"/>
                  </a:lnTo>
                  <a:lnTo>
                    <a:pt x="0" y="733044"/>
                  </a:lnTo>
                  <a:lnTo>
                    <a:pt x="366521" y="36652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5" name="object 15"/>
          <p:cNvGrpSpPr/>
          <p:nvPr/>
        </p:nvGrpSpPr>
        <p:grpSpPr>
          <a:xfrm>
            <a:off x="3063239" y="3057144"/>
            <a:ext cx="7393305" cy="744220"/>
            <a:chOff x="3063239" y="3057144"/>
            <a:chExt cx="7393305" cy="744220"/>
          </a:xfrm>
        </p:grpSpPr>
        <p:sp>
          <p:nvSpPr>
            <p:cNvPr id="16" name="object 16"/>
            <p:cNvSpPr/>
            <p:nvPr/>
          </p:nvSpPr>
          <p:spPr>
            <a:xfrm>
              <a:off x="3432047" y="3063240"/>
              <a:ext cx="7018020" cy="731520"/>
            </a:xfrm>
            <a:custGeom>
              <a:avLst/>
              <a:gdLst/>
              <a:ahLst/>
              <a:cxnLst/>
              <a:rect l="l" t="t" r="r" b="b"/>
              <a:pathLst>
                <a:path w="7018020" h="731520">
                  <a:moveTo>
                    <a:pt x="7018020" y="0"/>
                  </a:moveTo>
                  <a:lnTo>
                    <a:pt x="365760" y="0"/>
                  </a:lnTo>
                  <a:lnTo>
                    <a:pt x="0" y="365760"/>
                  </a:lnTo>
                  <a:lnTo>
                    <a:pt x="365760" y="731520"/>
                  </a:lnTo>
                  <a:lnTo>
                    <a:pt x="7018020" y="731520"/>
                  </a:lnTo>
                  <a:lnTo>
                    <a:pt x="7018020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432047" y="3063240"/>
              <a:ext cx="7018020" cy="731520"/>
            </a:xfrm>
            <a:custGeom>
              <a:avLst/>
              <a:gdLst/>
              <a:ahLst/>
              <a:cxnLst/>
              <a:rect l="l" t="t" r="r" b="b"/>
              <a:pathLst>
                <a:path w="7018020" h="731520">
                  <a:moveTo>
                    <a:pt x="7018020" y="731520"/>
                  </a:moveTo>
                  <a:lnTo>
                    <a:pt x="365760" y="731520"/>
                  </a:lnTo>
                  <a:lnTo>
                    <a:pt x="0" y="365760"/>
                  </a:lnTo>
                  <a:lnTo>
                    <a:pt x="365760" y="0"/>
                  </a:lnTo>
                  <a:lnTo>
                    <a:pt x="7018020" y="0"/>
                  </a:lnTo>
                  <a:lnTo>
                    <a:pt x="7018020" y="731520"/>
                  </a:lnTo>
                  <a:close/>
                </a:path>
              </a:pathLst>
            </a:custGeom>
            <a:ln w="12190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069336" y="3063239"/>
              <a:ext cx="731520" cy="731520"/>
            </a:xfrm>
            <a:custGeom>
              <a:avLst/>
              <a:gdLst/>
              <a:ahLst/>
              <a:cxnLst/>
              <a:rect l="l" t="t" r="r" b="b"/>
              <a:pathLst>
                <a:path w="731520" h="731520">
                  <a:moveTo>
                    <a:pt x="731520" y="731520"/>
                  </a:moveTo>
                  <a:lnTo>
                    <a:pt x="365760" y="365760"/>
                  </a:lnTo>
                  <a:lnTo>
                    <a:pt x="0" y="731520"/>
                  </a:lnTo>
                  <a:lnTo>
                    <a:pt x="731520" y="731520"/>
                  </a:lnTo>
                  <a:close/>
                </a:path>
                <a:path w="731520" h="731520">
                  <a:moveTo>
                    <a:pt x="731520" y="0"/>
                  </a:moveTo>
                  <a:lnTo>
                    <a:pt x="0" y="0"/>
                  </a:lnTo>
                  <a:lnTo>
                    <a:pt x="365760" y="365760"/>
                  </a:lnTo>
                  <a:lnTo>
                    <a:pt x="731520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069335" y="3063240"/>
              <a:ext cx="731520" cy="731520"/>
            </a:xfrm>
            <a:custGeom>
              <a:avLst/>
              <a:gdLst/>
              <a:ahLst/>
              <a:cxnLst/>
              <a:rect l="l" t="t" r="r" b="b"/>
              <a:pathLst>
                <a:path w="731520" h="731520">
                  <a:moveTo>
                    <a:pt x="0" y="0"/>
                  </a:moveTo>
                  <a:lnTo>
                    <a:pt x="731519" y="0"/>
                  </a:lnTo>
                  <a:lnTo>
                    <a:pt x="365760" y="365760"/>
                  </a:lnTo>
                  <a:lnTo>
                    <a:pt x="731519" y="731520"/>
                  </a:lnTo>
                  <a:lnTo>
                    <a:pt x="0" y="731520"/>
                  </a:lnTo>
                  <a:lnTo>
                    <a:pt x="365760" y="365760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0" name="object 20"/>
          <p:cNvGrpSpPr/>
          <p:nvPr/>
        </p:nvGrpSpPr>
        <p:grpSpPr>
          <a:xfrm>
            <a:off x="2313432" y="3989832"/>
            <a:ext cx="7394575" cy="744220"/>
            <a:chOff x="2313432" y="3989832"/>
            <a:chExt cx="7394575" cy="744220"/>
          </a:xfrm>
        </p:grpSpPr>
        <p:sp>
          <p:nvSpPr>
            <p:cNvPr id="21" name="object 21"/>
            <p:cNvSpPr/>
            <p:nvPr/>
          </p:nvSpPr>
          <p:spPr>
            <a:xfrm>
              <a:off x="2683764" y="3995928"/>
              <a:ext cx="7018020" cy="731520"/>
            </a:xfrm>
            <a:custGeom>
              <a:avLst/>
              <a:gdLst/>
              <a:ahLst/>
              <a:cxnLst/>
              <a:rect l="l" t="t" r="r" b="b"/>
              <a:pathLst>
                <a:path w="7018020" h="731520">
                  <a:moveTo>
                    <a:pt x="7018019" y="0"/>
                  </a:moveTo>
                  <a:lnTo>
                    <a:pt x="365760" y="0"/>
                  </a:lnTo>
                  <a:lnTo>
                    <a:pt x="0" y="365760"/>
                  </a:lnTo>
                  <a:lnTo>
                    <a:pt x="365760" y="731520"/>
                  </a:lnTo>
                  <a:lnTo>
                    <a:pt x="7018019" y="731520"/>
                  </a:lnTo>
                  <a:lnTo>
                    <a:pt x="7018019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2683764" y="3995928"/>
              <a:ext cx="7018020" cy="731520"/>
            </a:xfrm>
            <a:custGeom>
              <a:avLst/>
              <a:gdLst/>
              <a:ahLst/>
              <a:cxnLst/>
              <a:rect l="l" t="t" r="r" b="b"/>
              <a:pathLst>
                <a:path w="7018020" h="731520">
                  <a:moveTo>
                    <a:pt x="7018019" y="731520"/>
                  </a:moveTo>
                  <a:lnTo>
                    <a:pt x="365760" y="731520"/>
                  </a:lnTo>
                  <a:lnTo>
                    <a:pt x="0" y="365760"/>
                  </a:lnTo>
                  <a:lnTo>
                    <a:pt x="365760" y="0"/>
                  </a:lnTo>
                  <a:lnTo>
                    <a:pt x="7018019" y="0"/>
                  </a:lnTo>
                  <a:lnTo>
                    <a:pt x="7018019" y="731520"/>
                  </a:lnTo>
                  <a:close/>
                </a:path>
              </a:pathLst>
            </a:custGeom>
            <a:ln w="12190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2319528" y="3995927"/>
              <a:ext cx="733425" cy="731520"/>
            </a:xfrm>
            <a:custGeom>
              <a:avLst/>
              <a:gdLst/>
              <a:ahLst/>
              <a:cxnLst/>
              <a:rect l="l" t="t" r="r" b="b"/>
              <a:pathLst>
                <a:path w="733425" h="731520">
                  <a:moveTo>
                    <a:pt x="733044" y="731520"/>
                  </a:moveTo>
                  <a:lnTo>
                    <a:pt x="366522" y="365760"/>
                  </a:lnTo>
                  <a:lnTo>
                    <a:pt x="0" y="731520"/>
                  </a:lnTo>
                  <a:lnTo>
                    <a:pt x="733044" y="731520"/>
                  </a:lnTo>
                  <a:close/>
                </a:path>
                <a:path w="733425" h="731520">
                  <a:moveTo>
                    <a:pt x="733044" y="0"/>
                  </a:moveTo>
                  <a:lnTo>
                    <a:pt x="0" y="0"/>
                  </a:lnTo>
                  <a:lnTo>
                    <a:pt x="366522" y="365760"/>
                  </a:lnTo>
                  <a:lnTo>
                    <a:pt x="733044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2319528" y="3995928"/>
              <a:ext cx="733425" cy="731520"/>
            </a:xfrm>
            <a:custGeom>
              <a:avLst/>
              <a:gdLst/>
              <a:ahLst/>
              <a:cxnLst/>
              <a:rect l="l" t="t" r="r" b="b"/>
              <a:pathLst>
                <a:path w="733425" h="731520">
                  <a:moveTo>
                    <a:pt x="0" y="0"/>
                  </a:moveTo>
                  <a:lnTo>
                    <a:pt x="733044" y="0"/>
                  </a:lnTo>
                  <a:lnTo>
                    <a:pt x="366522" y="365760"/>
                  </a:lnTo>
                  <a:lnTo>
                    <a:pt x="733044" y="731520"/>
                  </a:lnTo>
                  <a:lnTo>
                    <a:pt x="0" y="731520"/>
                  </a:lnTo>
                  <a:lnTo>
                    <a:pt x="366522" y="365760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5" name="object 25"/>
          <p:cNvGrpSpPr/>
          <p:nvPr/>
        </p:nvGrpSpPr>
        <p:grpSpPr>
          <a:xfrm>
            <a:off x="1559052" y="4939284"/>
            <a:ext cx="7386955" cy="745490"/>
            <a:chOff x="1559052" y="4939284"/>
            <a:chExt cx="7386955" cy="745490"/>
          </a:xfrm>
        </p:grpSpPr>
        <p:sp>
          <p:nvSpPr>
            <p:cNvPr id="26" name="object 26"/>
            <p:cNvSpPr/>
            <p:nvPr/>
          </p:nvSpPr>
          <p:spPr>
            <a:xfrm>
              <a:off x="1921764" y="4945380"/>
              <a:ext cx="7018020" cy="733425"/>
            </a:xfrm>
            <a:custGeom>
              <a:avLst/>
              <a:gdLst/>
              <a:ahLst/>
              <a:cxnLst/>
              <a:rect l="l" t="t" r="r" b="b"/>
              <a:pathLst>
                <a:path w="7018020" h="733425">
                  <a:moveTo>
                    <a:pt x="7018019" y="0"/>
                  </a:moveTo>
                  <a:lnTo>
                    <a:pt x="366522" y="0"/>
                  </a:lnTo>
                  <a:lnTo>
                    <a:pt x="0" y="366522"/>
                  </a:lnTo>
                  <a:lnTo>
                    <a:pt x="366522" y="733044"/>
                  </a:lnTo>
                  <a:lnTo>
                    <a:pt x="7018019" y="733044"/>
                  </a:lnTo>
                  <a:lnTo>
                    <a:pt x="7018019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1921764" y="4945380"/>
              <a:ext cx="7018020" cy="733425"/>
            </a:xfrm>
            <a:custGeom>
              <a:avLst/>
              <a:gdLst/>
              <a:ahLst/>
              <a:cxnLst/>
              <a:rect l="l" t="t" r="r" b="b"/>
              <a:pathLst>
                <a:path w="7018020" h="733425">
                  <a:moveTo>
                    <a:pt x="7018019" y="733044"/>
                  </a:moveTo>
                  <a:lnTo>
                    <a:pt x="366522" y="733044"/>
                  </a:lnTo>
                  <a:lnTo>
                    <a:pt x="0" y="366522"/>
                  </a:lnTo>
                  <a:lnTo>
                    <a:pt x="366522" y="0"/>
                  </a:lnTo>
                  <a:lnTo>
                    <a:pt x="7018019" y="0"/>
                  </a:lnTo>
                  <a:lnTo>
                    <a:pt x="7018019" y="733044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1565148" y="4945380"/>
              <a:ext cx="733425" cy="733425"/>
            </a:xfrm>
            <a:custGeom>
              <a:avLst/>
              <a:gdLst/>
              <a:ahLst/>
              <a:cxnLst/>
              <a:rect l="l" t="t" r="r" b="b"/>
              <a:pathLst>
                <a:path w="733425" h="733425">
                  <a:moveTo>
                    <a:pt x="733044" y="733044"/>
                  </a:moveTo>
                  <a:lnTo>
                    <a:pt x="366522" y="366522"/>
                  </a:lnTo>
                  <a:lnTo>
                    <a:pt x="0" y="733044"/>
                  </a:lnTo>
                  <a:lnTo>
                    <a:pt x="733044" y="733044"/>
                  </a:lnTo>
                  <a:close/>
                </a:path>
                <a:path w="733425" h="733425">
                  <a:moveTo>
                    <a:pt x="733044" y="0"/>
                  </a:moveTo>
                  <a:lnTo>
                    <a:pt x="0" y="0"/>
                  </a:lnTo>
                  <a:lnTo>
                    <a:pt x="366522" y="366522"/>
                  </a:lnTo>
                  <a:lnTo>
                    <a:pt x="733044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1565148" y="4945380"/>
              <a:ext cx="733425" cy="733425"/>
            </a:xfrm>
            <a:custGeom>
              <a:avLst/>
              <a:gdLst/>
              <a:ahLst/>
              <a:cxnLst/>
              <a:rect l="l" t="t" r="r" b="b"/>
              <a:pathLst>
                <a:path w="733425" h="733425">
                  <a:moveTo>
                    <a:pt x="0" y="0"/>
                  </a:moveTo>
                  <a:lnTo>
                    <a:pt x="733044" y="0"/>
                  </a:lnTo>
                  <a:lnTo>
                    <a:pt x="366522" y="366522"/>
                  </a:lnTo>
                  <a:lnTo>
                    <a:pt x="733044" y="733044"/>
                  </a:lnTo>
                  <a:lnTo>
                    <a:pt x="0" y="733044"/>
                  </a:lnTo>
                  <a:lnTo>
                    <a:pt x="366522" y="36652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0" name="object 30"/>
          <p:cNvGrpSpPr/>
          <p:nvPr/>
        </p:nvGrpSpPr>
        <p:grpSpPr>
          <a:xfrm>
            <a:off x="1162558" y="5880861"/>
            <a:ext cx="7030720" cy="746125"/>
            <a:chOff x="1162558" y="5880861"/>
            <a:chExt cx="7030720" cy="746125"/>
          </a:xfrm>
        </p:grpSpPr>
        <p:sp>
          <p:nvSpPr>
            <p:cNvPr id="31" name="object 31"/>
            <p:cNvSpPr/>
            <p:nvPr/>
          </p:nvSpPr>
          <p:spPr>
            <a:xfrm>
              <a:off x="1168908" y="5887211"/>
              <a:ext cx="7018020" cy="733425"/>
            </a:xfrm>
            <a:custGeom>
              <a:avLst/>
              <a:gdLst/>
              <a:ahLst/>
              <a:cxnLst/>
              <a:rect l="l" t="t" r="r" b="b"/>
              <a:pathLst>
                <a:path w="7018020" h="733425">
                  <a:moveTo>
                    <a:pt x="7018020" y="0"/>
                  </a:moveTo>
                  <a:lnTo>
                    <a:pt x="366522" y="0"/>
                  </a:lnTo>
                  <a:lnTo>
                    <a:pt x="0" y="366522"/>
                  </a:lnTo>
                  <a:lnTo>
                    <a:pt x="366522" y="733044"/>
                  </a:lnTo>
                  <a:lnTo>
                    <a:pt x="7018020" y="733044"/>
                  </a:lnTo>
                  <a:lnTo>
                    <a:pt x="7018020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1168908" y="5887211"/>
              <a:ext cx="7018020" cy="733425"/>
            </a:xfrm>
            <a:custGeom>
              <a:avLst/>
              <a:gdLst/>
              <a:ahLst/>
              <a:cxnLst/>
              <a:rect l="l" t="t" r="r" b="b"/>
              <a:pathLst>
                <a:path w="7018020" h="733425">
                  <a:moveTo>
                    <a:pt x="7018020" y="733044"/>
                  </a:moveTo>
                  <a:lnTo>
                    <a:pt x="366522" y="733044"/>
                  </a:lnTo>
                  <a:lnTo>
                    <a:pt x="0" y="366522"/>
                  </a:lnTo>
                  <a:lnTo>
                    <a:pt x="366522" y="0"/>
                  </a:lnTo>
                  <a:lnTo>
                    <a:pt x="7018020" y="0"/>
                  </a:lnTo>
                  <a:lnTo>
                    <a:pt x="7018020" y="733044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5240782" y="1177797"/>
            <a:ext cx="4601845" cy="59753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 marR="5080">
              <a:lnSpc>
                <a:spcPts val="2100"/>
              </a:lnSpc>
              <a:spcBef>
                <a:spcPts val="425"/>
              </a:spcBef>
            </a:pPr>
            <a:r>
              <a:rPr dirty="0" sz="2000" spc="-30">
                <a:solidFill>
                  <a:srgbClr val="FFFFFF"/>
                </a:solidFill>
                <a:latin typeface="Microsoft Sans Serif"/>
                <a:cs typeface="Microsoft Sans Serif"/>
              </a:rPr>
              <a:t>Сделать</a:t>
            </a:r>
            <a:r>
              <a:rPr dirty="0" sz="20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5">
                <a:solidFill>
                  <a:srgbClr val="FFFFFF"/>
                </a:solidFill>
                <a:latin typeface="Microsoft Sans Serif"/>
                <a:cs typeface="Microsoft Sans Serif"/>
              </a:rPr>
              <a:t>педагогов</a:t>
            </a:r>
            <a:r>
              <a:rPr dirty="0" sz="20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авторами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рабочей 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программы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49729" y="1749298"/>
            <a:ext cx="9969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>
                <a:latin typeface="Microsoft Sans Serif"/>
                <a:cs typeface="Microsoft Sans Serif"/>
              </a:rPr>
              <a:t> </a:t>
            </a:r>
            <a:endParaRPr sz="2200">
              <a:latin typeface="Microsoft Sans Serif"/>
              <a:cs typeface="Microsoft Sans Serif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588255" y="2041906"/>
            <a:ext cx="6371590" cy="855980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12700" marR="5080">
              <a:lnSpc>
                <a:spcPct val="86100"/>
              </a:lnSpc>
              <a:spcBef>
                <a:spcPts val="434"/>
              </a:spcBef>
            </a:pPr>
            <a:r>
              <a:rPr dirty="0" sz="2000" spc="-35">
                <a:solidFill>
                  <a:srgbClr val="FFFFFF"/>
                </a:solidFill>
                <a:latin typeface="Microsoft Sans Serif"/>
                <a:cs typeface="Microsoft Sans Serif"/>
              </a:rPr>
              <a:t>Через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создание</a:t>
            </a:r>
            <a:r>
              <a:rPr dirty="0" sz="20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общих</a:t>
            </a:r>
            <a:r>
              <a:rPr dirty="0" sz="20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традиций</a:t>
            </a:r>
            <a:r>
              <a:rPr dirty="0" sz="2000" spc="-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развивать</a:t>
            </a:r>
            <a:r>
              <a:rPr dirty="0" sz="2000" spc="-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в </a:t>
            </a:r>
            <a:r>
              <a:rPr dirty="0" sz="20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образовательной</a:t>
            </a:r>
            <a:r>
              <a:rPr dirty="0" sz="20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организации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атмосферу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доверия </a:t>
            </a: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и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уважения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649729" y="2871343"/>
            <a:ext cx="9334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49729" y="3138043"/>
            <a:ext cx="7755255" cy="34715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287905">
              <a:lnSpc>
                <a:spcPts val="2250"/>
              </a:lnSpc>
              <a:spcBef>
                <a:spcPts val="105"/>
              </a:spcBef>
            </a:pP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Организовывать </a:t>
            </a:r>
            <a:r>
              <a:rPr dirty="0" sz="2000" spc="-40">
                <a:solidFill>
                  <a:srgbClr val="FFFFFF"/>
                </a:solidFill>
                <a:latin typeface="Microsoft Sans Serif"/>
                <a:cs typeface="Microsoft Sans Serif"/>
              </a:rPr>
              <a:t>методические</a:t>
            </a:r>
            <a:r>
              <a:rPr dirty="0" sz="20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мероприятия,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 marL="2287905">
              <a:lnSpc>
                <a:spcPts val="2250"/>
              </a:lnSpc>
            </a:pP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позволяющие</a:t>
            </a:r>
            <a:r>
              <a:rPr dirty="0" sz="20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научиться</a:t>
            </a:r>
            <a:r>
              <a:rPr dirty="0" sz="20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чему-то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новому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3200">
              <a:latin typeface="Microsoft Sans Serif"/>
              <a:cs typeface="Microsoft Sans Serif"/>
            </a:endParaRPr>
          </a:p>
          <a:p>
            <a:pPr marL="1541145">
              <a:lnSpc>
                <a:spcPct val="100000"/>
              </a:lnSpc>
            </a:pPr>
            <a:r>
              <a:rPr dirty="0" sz="2000" spc="-20">
                <a:solidFill>
                  <a:srgbClr val="FFFFFF"/>
                </a:solidFill>
                <a:latin typeface="Microsoft Sans Serif"/>
                <a:cs typeface="Microsoft Sans Serif"/>
              </a:rPr>
              <a:t>Транслировать</a:t>
            </a:r>
            <a:r>
              <a:rPr dirty="0" sz="2000" spc="-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Microsoft Sans Serif"/>
                <a:cs typeface="Microsoft Sans Serif"/>
              </a:rPr>
              <a:t>позитивный</a:t>
            </a:r>
            <a:r>
              <a:rPr dirty="0" sz="2000" spc="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опыт</a:t>
            </a:r>
            <a:r>
              <a:rPr dirty="0" sz="20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работы</a:t>
            </a:r>
            <a:r>
              <a:rPr dirty="0" sz="20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FFFFFF"/>
                </a:solidFill>
                <a:latin typeface="Microsoft Sans Serif"/>
                <a:cs typeface="Microsoft Sans Serif"/>
              </a:rPr>
              <a:t>педагогов</a:t>
            </a:r>
            <a:r>
              <a:rPr dirty="0" sz="2000" spc="-5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 marL="779145">
              <a:lnSpc>
                <a:spcPct val="100000"/>
              </a:lnSpc>
              <a:spcBef>
                <a:spcPts val="1605"/>
              </a:spcBef>
            </a:pP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Хвалить,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ободрять,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награждать</a:t>
            </a:r>
            <a:r>
              <a:rPr dirty="0" sz="20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5">
                <a:solidFill>
                  <a:srgbClr val="FFFFFF"/>
                </a:solidFill>
                <a:latin typeface="Microsoft Sans Serif"/>
                <a:cs typeface="Microsoft Sans Serif"/>
              </a:rPr>
              <a:t>за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заслуги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и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 marL="779145">
              <a:lnSpc>
                <a:spcPts val="2365"/>
              </a:lnSpc>
              <a:spcBef>
                <a:spcPts val="130"/>
              </a:spcBef>
            </a:pP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достижения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ts val="3245"/>
              </a:lnSpc>
            </a:pPr>
            <a:r>
              <a:rPr dirty="0" sz="2850">
                <a:latin typeface="Microsoft Sans Serif"/>
                <a:cs typeface="Microsoft Sans Serif"/>
              </a:rPr>
              <a:t> </a:t>
            </a:r>
            <a:endParaRPr sz="2850">
              <a:latin typeface="Microsoft Sans Serif"/>
              <a:cs typeface="Microsoft Sans Serif"/>
            </a:endParaRPr>
          </a:p>
          <a:p>
            <a:pPr marL="24765">
              <a:lnSpc>
                <a:spcPts val="2110"/>
              </a:lnSpc>
            </a:pPr>
            <a:r>
              <a:rPr dirty="0" sz="2000" spc="-15">
                <a:solidFill>
                  <a:srgbClr val="FFFFFF"/>
                </a:solidFill>
                <a:latin typeface="Microsoft Sans Serif"/>
                <a:cs typeface="Microsoft Sans Serif"/>
              </a:rPr>
              <a:t>Ставить</a:t>
            </a:r>
            <a:r>
              <a:rPr dirty="0" sz="20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0">
                <a:solidFill>
                  <a:srgbClr val="FFFFFF"/>
                </a:solidFill>
                <a:latin typeface="Microsoft Sans Serif"/>
                <a:cs typeface="Microsoft Sans Serif"/>
              </a:rPr>
              <a:t>задачи,</a:t>
            </a: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 решая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5">
                <a:solidFill>
                  <a:srgbClr val="FFFFFF"/>
                </a:solidFill>
                <a:latin typeface="Microsoft Sans Serif"/>
                <a:cs typeface="Microsoft Sans Serif"/>
              </a:rPr>
              <a:t>которые</a:t>
            </a:r>
            <a:r>
              <a:rPr dirty="0" sz="2000" spc="5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FFFFFF"/>
                </a:solidFill>
                <a:latin typeface="Microsoft Sans Serif"/>
                <a:cs typeface="Microsoft Sans Serif"/>
              </a:rPr>
              <a:t>педагог</a:t>
            </a:r>
            <a:r>
              <a:rPr dirty="0" sz="20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40">
                <a:solidFill>
                  <a:srgbClr val="FFFFFF"/>
                </a:solidFill>
                <a:latin typeface="Microsoft Sans Serif"/>
                <a:cs typeface="Microsoft Sans Serif"/>
              </a:rPr>
              <a:t>сможет</a:t>
            </a:r>
            <a:r>
              <a:rPr dirty="0" sz="2000" spc="-5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  <a:p>
            <a:pPr marL="24765">
              <a:lnSpc>
                <a:spcPts val="2250"/>
              </a:lnSpc>
            </a:pPr>
            <a:r>
              <a:rPr dirty="0" sz="2000" spc="-20">
                <a:solidFill>
                  <a:srgbClr val="FFFFFF"/>
                </a:solidFill>
                <a:latin typeface="Microsoft Sans Serif"/>
                <a:cs typeface="Microsoft Sans Serif"/>
              </a:rPr>
              <a:t>продемонстрировать</a:t>
            </a:r>
            <a:r>
              <a:rPr dirty="0" sz="2000" spc="-4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свои</a:t>
            </a:r>
            <a:r>
              <a:rPr dirty="0" sz="2000" spc="-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способности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608689" y="6557264"/>
            <a:ext cx="3054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14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803148" y="5881115"/>
            <a:ext cx="745490" cy="745490"/>
            <a:chOff x="803148" y="5881115"/>
            <a:chExt cx="745490" cy="745490"/>
          </a:xfrm>
        </p:grpSpPr>
        <p:sp>
          <p:nvSpPr>
            <p:cNvPr id="40" name="object 40"/>
            <p:cNvSpPr/>
            <p:nvPr/>
          </p:nvSpPr>
          <p:spPr>
            <a:xfrm>
              <a:off x="809244" y="5887211"/>
              <a:ext cx="733425" cy="733425"/>
            </a:xfrm>
            <a:custGeom>
              <a:avLst/>
              <a:gdLst/>
              <a:ahLst/>
              <a:cxnLst/>
              <a:rect l="l" t="t" r="r" b="b"/>
              <a:pathLst>
                <a:path w="733425" h="733425">
                  <a:moveTo>
                    <a:pt x="733044" y="733044"/>
                  </a:moveTo>
                  <a:lnTo>
                    <a:pt x="366522" y="366522"/>
                  </a:lnTo>
                  <a:lnTo>
                    <a:pt x="0" y="733044"/>
                  </a:lnTo>
                  <a:lnTo>
                    <a:pt x="733044" y="733044"/>
                  </a:lnTo>
                  <a:close/>
                </a:path>
                <a:path w="733425" h="733425">
                  <a:moveTo>
                    <a:pt x="733044" y="0"/>
                  </a:moveTo>
                  <a:lnTo>
                    <a:pt x="0" y="0"/>
                  </a:lnTo>
                  <a:lnTo>
                    <a:pt x="366522" y="366522"/>
                  </a:lnTo>
                  <a:lnTo>
                    <a:pt x="733044" y="0"/>
                  </a:lnTo>
                  <a:close/>
                </a:path>
              </a:pathLst>
            </a:custGeom>
            <a:solidFill>
              <a:srgbClr val="0070B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809244" y="5887211"/>
              <a:ext cx="733425" cy="733425"/>
            </a:xfrm>
            <a:custGeom>
              <a:avLst/>
              <a:gdLst/>
              <a:ahLst/>
              <a:cxnLst/>
              <a:rect l="l" t="t" r="r" b="b"/>
              <a:pathLst>
                <a:path w="733425" h="733425">
                  <a:moveTo>
                    <a:pt x="0" y="0"/>
                  </a:moveTo>
                  <a:lnTo>
                    <a:pt x="733044" y="0"/>
                  </a:lnTo>
                  <a:lnTo>
                    <a:pt x="366522" y="366522"/>
                  </a:lnTo>
                  <a:lnTo>
                    <a:pt x="733044" y="733044"/>
                  </a:lnTo>
                  <a:lnTo>
                    <a:pt x="0" y="733044"/>
                  </a:lnTo>
                  <a:lnTo>
                    <a:pt x="366522" y="36652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470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2" name="object 42"/>
          <p:cNvGrpSpPr/>
          <p:nvPr/>
        </p:nvGrpSpPr>
        <p:grpSpPr>
          <a:xfrm>
            <a:off x="161544" y="1877567"/>
            <a:ext cx="2428240" cy="1704339"/>
            <a:chOff x="161544" y="1877567"/>
            <a:chExt cx="2428240" cy="1704339"/>
          </a:xfrm>
        </p:grpSpPr>
        <p:pic>
          <p:nvPicPr>
            <p:cNvPr id="43" name="object 4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544" y="1877567"/>
              <a:ext cx="2427732" cy="170383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368" y="1965959"/>
              <a:ext cx="2196084" cy="15270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72461" y="48895"/>
            <a:ext cx="674052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Рабочая</a:t>
            </a:r>
            <a:r>
              <a:rPr dirty="0" spc="-20"/>
              <a:t> </a:t>
            </a:r>
            <a:r>
              <a:rPr dirty="0" spc="-5"/>
              <a:t>программа</a:t>
            </a:r>
            <a:r>
              <a:rPr dirty="0" spc="-30"/>
              <a:t> </a:t>
            </a:r>
            <a:r>
              <a:rPr dirty="0" spc="-5"/>
              <a:t>воспитания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9351" y="559435"/>
            <a:ext cx="9980930" cy="9550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181350" marR="5080" indent="-3169285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одобрена</a:t>
            </a:r>
            <a:r>
              <a:rPr dirty="0" sz="1600" spc="3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решением</a:t>
            </a:r>
            <a:r>
              <a:rPr dirty="0" sz="1600" spc="8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федерального</a:t>
            </a:r>
            <a:r>
              <a:rPr dirty="0" sz="1600" spc="5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учебно-методического</a:t>
            </a:r>
            <a:r>
              <a:rPr dirty="0" sz="1600" spc="8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объединения</a:t>
            </a:r>
            <a:r>
              <a:rPr dirty="0" sz="1600" spc="4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по</a:t>
            </a:r>
            <a:r>
              <a:rPr dirty="0" sz="1600" spc="2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5" b="1">
                <a:solidFill>
                  <a:srgbClr val="006EC0"/>
                </a:solidFill>
                <a:latin typeface="Arial"/>
                <a:cs typeface="Arial"/>
              </a:rPr>
              <a:t>общему</a:t>
            </a:r>
            <a:r>
              <a:rPr dirty="0" sz="1600" spc="6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образованию </a:t>
            </a:r>
            <a:r>
              <a:rPr dirty="0" sz="1600" spc="-43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протокол</a:t>
            </a:r>
            <a:r>
              <a:rPr dirty="0" sz="1600" spc="2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от</a:t>
            </a:r>
            <a:r>
              <a:rPr dirty="0" sz="1600" spc="1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23 июня</a:t>
            </a:r>
            <a:r>
              <a:rPr dirty="0" sz="1600" spc="1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2022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 г.</a:t>
            </a:r>
            <a:r>
              <a:rPr dirty="0" sz="1600" spc="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006EC0"/>
                </a:solidFill>
                <a:latin typeface="Arial"/>
                <a:cs typeface="Arial"/>
              </a:rPr>
              <a:t>№</a:t>
            </a:r>
            <a:r>
              <a:rPr dirty="0" sz="1600" spc="2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EC0"/>
                </a:solidFill>
                <a:latin typeface="Arial"/>
                <a:cs typeface="Arial"/>
              </a:rPr>
              <a:t>3/22)</a:t>
            </a:r>
            <a:endParaRPr sz="1600">
              <a:latin typeface="Arial"/>
              <a:cs typeface="Arial"/>
            </a:endParaRPr>
          </a:p>
          <a:p>
            <a:pPr algn="ctr" marL="436245">
              <a:lnSpc>
                <a:spcPct val="100000"/>
              </a:lnSpc>
              <a:spcBef>
                <a:spcPts val="600"/>
              </a:spcBef>
            </a:pPr>
            <a:r>
              <a:rPr dirty="0" sz="2400" spc="-75" b="1">
                <a:solidFill>
                  <a:srgbClr val="1B3081"/>
                </a:solidFill>
                <a:latin typeface="Arial"/>
                <a:cs typeface="Arial"/>
              </a:rPr>
              <a:t>Структура</a:t>
            </a:r>
            <a:r>
              <a:rPr dirty="0" sz="2400" spc="-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46050" y="1593850"/>
          <a:ext cx="10991850" cy="5046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53000"/>
                <a:gridCol w="6019800"/>
              </a:tblGrid>
              <a:tr h="37083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Редакция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2020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Редакция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2022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466344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ПОЯСНИТЕЛЬНАЯ ЗАПИСКА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0805" marR="727075">
                        <a:lnSpc>
                          <a:spcPct val="100000"/>
                        </a:lnSpc>
                        <a:buAutoNum type="arabicPeriod"/>
                        <a:tabLst>
                          <a:tab pos="346075" algn="l"/>
                        </a:tabLst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ОСОБЕННОСТИ ОРГАНИЗУЕМОГО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В </a:t>
                      </a:r>
                      <a:r>
                        <a:rPr dirty="0" sz="2000" spc="-4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ШКОЛЕ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ВОСПИТАТЕЛЬНОГО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ПРОЦЕССА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345440" indent="-255270">
                        <a:lnSpc>
                          <a:spcPct val="100000"/>
                        </a:lnSpc>
                        <a:buAutoNum type="arabicPeriod" startAt="2"/>
                        <a:tabLst>
                          <a:tab pos="346075" algn="l"/>
                        </a:tabLst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ЦЕЛЬ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ЗАДАЧИ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ВОСПИТАНИЯ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0805" marR="10452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 startAt="2"/>
                        <a:tabLst>
                          <a:tab pos="346075" algn="l"/>
                        </a:tabLst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ВИДЫ,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ФОРМЫ</a:t>
                      </a:r>
                      <a:r>
                        <a:rPr dirty="0" sz="20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СОДЕРЖАНИЕ </a:t>
                      </a:r>
                      <a:r>
                        <a:rPr dirty="0" sz="2000" spc="-434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ДЕЯТЕЛЬНОСТИ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0805" marR="939165">
                        <a:lnSpc>
                          <a:spcPct val="100000"/>
                        </a:lnSpc>
                        <a:buAutoNum type="arabicPeriod" startAt="2"/>
                        <a:tabLst>
                          <a:tab pos="346075" algn="l"/>
                        </a:tabLst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ОСНОВНЫЕ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НАПРАВЛЕНИЯ </a:t>
                      </a:r>
                      <a:r>
                        <a:rPr dirty="0" sz="2000" spc="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САМОАНАЛИЗА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ВОСПИТАТЕЛЬНОЙ </a:t>
                      </a:r>
                      <a:r>
                        <a:rPr dirty="0" sz="2000" spc="-4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РАБОТЫ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Пояснительная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записка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РАЗДЕЛ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1.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ЦЕЛЕВОЙ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РАЗДЕЛ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2.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СОДЕРЖАТЕЛЬНЫЙ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(Уклад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 marR="208915">
                        <a:lnSpc>
                          <a:spcPct val="100000"/>
                        </a:lnSpc>
                      </a:pPr>
                      <a:r>
                        <a:rPr dirty="0" sz="2000" spc="-5">
                          <a:latin typeface="Calibri"/>
                          <a:cs typeface="Calibri"/>
                        </a:rPr>
                        <a:t>общеобразовательной организации,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Виды,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формы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и </a:t>
                      </a:r>
                      <a:r>
                        <a:rPr dirty="0" sz="2000" spc="-4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содержание</a:t>
                      </a:r>
                      <a:r>
                        <a:rPr dirty="0" sz="20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воспитательной</a:t>
                      </a:r>
                      <a:r>
                        <a:rPr dirty="0" sz="20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деятельности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spc="-5" b="1">
                          <a:latin typeface="Calibri"/>
                          <a:cs typeface="Calibri"/>
                        </a:rPr>
                        <a:t>РАЗДЕЛ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3.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ОРГАНИЗАЦИОННЫЙ</a:t>
                      </a:r>
                      <a:r>
                        <a:rPr dirty="0" sz="20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(Кадровое,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 marR="126364">
                        <a:lnSpc>
                          <a:spcPct val="100000"/>
                        </a:lnSpc>
                      </a:pPr>
                      <a:r>
                        <a:rPr dirty="0" sz="2000" spc="-5">
                          <a:latin typeface="Calibri"/>
                          <a:cs typeface="Calibri"/>
                        </a:rPr>
                        <a:t>нормативно-методическое</a:t>
                      </a:r>
                      <a:r>
                        <a:rPr dirty="0" sz="20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обеспечение,</a:t>
                      </a:r>
                      <a:r>
                        <a:rPr dirty="0" sz="2000" spc="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требования </a:t>
                      </a:r>
                      <a:r>
                        <a:rPr dirty="0" sz="2000" spc="-434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к условиям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работы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с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обучающимися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с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особыми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образовательными</a:t>
                      </a:r>
                      <a:r>
                        <a:rPr dirty="0" sz="20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потребностями,</a:t>
                      </a:r>
                      <a:r>
                        <a:rPr dirty="0" sz="20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Система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 marR="254000">
                        <a:lnSpc>
                          <a:spcPct val="10000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поощрения социальной успешности и проявлений </a:t>
                      </a:r>
                      <a:r>
                        <a:rPr dirty="0" sz="20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активной</a:t>
                      </a:r>
                      <a:r>
                        <a:rPr dirty="0" sz="20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жизненной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позиции</a:t>
                      </a:r>
                      <a:r>
                        <a:rPr dirty="0" sz="20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обучающихся,</a:t>
                      </a:r>
                      <a:r>
                        <a:rPr dirty="0" sz="20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анализ </a:t>
                      </a:r>
                      <a:r>
                        <a:rPr dirty="0" sz="2000" spc="-4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ВП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2075" marR="575945">
                        <a:lnSpc>
                          <a:spcPct val="10000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Примерный календарный </a:t>
                      </a:r>
                      <a:r>
                        <a:rPr dirty="0" sz="2000" spc="-5" b="1">
                          <a:latin typeface="Calibri"/>
                          <a:cs typeface="Calibri"/>
                        </a:rPr>
                        <a:t>план воспитательной </a:t>
                      </a:r>
                      <a:r>
                        <a:rPr dirty="0" sz="2000" spc="-4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работы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00" y="140881"/>
            <a:ext cx="828090" cy="66937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0789" y="48895"/>
            <a:ext cx="1036256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Целевой</a:t>
            </a:r>
            <a:r>
              <a:rPr dirty="0" spc="-10"/>
              <a:t> </a:t>
            </a:r>
            <a:r>
              <a:rPr dirty="0"/>
              <a:t>раздел</a:t>
            </a:r>
            <a:r>
              <a:rPr dirty="0" spc="-20"/>
              <a:t> </a:t>
            </a:r>
            <a:r>
              <a:rPr dirty="0"/>
              <a:t>рабочей</a:t>
            </a:r>
            <a:r>
              <a:rPr dirty="0" spc="-5"/>
              <a:t> </a:t>
            </a:r>
            <a:r>
              <a:rPr dirty="0"/>
              <a:t>программы</a:t>
            </a:r>
            <a:r>
              <a:rPr dirty="0" spc="-30"/>
              <a:t> </a:t>
            </a:r>
            <a:r>
              <a:rPr dirty="0" spc="-5"/>
              <a:t>воспитания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41731" y="954036"/>
            <a:ext cx="10765790" cy="5532120"/>
            <a:chOff x="141731" y="954036"/>
            <a:chExt cx="10765790" cy="55321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0501" y="954036"/>
              <a:ext cx="10667997" cy="112163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1731" y="1008888"/>
              <a:ext cx="10523220" cy="107137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8600" y="972439"/>
              <a:ext cx="10591800" cy="104559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28600" y="972439"/>
              <a:ext cx="10591800" cy="1045844"/>
            </a:xfrm>
            <a:custGeom>
              <a:avLst/>
              <a:gdLst/>
              <a:ahLst/>
              <a:cxnLst/>
              <a:rect l="l" t="t" r="r" b="b"/>
              <a:pathLst>
                <a:path w="10591800" h="1045844">
                  <a:moveTo>
                    <a:pt x="0" y="174371"/>
                  </a:moveTo>
                  <a:lnTo>
                    <a:pt x="6224" y="128028"/>
                  </a:lnTo>
                  <a:lnTo>
                    <a:pt x="23790" y="86378"/>
                  </a:lnTo>
                  <a:lnTo>
                    <a:pt x="51038" y="51085"/>
                  </a:lnTo>
                  <a:lnTo>
                    <a:pt x="86305" y="23814"/>
                  </a:lnTo>
                  <a:lnTo>
                    <a:pt x="127931" y="6231"/>
                  </a:lnTo>
                  <a:lnTo>
                    <a:pt x="174256" y="0"/>
                  </a:lnTo>
                  <a:lnTo>
                    <a:pt x="10417556" y="0"/>
                  </a:lnTo>
                  <a:lnTo>
                    <a:pt x="10463888" y="6231"/>
                  </a:lnTo>
                  <a:lnTo>
                    <a:pt x="10505515" y="23814"/>
                  </a:lnTo>
                  <a:lnTo>
                    <a:pt x="10540777" y="51085"/>
                  </a:lnTo>
                  <a:lnTo>
                    <a:pt x="10568018" y="86378"/>
                  </a:lnTo>
                  <a:lnTo>
                    <a:pt x="10585578" y="128028"/>
                  </a:lnTo>
                  <a:lnTo>
                    <a:pt x="10591800" y="174371"/>
                  </a:lnTo>
                  <a:lnTo>
                    <a:pt x="10591800" y="871347"/>
                  </a:lnTo>
                  <a:lnTo>
                    <a:pt x="10585578" y="917635"/>
                  </a:lnTo>
                  <a:lnTo>
                    <a:pt x="10568018" y="959249"/>
                  </a:lnTo>
                  <a:lnTo>
                    <a:pt x="10540777" y="994521"/>
                  </a:lnTo>
                  <a:lnTo>
                    <a:pt x="10505515" y="1021780"/>
                  </a:lnTo>
                  <a:lnTo>
                    <a:pt x="10463888" y="1039360"/>
                  </a:lnTo>
                  <a:lnTo>
                    <a:pt x="10417556" y="1045590"/>
                  </a:lnTo>
                  <a:lnTo>
                    <a:pt x="174256" y="1045590"/>
                  </a:lnTo>
                  <a:lnTo>
                    <a:pt x="127931" y="1039360"/>
                  </a:lnTo>
                  <a:lnTo>
                    <a:pt x="86305" y="1021780"/>
                  </a:lnTo>
                  <a:lnTo>
                    <a:pt x="51038" y="994521"/>
                  </a:lnTo>
                  <a:lnTo>
                    <a:pt x="23790" y="959249"/>
                  </a:lnTo>
                  <a:lnTo>
                    <a:pt x="6224" y="917635"/>
                  </a:lnTo>
                  <a:lnTo>
                    <a:pt x="0" y="871347"/>
                  </a:lnTo>
                  <a:lnTo>
                    <a:pt x="0" y="174371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1355" y="2045208"/>
              <a:ext cx="10686288" cy="113995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3067" y="2072639"/>
              <a:ext cx="10744200" cy="11277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072766"/>
              <a:ext cx="10591800" cy="104546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28600" y="2072766"/>
              <a:ext cx="10591800" cy="1045844"/>
            </a:xfrm>
            <a:custGeom>
              <a:avLst/>
              <a:gdLst/>
              <a:ahLst/>
              <a:cxnLst/>
              <a:rect l="l" t="t" r="r" b="b"/>
              <a:pathLst>
                <a:path w="10591800" h="1045844">
                  <a:moveTo>
                    <a:pt x="0" y="174244"/>
                  </a:moveTo>
                  <a:lnTo>
                    <a:pt x="6224" y="127911"/>
                  </a:lnTo>
                  <a:lnTo>
                    <a:pt x="23790" y="86284"/>
                  </a:lnTo>
                  <a:lnTo>
                    <a:pt x="51038" y="51022"/>
                  </a:lnTo>
                  <a:lnTo>
                    <a:pt x="86305" y="23781"/>
                  </a:lnTo>
                  <a:lnTo>
                    <a:pt x="127931" y="6221"/>
                  </a:lnTo>
                  <a:lnTo>
                    <a:pt x="174256" y="0"/>
                  </a:lnTo>
                  <a:lnTo>
                    <a:pt x="10417556" y="0"/>
                  </a:lnTo>
                  <a:lnTo>
                    <a:pt x="10463888" y="6221"/>
                  </a:lnTo>
                  <a:lnTo>
                    <a:pt x="10505515" y="23781"/>
                  </a:lnTo>
                  <a:lnTo>
                    <a:pt x="10540777" y="51022"/>
                  </a:lnTo>
                  <a:lnTo>
                    <a:pt x="10568018" y="86284"/>
                  </a:lnTo>
                  <a:lnTo>
                    <a:pt x="10585578" y="127911"/>
                  </a:lnTo>
                  <a:lnTo>
                    <a:pt x="10591800" y="174244"/>
                  </a:lnTo>
                  <a:lnTo>
                    <a:pt x="10591800" y="871220"/>
                  </a:lnTo>
                  <a:lnTo>
                    <a:pt x="10585578" y="917552"/>
                  </a:lnTo>
                  <a:lnTo>
                    <a:pt x="10568018" y="959179"/>
                  </a:lnTo>
                  <a:lnTo>
                    <a:pt x="10540777" y="994441"/>
                  </a:lnTo>
                  <a:lnTo>
                    <a:pt x="10505515" y="1021682"/>
                  </a:lnTo>
                  <a:lnTo>
                    <a:pt x="10463888" y="1039242"/>
                  </a:lnTo>
                  <a:lnTo>
                    <a:pt x="10417556" y="1045463"/>
                  </a:lnTo>
                  <a:lnTo>
                    <a:pt x="174256" y="1045463"/>
                  </a:lnTo>
                  <a:lnTo>
                    <a:pt x="127931" y="1039242"/>
                  </a:lnTo>
                  <a:lnTo>
                    <a:pt x="86305" y="1021682"/>
                  </a:lnTo>
                  <a:lnTo>
                    <a:pt x="51038" y="994441"/>
                  </a:lnTo>
                  <a:lnTo>
                    <a:pt x="23790" y="959179"/>
                  </a:lnTo>
                  <a:lnTo>
                    <a:pt x="6224" y="917552"/>
                  </a:lnTo>
                  <a:lnTo>
                    <a:pt x="0" y="871220"/>
                  </a:lnTo>
                  <a:lnTo>
                    <a:pt x="0" y="174244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1355" y="3145536"/>
              <a:ext cx="10686288" cy="113995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1731" y="3375659"/>
              <a:ext cx="4482084" cy="73609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3172968"/>
              <a:ext cx="10591800" cy="104546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28600" y="3172968"/>
              <a:ext cx="10591800" cy="1045844"/>
            </a:xfrm>
            <a:custGeom>
              <a:avLst/>
              <a:gdLst/>
              <a:ahLst/>
              <a:cxnLst/>
              <a:rect l="l" t="t" r="r" b="b"/>
              <a:pathLst>
                <a:path w="10591800" h="1045845">
                  <a:moveTo>
                    <a:pt x="0" y="174244"/>
                  </a:moveTo>
                  <a:lnTo>
                    <a:pt x="6224" y="127911"/>
                  </a:lnTo>
                  <a:lnTo>
                    <a:pt x="23790" y="86284"/>
                  </a:lnTo>
                  <a:lnTo>
                    <a:pt x="51038" y="51022"/>
                  </a:lnTo>
                  <a:lnTo>
                    <a:pt x="86305" y="23781"/>
                  </a:lnTo>
                  <a:lnTo>
                    <a:pt x="127931" y="6221"/>
                  </a:lnTo>
                  <a:lnTo>
                    <a:pt x="174256" y="0"/>
                  </a:lnTo>
                  <a:lnTo>
                    <a:pt x="10417556" y="0"/>
                  </a:lnTo>
                  <a:lnTo>
                    <a:pt x="10463888" y="6221"/>
                  </a:lnTo>
                  <a:lnTo>
                    <a:pt x="10505515" y="23781"/>
                  </a:lnTo>
                  <a:lnTo>
                    <a:pt x="10540777" y="51022"/>
                  </a:lnTo>
                  <a:lnTo>
                    <a:pt x="10568018" y="86284"/>
                  </a:lnTo>
                  <a:lnTo>
                    <a:pt x="10585578" y="127911"/>
                  </a:lnTo>
                  <a:lnTo>
                    <a:pt x="10591800" y="174244"/>
                  </a:lnTo>
                  <a:lnTo>
                    <a:pt x="10591800" y="871220"/>
                  </a:lnTo>
                  <a:lnTo>
                    <a:pt x="10585578" y="917552"/>
                  </a:lnTo>
                  <a:lnTo>
                    <a:pt x="10568018" y="959179"/>
                  </a:lnTo>
                  <a:lnTo>
                    <a:pt x="10540777" y="994441"/>
                  </a:lnTo>
                  <a:lnTo>
                    <a:pt x="10505515" y="1021682"/>
                  </a:lnTo>
                  <a:lnTo>
                    <a:pt x="10463888" y="1039242"/>
                  </a:lnTo>
                  <a:lnTo>
                    <a:pt x="10417556" y="1045464"/>
                  </a:lnTo>
                  <a:lnTo>
                    <a:pt x="174256" y="1045464"/>
                  </a:lnTo>
                  <a:lnTo>
                    <a:pt x="127931" y="1039242"/>
                  </a:lnTo>
                  <a:lnTo>
                    <a:pt x="86305" y="1021682"/>
                  </a:lnTo>
                  <a:lnTo>
                    <a:pt x="51038" y="994441"/>
                  </a:lnTo>
                  <a:lnTo>
                    <a:pt x="23790" y="959179"/>
                  </a:lnTo>
                  <a:lnTo>
                    <a:pt x="6224" y="917552"/>
                  </a:lnTo>
                  <a:lnTo>
                    <a:pt x="0" y="871220"/>
                  </a:lnTo>
                  <a:lnTo>
                    <a:pt x="0" y="174244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1355" y="4245863"/>
              <a:ext cx="10686288" cy="113995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1731" y="4475987"/>
              <a:ext cx="5625084" cy="73609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168"/>
              <a:ext cx="10591800" cy="104546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28600" y="4273168"/>
              <a:ext cx="10591800" cy="1045844"/>
            </a:xfrm>
            <a:custGeom>
              <a:avLst/>
              <a:gdLst/>
              <a:ahLst/>
              <a:cxnLst/>
              <a:rect l="l" t="t" r="r" b="b"/>
              <a:pathLst>
                <a:path w="10591800" h="1045845">
                  <a:moveTo>
                    <a:pt x="0" y="174243"/>
                  </a:moveTo>
                  <a:lnTo>
                    <a:pt x="6224" y="127911"/>
                  </a:lnTo>
                  <a:lnTo>
                    <a:pt x="23790" y="86284"/>
                  </a:lnTo>
                  <a:lnTo>
                    <a:pt x="51038" y="51022"/>
                  </a:lnTo>
                  <a:lnTo>
                    <a:pt x="86305" y="23781"/>
                  </a:lnTo>
                  <a:lnTo>
                    <a:pt x="127931" y="6221"/>
                  </a:lnTo>
                  <a:lnTo>
                    <a:pt x="174256" y="0"/>
                  </a:lnTo>
                  <a:lnTo>
                    <a:pt x="10417556" y="0"/>
                  </a:lnTo>
                  <a:lnTo>
                    <a:pt x="10463888" y="6221"/>
                  </a:lnTo>
                  <a:lnTo>
                    <a:pt x="10505515" y="23781"/>
                  </a:lnTo>
                  <a:lnTo>
                    <a:pt x="10540777" y="51022"/>
                  </a:lnTo>
                  <a:lnTo>
                    <a:pt x="10568018" y="86284"/>
                  </a:lnTo>
                  <a:lnTo>
                    <a:pt x="10585578" y="127911"/>
                  </a:lnTo>
                  <a:lnTo>
                    <a:pt x="10591800" y="174243"/>
                  </a:lnTo>
                  <a:lnTo>
                    <a:pt x="10591800" y="871219"/>
                  </a:lnTo>
                  <a:lnTo>
                    <a:pt x="10585578" y="917552"/>
                  </a:lnTo>
                  <a:lnTo>
                    <a:pt x="10568018" y="959179"/>
                  </a:lnTo>
                  <a:lnTo>
                    <a:pt x="10540777" y="994441"/>
                  </a:lnTo>
                  <a:lnTo>
                    <a:pt x="10505515" y="1021682"/>
                  </a:lnTo>
                  <a:lnTo>
                    <a:pt x="10463888" y="1039242"/>
                  </a:lnTo>
                  <a:lnTo>
                    <a:pt x="10417556" y="1045463"/>
                  </a:lnTo>
                  <a:lnTo>
                    <a:pt x="174256" y="1045463"/>
                  </a:lnTo>
                  <a:lnTo>
                    <a:pt x="127931" y="1039242"/>
                  </a:lnTo>
                  <a:lnTo>
                    <a:pt x="86305" y="1021682"/>
                  </a:lnTo>
                  <a:lnTo>
                    <a:pt x="51038" y="994441"/>
                  </a:lnTo>
                  <a:lnTo>
                    <a:pt x="23790" y="959179"/>
                  </a:lnTo>
                  <a:lnTo>
                    <a:pt x="6224" y="917552"/>
                  </a:lnTo>
                  <a:lnTo>
                    <a:pt x="0" y="871219"/>
                  </a:lnTo>
                  <a:lnTo>
                    <a:pt x="0" y="174243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1355" y="5346192"/>
              <a:ext cx="10686288" cy="113995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3067" y="5506211"/>
              <a:ext cx="10635996" cy="86258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8600" y="5373369"/>
              <a:ext cx="10591800" cy="1045527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28600" y="5373369"/>
              <a:ext cx="10591800" cy="1045844"/>
            </a:xfrm>
            <a:custGeom>
              <a:avLst/>
              <a:gdLst/>
              <a:ahLst/>
              <a:cxnLst/>
              <a:rect l="l" t="t" r="r" b="b"/>
              <a:pathLst>
                <a:path w="10591800" h="1045845">
                  <a:moveTo>
                    <a:pt x="0" y="174243"/>
                  </a:moveTo>
                  <a:lnTo>
                    <a:pt x="6224" y="127955"/>
                  </a:lnTo>
                  <a:lnTo>
                    <a:pt x="23790" y="86341"/>
                  </a:lnTo>
                  <a:lnTo>
                    <a:pt x="51038" y="51069"/>
                  </a:lnTo>
                  <a:lnTo>
                    <a:pt x="86305" y="23810"/>
                  </a:lnTo>
                  <a:lnTo>
                    <a:pt x="127931" y="6230"/>
                  </a:lnTo>
                  <a:lnTo>
                    <a:pt x="174256" y="0"/>
                  </a:lnTo>
                  <a:lnTo>
                    <a:pt x="10417556" y="0"/>
                  </a:lnTo>
                  <a:lnTo>
                    <a:pt x="10463888" y="6230"/>
                  </a:lnTo>
                  <a:lnTo>
                    <a:pt x="10505515" y="23810"/>
                  </a:lnTo>
                  <a:lnTo>
                    <a:pt x="10540777" y="51069"/>
                  </a:lnTo>
                  <a:lnTo>
                    <a:pt x="10568018" y="86341"/>
                  </a:lnTo>
                  <a:lnTo>
                    <a:pt x="10585578" y="127955"/>
                  </a:lnTo>
                  <a:lnTo>
                    <a:pt x="10591800" y="174243"/>
                  </a:lnTo>
                  <a:lnTo>
                    <a:pt x="10591800" y="871270"/>
                  </a:lnTo>
                  <a:lnTo>
                    <a:pt x="10585578" y="917595"/>
                  </a:lnTo>
                  <a:lnTo>
                    <a:pt x="10568018" y="959222"/>
                  </a:lnTo>
                  <a:lnTo>
                    <a:pt x="10540777" y="994489"/>
                  </a:lnTo>
                  <a:lnTo>
                    <a:pt x="10505515" y="1021736"/>
                  </a:lnTo>
                  <a:lnTo>
                    <a:pt x="10463888" y="1039302"/>
                  </a:lnTo>
                  <a:lnTo>
                    <a:pt x="10417556" y="1045527"/>
                  </a:lnTo>
                  <a:lnTo>
                    <a:pt x="174256" y="1045527"/>
                  </a:lnTo>
                  <a:lnTo>
                    <a:pt x="127931" y="1039302"/>
                  </a:lnTo>
                  <a:lnTo>
                    <a:pt x="86305" y="1021736"/>
                  </a:lnTo>
                  <a:lnTo>
                    <a:pt x="51038" y="994489"/>
                  </a:lnTo>
                  <a:lnTo>
                    <a:pt x="23790" y="959222"/>
                  </a:lnTo>
                  <a:lnTo>
                    <a:pt x="6224" y="917595"/>
                  </a:lnTo>
                  <a:lnTo>
                    <a:pt x="0" y="871270"/>
                  </a:lnTo>
                  <a:lnTo>
                    <a:pt x="0" y="174243"/>
                  </a:lnTo>
                  <a:close/>
                </a:path>
              </a:pathLst>
            </a:custGeom>
            <a:ln w="952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339343" y="1096136"/>
            <a:ext cx="10333990" cy="506222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31750" marR="296545">
              <a:lnSpc>
                <a:spcPts val="2640"/>
              </a:lnSpc>
              <a:spcBef>
                <a:spcPts val="385"/>
              </a:spcBef>
            </a:pPr>
            <a:r>
              <a:rPr dirty="0" sz="2400" spc="-10" b="1">
                <a:latin typeface="Calibri"/>
                <a:cs typeface="Calibri"/>
              </a:rPr>
              <a:t>Цель</a:t>
            </a:r>
            <a:r>
              <a:rPr dirty="0" sz="2400" spc="-1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единая</a:t>
            </a:r>
            <a:r>
              <a:rPr dirty="0" sz="240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для</a:t>
            </a:r>
            <a:r>
              <a:rPr dirty="0" sz="2400" spc="1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всех</a:t>
            </a:r>
            <a:r>
              <a:rPr dirty="0" sz="2400" b="1">
                <a:latin typeface="Calibri"/>
                <a:cs typeface="Calibri"/>
              </a:rPr>
              <a:t> уровней</a:t>
            </a:r>
            <a:r>
              <a:rPr dirty="0" sz="2400" spc="-1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образования</a:t>
            </a:r>
            <a:r>
              <a:rPr dirty="0" sz="2400" spc="-5">
                <a:latin typeface="Calibri"/>
                <a:cs typeface="Calibri"/>
              </a:rPr>
              <a:t>: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синхронизирована </a:t>
            </a:r>
            <a:r>
              <a:rPr dirty="0" sz="2400">
                <a:latin typeface="Calibri"/>
                <a:cs typeface="Calibri"/>
              </a:rPr>
              <a:t>с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понятием </a:t>
            </a:r>
            <a:r>
              <a:rPr dirty="0" sz="2400" spc="-52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воспитания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ФЗ-273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Закона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«Об образовании</a:t>
            </a:r>
            <a:r>
              <a:rPr dirty="0" sz="2400">
                <a:latin typeface="Calibri"/>
                <a:cs typeface="Calibri"/>
              </a:rPr>
              <a:t> в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РФ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00">
              <a:latin typeface="Calibri"/>
              <a:cs typeface="Calibri"/>
            </a:endParaRPr>
          </a:p>
          <a:p>
            <a:pPr marL="12700">
              <a:lnSpc>
                <a:spcPts val="2185"/>
              </a:lnSpc>
            </a:pPr>
            <a:r>
              <a:rPr dirty="0" sz="1900" spc="-5" b="1">
                <a:latin typeface="Calibri"/>
                <a:cs typeface="Calibri"/>
              </a:rPr>
              <a:t>Задачи</a:t>
            </a:r>
            <a:r>
              <a:rPr dirty="0" sz="1900" spc="5" b="1">
                <a:latin typeface="Calibri"/>
                <a:cs typeface="Calibri"/>
              </a:rPr>
              <a:t> </a:t>
            </a:r>
            <a:r>
              <a:rPr dirty="0" sz="1900" spc="-10" b="1">
                <a:latin typeface="Calibri"/>
                <a:cs typeface="Calibri"/>
              </a:rPr>
              <a:t>единые</a:t>
            </a:r>
            <a:r>
              <a:rPr dirty="0" sz="1900" spc="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для</a:t>
            </a:r>
            <a:r>
              <a:rPr dirty="0" sz="1900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всех</a:t>
            </a:r>
            <a:r>
              <a:rPr dirty="0" sz="1900" spc="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уровней</a:t>
            </a:r>
            <a:r>
              <a:rPr dirty="0" sz="1900" spc="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образования:</a:t>
            </a:r>
            <a:r>
              <a:rPr dirty="0" sz="1900" spc="45" b="1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сформулированы</a:t>
            </a:r>
            <a:r>
              <a:rPr dirty="0" sz="1900" spc="2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на</a:t>
            </a:r>
            <a:r>
              <a:rPr dirty="0" sz="190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основе</a:t>
            </a:r>
            <a:r>
              <a:rPr dirty="0" sz="1900" spc="20">
                <a:latin typeface="Calibri"/>
                <a:cs typeface="Calibri"/>
              </a:rPr>
              <a:t> </a:t>
            </a:r>
            <a:r>
              <a:rPr dirty="0" sz="1900" spc="-5">
                <a:latin typeface="Calibri"/>
                <a:cs typeface="Calibri"/>
              </a:rPr>
              <a:t>направлений</a:t>
            </a:r>
            <a:r>
              <a:rPr dirty="0" sz="1900" spc="2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развития</a:t>
            </a:r>
            <a:endParaRPr sz="1900">
              <a:latin typeface="Calibri"/>
              <a:cs typeface="Calibri"/>
            </a:endParaRPr>
          </a:p>
          <a:p>
            <a:pPr marL="12700" marR="1237615">
              <a:lnSpc>
                <a:spcPts val="2090"/>
              </a:lnSpc>
              <a:spcBef>
                <a:spcPts val="130"/>
              </a:spcBef>
            </a:pPr>
            <a:r>
              <a:rPr dirty="0" sz="1900" spc="-10">
                <a:latin typeface="Calibri"/>
                <a:cs typeface="Calibri"/>
              </a:rPr>
              <a:t>личностных</a:t>
            </a:r>
            <a:r>
              <a:rPr dirty="0" sz="1900" spc="35">
                <a:latin typeface="Calibri"/>
                <a:cs typeface="Calibri"/>
              </a:rPr>
              <a:t> </a:t>
            </a:r>
            <a:r>
              <a:rPr dirty="0" sz="1900" spc="-25">
                <a:latin typeface="Calibri"/>
                <a:cs typeface="Calibri"/>
              </a:rPr>
              <a:t>результатов</a:t>
            </a:r>
            <a:r>
              <a:rPr dirty="0" sz="1900" spc="1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(социально</a:t>
            </a:r>
            <a:r>
              <a:rPr dirty="0" sz="1900" spc="30">
                <a:latin typeface="Calibri"/>
                <a:cs typeface="Calibri"/>
              </a:rPr>
              <a:t> </a:t>
            </a:r>
            <a:r>
              <a:rPr dirty="0" sz="1900" spc="-5">
                <a:latin typeface="Calibri"/>
                <a:cs typeface="Calibri"/>
              </a:rPr>
              <a:t>значимые</a:t>
            </a:r>
            <a:r>
              <a:rPr dirty="0" sz="1900" spc="35">
                <a:latin typeface="Calibri"/>
                <a:cs typeface="Calibri"/>
              </a:rPr>
              <a:t> </a:t>
            </a:r>
            <a:r>
              <a:rPr dirty="0" sz="1900" spc="-5">
                <a:latin typeface="Calibri"/>
                <a:cs typeface="Calibri"/>
              </a:rPr>
              <a:t>знания,</a:t>
            </a:r>
            <a:r>
              <a:rPr dirty="0" sz="1900" spc="3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принятие</a:t>
            </a:r>
            <a:r>
              <a:rPr dirty="0" sz="1900" spc="4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ценностей</a:t>
            </a:r>
            <a:r>
              <a:rPr dirty="0" sz="1900" spc="25">
                <a:latin typeface="Calibri"/>
                <a:cs typeface="Calibri"/>
              </a:rPr>
              <a:t> </a:t>
            </a:r>
            <a:r>
              <a:rPr dirty="0" sz="1900" spc="-5">
                <a:latin typeface="Calibri"/>
                <a:cs typeface="Calibri"/>
              </a:rPr>
              <a:t>и</a:t>
            </a:r>
            <a:r>
              <a:rPr dirty="0" sz="190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традиций, </a:t>
            </a:r>
            <a:r>
              <a:rPr dirty="0" sz="1900" spc="-415">
                <a:latin typeface="Calibri"/>
                <a:cs typeface="Calibri"/>
              </a:rPr>
              <a:t> </a:t>
            </a:r>
            <a:r>
              <a:rPr dirty="0" sz="1900" spc="-15">
                <a:latin typeface="Calibri"/>
                <a:cs typeface="Calibri"/>
              </a:rPr>
              <a:t>социокультурный</a:t>
            </a:r>
            <a:r>
              <a:rPr dirty="0" sz="1900" spc="20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опыт</a:t>
            </a:r>
            <a:r>
              <a:rPr dirty="0" sz="1900" spc="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деятельности,</a:t>
            </a:r>
            <a:r>
              <a:rPr dirty="0" sz="1900" spc="2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поведения)</a:t>
            </a:r>
            <a:endParaRPr sz="1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900">
              <a:latin typeface="Calibri"/>
              <a:cs typeface="Calibri"/>
            </a:endParaRPr>
          </a:p>
          <a:p>
            <a:pPr marL="31750">
              <a:lnSpc>
                <a:spcPct val="100000"/>
              </a:lnSpc>
              <a:spcBef>
                <a:spcPts val="1585"/>
              </a:spcBef>
            </a:pPr>
            <a:r>
              <a:rPr dirty="0" sz="2400" spc="-5" b="1">
                <a:latin typeface="Calibri"/>
                <a:cs typeface="Calibri"/>
              </a:rPr>
              <a:t>Принципы,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научные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spc="-25" b="1">
                <a:latin typeface="Calibri"/>
                <a:cs typeface="Calibri"/>
              </a:rPr>
              <a:t>подходы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00">
              <a:latin typeface="Calibri"/>
              <a:cs typeface="Calibri"/>
            </a:endParaRPr>
          </a:p>
          <a:p>
            <a:pPr marL="31750">
              <a:lnSpc>
                <a:spcPct val="100000"/>
              </a:lnSpc>
            </a:pPr>
            <a:r>
              <a:rPr dirty="0" sz="2400" spc="-20" b="1">
                <a:latin typeface="Calibri"/>
                <a:cs typeface="Calibri"/>
              </a:rPr>
              <a:t>Содержание</a:t>
            </a:r>
            <a:r>
              <a:rPr dirty="0" sz="2400" spc="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направлений</a:t>
            </a:r>
            <a:r>
              <a:rPr dirty="0" sz="2400" spc="-1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воспитания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950">
              <a:latin typeface="Calibri"/>
              <a:cs typeface="Calibri"/>
            </a:endParaRPr>
          </a:p>
          <a:p>
            <a:pPr marL="12700" marR="113030">
              <a:lnSpc>
                <a:spcPts val="2090"/>
              </a:lnSpc>
            </a:pPr>
            <a:r>
              <a:rPr dirty="0" sz="1900" spc="-10" b="1">
                <a:latin typeface="Calibri"/>
                <a:cs typeface="Calibri"/>
              </a:rPr>
              <a:t>Целевые</a:t>
            </a:r>
            <a:r>
              <a:rPr dirty="0" sz="1900" spc="20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ориентиры</a:t>
            </a:r>
            <a:r>
              <a:rPr dirty="0" sz="1900" b="1">
                <a:latin typeface="Calibri"/>
                <a:cs typeface="Calibri"/>
              </a:rPr>
              <a:t> </a:t>
            </a:r>
            <a:r>
              <a:rPr dirty="0" sz="1900" spc="-20" b="1">
                <a:latin typeface="Calibri"/>
                <a:cs typeface="Calibri"/>
              </a:rPr>
              <a:t>результатов</a:t>
            </a:r>
            <a:r>
              <a:rPr dirty="0" sz="1900" spc="2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воспитания</a:t>
            </a:r>
            <a:r>
              <a:rPr dirty="0" sz="1900" spc="20" b="1">
                <a:latin typeface="Calibri"/>
                <a:cs typeface="Calibri"/>
              </a:rPr>
              <a:t> </a:t>
            </a:r>
            <a:r>
              <a:rPr dirty="0" sz="1900" spc="-10" b="1">
                <a:latin typeface="Calibri"/>
                <a:cs typeface="Calibri"/>
              </a:rPr>
              <a:t>определены</a:t>
            </a:r>
            <a:r>
              <a:rPr dirty="0" sz="1900" spc="1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по</a:t>
            </a:r>
            <a:r>
              <a:rPr dirty="0" sz="1900" spc="10" b="1">
                <a:latin typeface="Calibri"/>
                <a:cs typeface="Calibri"/>
              </a:rPr>
              <a:t> </a:t>
            </a:r>
            <a:r>
              <a:rPr dirty="0" sz="1900" spc="-15" b="1">
                <a:latin typeface="Calibri"/>
                <a:cs typeface="Calibri"/>
              </a:rPr>
              <a:t>каждому</a:t>
            </a:r>
            <a:r>
              <a:rPr dirty="0" sz="1900" spc="30" b="1">
                <a:latin typeface="Calibri"/>
                <a:cs typeface="Calibri"/>
              </a:rPr>
              <a:t> </a:t>
            </a:r>
            <a:r>
              <a:rPr dirty="0" sz="1900" spc="-10" b="1">
                <a:latin typeface="Calibri"/>
                <a:cs typeface="Calibri"/>
              </a:rPr>
              <a:t>направлению</a:t>
            </a:r>
            <a:r>
              <a:rPr dirty="0" sz="1900" spc="3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воспитания </a:t>
            </a:r>
            <a:r>
              <a:rPr dirty="0" sz="1900" spc="-415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и</a:t>
            </a:r>
            <a:r>
              <a:rPr dirty="0" sz="1900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уровню</a:t>
            </a:r>
            <a:r>
              <a:rPr dirty="0" sz="1900" spc="10" b="1">
                <a:latin typeface="Calibri"/>
                <a:cs typeface="Calibri"/>
              </a:rPr>
              <a:t> </a:t>
            </a:r>
            <a:r>
              <a:rPr dirty="0" sz="1900" spc="-5" b="1">
                <a:latin typeface="Calibri"/>
                <a:cs typeface="Calibri"/>
              </a:rPr>
              <a:t>образования</a:t>
            </a:r>
            <a:r>
              <a:rPr dirty="0" sz="1900" spc="20" b="1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(начальное,</a:t>
            </a:r>
            <a:r>
              <a:rPr dirty="0" sz="1900" spc="15">
                <a:latin typeface="Calibri"/>
                <a:cs typeface="Calibri"/>
              </a:rPr>
              <a:t> </a:t>
            </a:r>
            <a:r>
              <a:rPr dirty="0" sz="1900" spc="-10">
                <a:latin typeface="Calibri"/>
                <a:cs typeface="Calibri"/>
              </a:rPr>
              <a:t>общее, среднее)</a:t>
            </a:r>
            <a:endParaRPr sz="1900">
              <a:latin typeface="Calibri"/>
              <a:cs typeface="Calibri"/>
            </a:endParaRPr>
          </a:p>
        </p:txBody>
      </p:sp>
      <p:pic>
        <p:nvPicPr>
          <p:cNvPr id="25" name="object 25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277600" y="140881"/>
            <a:ext cx="828090" cy="66937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1F487C"/>
                </a:solidFill>
              </a:rPr>
              <a:t>Направления воспитания на </a:t>
            </a:r>
            <a:r>
              <a:rPr dirty="0" sz="3600" spc="-5">
                <a:solidFill>
                  <a:srgbClr val="1F487C"/>
                </a:solidFill>
              </a:rPr>
              <a:t>уровне </a:t>
            </a:r>
            <a:r>
              <a:rPr dirty="0" sz="3600">
                <a:solidFill>
                  <a:srgbClr val="1F487C"/>
                </a:solidFill>
              </a:rPr>
              <a:t> программирования вернулись</a:t>
            </a:r>
            <a:r>
              <a:rPr dirty="0" sz="3600" spc="-75">
                <a:solidFill>
                  <a:srgbClr val="1F487C"/>
                </a:solidFill>
              </a:rPr>
              <a:t> </a:t>
            </a:r>
            <a:r>
              <a:rPr dirty="0" sz="3600">
                <a:solidFill>
                  <a:srgbClr val="1F487C"/>
                </a:solidFill>
              </a:rPr>
              <a:t>в</a:t>
            </a:r>
            <a:r>
              <a:rPr dirty="0" sz="3600" spc="-20">
                <a:solidFill>
                  <a:srgbClr val="1F487C"/>
                </a:solidFill>
              </a:rPr>
              <a:t> </a:t>
            </a:r>
            <a:r>
              <a:rPr dirty="0" sz="3600">
                <a:solidFill>
                  <a:srgbClr val="1F487C"/>
                </a:solidFill>
              </a:rPr>
              <a:t>нашу</a:t>
            </a:r>
            <a:r>
              <a:rPr dirty="0" sz="3600" spc="-25">
                <a:solidFill>
                  <a:srgbClr val="1F487C"/>
                </a:solidFill>
              </a:rPr>
              <a:t> </a:t>
            </a:r>
            <a:r>
              <a:rPr dirty="0" sz="3600">
                <a:solidFill>
                  <a:srgbClr val="1F487C"/>
                </a:solidFill>
              </a:rPr>
              <a:t>жизнь</a:t>
            </a:r>
            <a:endParaRPr sz="36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98450" y="1289050"/>
          <a:ext cx="10382250" cy="5346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81600"/>
                <a:gridCol w="5181600"/>
              </a:tblGrid>
              <a:tr h="480187">
                <a:tc>
                  <a:txBody>
                    <a:bodyPr/>
                    <a:lstStyle/>
                    <a:p>
                      <a:pPr marL="12192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ФГОС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2022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ФГОС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2012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4853813">
                <a:tc>
                  <a:txBody>
                    <a:bodyPr/>
                    <a:lstStyle/>
                    <a:p>
                      <a:pPr marL="408305" indent="-287020">
                        <a:lnSpc>
                          <a:spcPct val="100000"/>
                        </a:lnSpc>
                        <a:spcBef>
                          <a:spcPts val="204"/>
                        </a:spcBef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гражданское</a:t>
                      </a:r>
                      <a:r>
                        <a:rPr dirty="0" sz="2400" spc="-4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305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патриотическое</a:t>
                      </a:r>
                      <a:r>
                        <a:rPr dirty="0" sz="2400" spc="-3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305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духовно-нравственное</a:t>
                      </a:r>
                      <a:r>
                        <a:rPr dirty="0" sz="2400" spc="-3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305" indent="-2870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эстетическое</a:t>
                      </a:r>
                      <a:r>
                        <a:rPr dirty="0" sz="2400" spc="-5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305" marR="71501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физическое воспитание,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ЗОЖ, </a:t>
                      </a:r>
                      <a:r>
                        <a:rPr dirty="0" sz="2400" spc="-52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эмоциональное</a:t>
                      </a:r>
                      <a:r>
                        <a:rPr dirty="0" sz="2400" spc="-9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благополучие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76884" indent="-35560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76884" algn="l"/>
                          <a:tab pos="477520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трудовое</a:t>
                      </a:r>
                      <a:r>
                        <a:rPr dirty="0" sz="2400" spc="-4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305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экологическое</a:t>
                      </a:r>
                      <a:r>
                        <a:rPr dirty="0" sz="2400" spc="-3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305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305" algn="l"/>
                          <a:tab pos="408940" algn="l"/>
                        </a:tabLst>
                      </a:pP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ценности</a:t>
                      </a:r>
                      <a:r>
                        <a:rPr dirty="0" sz="2400" spc="-2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научного</a:t>
                      </a:r>
                      <a:r>
                        <a:rPr dirty="0" sz="2400" spc="-2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познания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08940" indent="-287020">
                        <a:lnSpc>
                          <a:spcPct val="100000"/>
                        </a:lnSpc>
                        <a:spcBef>
                          <a:spcPts val="204"/>
                        </a:spcBef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здоровьесберегающее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нравственное</a:t>
                      </a:r>
                      <a:r>
                        <a:rPr dirty="0" sz="2400" spc="-1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2400" spc="-2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духовное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интеллектуальное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гражданско-патриотическое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экологическое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правовое</a:t>
                      </a:r>
                      <a:r>
                        <a:rPr dirty="0" sz="2400" spc="-2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культура безопасности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социо-</a:t>
                      </a:r>
                      <a:r>
                        <a:rPr dirty="0" sz="2400" spc="-3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2400" spc="-2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медиакультурное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коммуникативная</a:t>
                      </a:r>
                      <a:r>
                        <a:rPr dirty="0" sz="2400" spc="-3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культура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воспитание</a:t>
                      </a:r>
                      <a:r>
                        <a:rPr dirty="0" sz="2400" spc="-2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семейных</a:t>
                      </a:r>
                      <a:r>
                        <a:rPr dirty="0" sz="2400" spc="-1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ценностей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indent="-2870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культуротворческое</a:t>
                      </a:r>
                      <a:r>
                        <a:rPr dirty="0" sz="2400" spc="-7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и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>
                        <a:lnSpc>
                          <a:spcPct val="100000"/>
                        </a:lnSpc>
                      </a:pP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эстетическое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408940" marR="874394" indent="-287020">
                        <a:lnSpc>
                          <a:spcPct val="100000"/>
                        </a:lnSpc>
                        <a:buFont typeface="Microsoft Sans Serif"/>
                        <a:buChar char="•"/>
                        <a:tabLst>
                          <a:tab pos="408940" algn="l"/>
                          <a:tab pos="409575" algn="l"/>
                        </a:tabLst>
                      </a:pP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положительное отношение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к </a:t>
                      </a:r>
                      <a:r>
                        <a:rPr dirty="0" sz="2400" spc="-53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труду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2400" spc="-5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1B0595"/>
                          </a:solidFill>
                          <a:latin typeface="Calibri"/>
                          <a:cs typeface="Calibri"/>
                        </a:rPr>
                        <a:t>творчеству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00" y="140881"/>
            <a:ext cx="828090" cy="66937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6900" y="295097"/>
            <a:ext cx="1003744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5">
                <a:solidFill>
                  <a:srgbClr val="4F81BC"/>
                </a:solidFill>
              </a:rPr>
              <a:t>Содержательный</a:t>
            </a:r>
            <a:r>
              <a:rPr dirty="0" sz="3200" spc="-25">
                <a:solidFill>
                  <a:srgbClr val="4F81BC"/>
                </a:solidFill>
              </a:rPr>
              <a:t> </a:t>
            </a:r>
            <a:r>
              <a:rPr dirty="0" sz="3200" spc="-5">
                <a:solidFill>
                  <a:srgbClr val="4F81BC"/>
                </a:solidFill>
              </a:rPr>
              <a:t>раздел:</a:t>
            </a:r>
            <a:r>
              <a:rPr dirty="0" sz="3200">
                <a:solidFill>
                  <a:srgbClr val="4F81BC"/>
                </a:solidFill>
              </a:rPr>
              <a:t> </a:t>
            </a:r>
            <a:r>
              <a:rPr dirty="0" sz="3200" spc="-5">
                <a:solidFill>
                  <a:srgbClr val="4F81BC"/>
                </a:solidFill>
              </a:rPr>
              <a:t>уклад школьной</a:t>
            </a:r>
            <a:r>
              <a:rPr dirty="0" sz="3200" spc="-50">
                <a:solidFill>
                  <a:srgbClr val="4F81BC"/>
                </a:solidFill>
              </a:rPr>
              <a:t> </a:t>
            </a:r>
            <a:r>
              <a:rPr dirty="0" sz="3200">
                <a:solidFill>
                  <a:srgbClr val="4F81BC"/>
                </a:solidFill>
              </a:rPr>
              <a:t>жизни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96900" y="1046734"/>
            <a:ext cx="9626600" cy="5147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260985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Уклад школьной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жизни – </a:t>
            </a:r>
            <a:r>
              <a:rPr dirty="0" sz="2400" spc="-15" b="1">
                <a:solidFill>
                  <a:srgbClr val="1B0595"/>
                </a:solidFill>
                <a:latin typeface="Arial"/>
                <a:cs typeface="Arial"/>
              </a:rPr>
              <a:t>это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особый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дух,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особая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атмосфера, </a:t>
            </a:r>
            <a:r>
              <a:rPr dirty="0" sz="2400" spc="-65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которые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в не меньшей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степени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определяют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воспитательные </a:t>
            </a:r>
            <a:r>
              <a:rPr dirty="0" sz="2400" spc="-65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и</a:t>
            </a:r>
            <a:r>
              <a:rPr dirty="0" sz="2400" spc="-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образовательные</a:t>
            </a:r>
            <a:r>
              <a:rPr dirty="0" sz="2400" spc="2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эффекты.</a:t>
            </a:r>
            <a:r>
              <a:rPr dirty="0" sz="2400" spc="3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А.Н.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Тубельский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"/>
              <a:cs typeface="Arial"/>
            </a:endParaRPr>
          </a:p>
          <a:p>
            <a:pPr marL="12700" marR="889000">
              <a:lnSpc>
                <a:spcPct val="100000"/>
              </a:lnSpc>
            </a:pP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Уклад школьной</a:t>
            </a:r>
            <a:r>
              <a:rPr dirty="0" sz="2400" spc="-3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жизни</a:t>
            </a:r>
            <a:r>
              <a:rPr dirty="0" sz="2400" spc="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–</a:t>
            </a:r>
            <a:r>
              <a:rPr dirty="0" sz="2400" spc="-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устойчивая</a:t>
            </a:r>
            <a:r>
              <a:rPr dirty="0" sz="2400" spc="4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система</a:t>
            </a:r>
            <a:r>
              <a:rPr dirty="0" sz="2400" spc="3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отношений </a:t>
            </a:r>
            <a:r>
              <a:rPr dirty="0" sz="2400" spc="-65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участников</a:t>
            </a:r>
            <a:r>
              <a:rPr dirty="0" sz="2400" spc="4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педагогического</a:t>
            </a:r>
            <a:r>
              <a:rPr dirty="0" sz="2400" spc="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процесса,</a:t>
            </a:r>
            <a:r>
              <a:rPr dirty="0" sz="2400" spc="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направленная</a:t>
            </a:r>
            <a:r>
              <a:rPr dirty="0" sz="2400" spc="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на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достойное</a:t>
            </a:r>
            <a:r>
              <a:rPr dirty="0" sz="2400" spc="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воспитание</a:t>
            </a:r>
            <a:r>
              <a:rPr dirty="0" sz="2400" spc="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образование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подрастающих</a:t>
            </a:r>
            <a:r>
              <a:rPr dirty="0" sz="2400" spc="2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поколений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"/>
              <a:cs typeface="Arial"/>
            </a:endParaRPr>
          </a:p>
          <a:p>
            <a:pPr marL="12700" marR="280035">
              <a:lnSpc>
                <a:spcPct val="100000"/>
              </a:lnSpc>
            </a:pP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Уклад школьной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жизни -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стиль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жизни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школы,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основанный на </a:t>
            </a:r>
            <a:r>
              <a:rPr dirty="0" sz="2400" spc="-65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сотрудничестве</a:t>
            </a:r>
            <a:r>
              <a:rPr dirty="0" sz="2400" spc="4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и</a:t>
            </a:r>
            <a:r>
              <a:rPr dirty="0" sz="2400" spc="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доверии,</a:t>
            </a:r>
            <a:r>
              <a:rPr dirty="0" sz="2400" spc="-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диалоге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 и</a:t>
            </a:r>
            <a:r>
              <a:rPr dirty="0" sz="2400" spc="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самостоятельности,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выборе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и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поддержке,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опирающийся</a:t>
            </a:r>
            <a:r>
              <a:rPr dirty="0" sz="2400" b="1">
                <a:solidFill>
                  <a:srgbClr val="1B0595"/>
                </a:solidFill>
                <a:latin typeface="Arial"/>
                <a:cs typeface="Arial"/>
              </a:rPr>
              <a:t> на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традиции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Уклад</a:t>
            </a:r>
            <a:r>
              <a:rPr dirty="0" sz="2400" spc="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школьной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жизни,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 является</a:t>
            </a:r>
            <a:r>
              <a:rPr dirty="0" sz="2400" spc="1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1B0595"/>
                </a:solidFill>
                <a:latin typeface="Arial"/>
                <a:cs typeface="Arial"/>
              </a:rPr>
              <a:t>конституцией</a:t>
            </a:r>
            <a:r>
              <a:rPr dirty="0" sz="2400" spc="55" b="1">
                <a:solidFill>
                  <a:srgbClr val="1B0595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школьного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spc="-5" b="1">
                <a:solidFill>
                  <a:srgbClr val="1B0595"/>
                </a:solidFill>
                <a:latin typeface="Arial"/>
                <a:cs typeface="Arial"/>
              </a:rPr>
              <a:t>образования</a:t>
            </a:r>
            <a:r>
              <a:rPr dirty="0" sz="2400" spc="-5">
                <a:solidFill>
                  <a:srgbClr val="1B0595"/>
                </a:solidFill>
                <a:latin typeface="Microsoft Sans Serif"/>
                <a:cs typeface="Microsoft Sans Serif"/>
              </a:rPr>
              <a:t>.</a:t>
            </a:r>
            <a:r>
              <a:rPr dirty="0" sz="2400">
                <a:solidFill>
                  <a:srgbClr val="1B0595"/>
                </a:solidFill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46993" y="235127"/>
            <a:ext cx="944994" cy="60307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56299" y="0"/>
            <a:ext cx="3199130" cy="1916430"/>
            <a:chOff x="3956299" y="0"/>
            <a:chExt cx="3199130" cy="19164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56299" y="0"/>
              <a:ext cx="3144020" cy="191109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71544" y="185928"/>
              <a:ext cx="3183636" cy="140512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94658" y="0"/>
              <a:ext cx="3067176" cy="185267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994658" y="0"/>
              <a:ext cx="3067685" cy="1852930"/>
            </a:xfrm>
            <a:custGeom>
              <a:avLst/>
              <a:gdLst/>
              <a:ahLst/>
              <a:cxnLst/>
              <a:rect l="l" t="t" r="r" b="b"/>
              <a:pathLst>
                <a:path w="3067684" h="1852930">
                  <a:moveTo>
                    <a:pt x="0" y="165226"/>
                  </a:moveTo>
                  <a:lnTo>
                    <a:pt x="3081" y="119420"/>
                  </a:lnTo>
                  <a:lnTo>
                    <a:pt x="12057" y="75487"/>
                  </a:lnTo>
                  <a:lnTo>
                    <a:pt x="26525" y="33829"/>
                  </a:lnTo>
                  <a:lnTo>
                    <a:pt x="43498" y="0"/>
                  </a:lnTo>
                </a:path>
                <a:path w="3067684" h="1852930">
                  <a:moveTo>
                    <a:pt x="3023705" y="0"/>
                  </a:moveTo>
                  <a:lnTo>
                    <a:pt x="3040669" y="33829"/>
                  </a:lnTo>
                  <a:lnTo>
                    <a:pt x="3055128" y="75487"/>
                  </a:lnTo>
                  <a:lnTo>
                    <a:pt x="3064097" y="119420"/>
                  </a:lnTo>
                  <a:lnTo>
                    <a:pt x="3067176" y="165226"/>
                  </a:lnTo>
                  <a:lnTo>
                    <a:pt x="3067176" y="1515237"/>
                  </a:lnTo>
                  <a:lnTo>
                    <a:pt x="3064097" y="1561040"/>
                  </a:lnTo>
                  <a:lnTo>
                    <a:pt x="3055128" y="1604967"/>
                  </a:lnTo>
                  <a:lnTo>
                    <a:pt x="3040669" y="1646614"/>
                  </a:lnTo>
                  <a:lnTo>
                    <a:pt x="3021123" y="1685581"/>
                  </a:lnTo>
                  <a:lnTo>
                    <a:pt x="2996889" y="1721467"/>
                  </a:lnTo>
                  <a:lnTo>
                    <a:pt x="2968370" y="1753870"/>
                  </a:lnTo>
                  <a:lnTo>
                    <a:pt x="2935968" y="1782388"/>
                  </a:lnTo>
                  <a:lnTo>
                    <a:pt x="2900082" y="1806622"/>
                  </a:lnTo>
                  <a:lnTo>
                    <a:pt x="2861115" y="1826168"/>
                  </a:lnTo>
                  <a:lnTo>
                    <a:pt x="2819468" y="1840627"/>
                  </a:lnTo>
                  <a:lnTo>
                    <a:pt x="2775541" y="1849596"/>
                  </a:lnTo>
                  <a:lnTo>
                    <a:pt x="2729738" y="1852676"/>
                  </a:lnTo>
                  <a:lnTo>
                    <a:pt x="337438" y="1852676"/>
                  </a:lnTo>
                  <a:lnTo>
                    <a:pt x="291661" y="1849596"/>
                  </a:lnTo>
                  <a:lnTo>
                    <a:pt x="247752" y="1840627"/>
                  </a:lnTo>
                  <a:lnTo>
                    <a:pt x="206115" y="1826168"/>
                  </a:lnTo>
                  <a:lnTo>
                    <a:pt x="167150" y="1806622"/>
                  </a:lnTo>
                  <a:lnTo>
                    <a:pt x="131262" y="1782388"/>
                  </a:lnTo>
                  <a:lnTo>
                    <a:pt x="98853" y="1753869"/>
                  </a:lnTo>
                  <a:lnTo>
                    <a:pt x="70325" y="1721467"/>
                  </a:lnTo>
                  <a:lnTo>
                    <a:pt x="46082" y="1685581"/>
                  </a:lnTo>
                  <a:lnTo>
                    <a:pt x="26525" y="1646614"/>
                  </a:lnTo>
                  <a:lnTo>
                    <a:pt x="12057" y="1604967"/>
                  </a:lnTo>
                  <a:lnTo>
                    <a:pt x="3081" y="1561040"/>
                  </a:lnTo>
                  <a:lnTo>
                    <a:pt x="0" y="1515237"/>
                  </a:lnTo>
                  <a:lnTo>
                    <a:pt x="0" y="165226"/>
                  </a:lnTo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188078" y="273558"/>
            <a:ext cx="2682875" cy="1060450"/>
          </a:xfrm>
          <a:prstGeom prst="rect"/>
        </p:spPr>
        <p:txBody>
          <a:bodyPr wrap="square" lIns="0" tIns="43815" rIns="0" bIns="0" rtlCol="0" vert="horz">
            <a:spAutoFit/>
          </a:bodyPr>
          <a:lstStyle/>
          <a:p>
            <a:pPr algn="ctr" marL="12700" marR="5080">
              <a:lnSpc>
                <a:spcPct val="91500"/>
              </a:lnSpc>
              <a:spcBef>
                <a:spcPts val="345"/>
              </a:spcBef>
            </a:pPr>
            <a:r>
              <a:rPr dirty="0" sz="2400" spc="-20">
                <a:solidFill>
                  <a:srgbClr val="000000"/>
                </a:solidFill>
                <a:latin typeface="Calibri"/>
                <a:cs typeface="Calibri"/>
              </a:rPr>
              <a:t>Традиции, </a:t>
            </a:r>
            <a:r>
              <a:rPr dirty="0" sz="2400" spc="-5">
                <a:solidFill>
                  <a:srgbClr val="000000"/>
                </a:solidFill>
                <a:latin typeface="Calibri"/>
                <a:cs typeface="Calibri"/>
              </a:rPr>
              <a:t>ритуалы, </a:t>
            </a:r>
            <a:r>
              <a:rPr dirty="0" sz="2400" spc="-53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000000"/>
                </a:solidFill>
                <a:latin typeface="Calibri"/>
                <a:cs typeface="Calibri"/>
              </a:rPr>
              <a:t>взаимоотношения </a:t>
            </a:r>
            <a:r>
              <a:rPr dirty="0" sz="240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000000"/>
                </a:solidFill>
                <a:latin typeface="Calibri"/>
                <a:cs typeface="Calibri"/>
              </a:rPr>
              <a:t>участников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073709" y="1163671"/>
            <a:ext cx="3526154" cy="2068830"/>
            <a:chOff x="7073709" y="1163671"/>
            <a:chExt cx="3526154" cy="2068830"/>
          </a:xfrm>
        </p:grpSpPr>
        <p:sp>
          <p:nvSpPr>
            <p:cNvPr id="9" name="object 9"/>
            <p:cNvSpPr/>
            <p:nvPr/>
          </p:nvSpPr>
          <p:spPr>
            <a:xfrm>
              <a:off x="7078471" y="1168434"/>
              <a:ext cx="1681480" cy="179705"/>
            </a:xfrm>
            <a:custGeom>
              <a:avLst/>
              <a:gdLst/>
              <a:ahLst/>
              <a:cxnLst/>
              <a:rect l="l" t="t" r="r" b="b"/>
              <a:pathLst>
                <a:path w="1681479" h="179705">
                  <a:moveTo>
                    <a:pt x="0" y="92548"/>
                  </a:moveTo>
                  <a:lnTo>
                    <a:pt x="49119" y="79934"/>
                  </a:lnTo>
                  <a:lnTo>
                    <a:pt x="98394" y="68246"/>
                  </a:lnTo>
                  <a:lnTo>
                    <a:pt x="147812" y="57484"/>
                  </a:lnTo>
                  <a:lnTo>
                    <a:pt x="197362" y="47647"/>
                  </a:lnTo>
                  <a:lnTo>
                    <a:pt x="247029" y="38733"/>
                  </a:lnTo>
                  <a:lnTo>
                    <a:pt x="296801" y="30744"/>
                  </a:lnTo>
                  <a:lnTo>
                    <a:pt x="346665" y="23677"/>
                  </a:lnTo>
                  <a:lnTo>
                    <a:pt x="396610" y="17533"/>
                  </a:lnTo>
                  <a:lnTo>
                    <a:pt x="446621" y="12310"/>
                  </a:lnTo>
                  <a:lnTo>
                    <a:pt x="496687" y="8008"/>
                  </a:lnTo>
                  <a:lnTo>
                    <a:pt x="546794" y="4627"/>
                  </a:lnTo>
                  <a:lnTo>
                    <a:pt x="596930" y="2166"/>
                  </a:lnTo>
                  <a:lnTo>
                    <a:pt x="647082" y="623"/>
                  </a:lnTo>
                  <a:lnTo>
                    <a:pt x="697238" y="0"/>
                  </a:lnTo>
                  <a:lnTo>
                    <a:pt x="747384" y="293"/>
                  </a:lnTo>
                  <a:lnTo>
                    <a:pt x="797508" y="1505"/>
                  </a:lnTo>
                  <a:lnTo>
                    <a:pt x="847597" y="3632"/>
                  </a:lnTo>
                  <a:lnTo>
                    <a:pt x="897640" y="6676"/>
                  </a:lnTo>
                  <a:lnTo>
                    <a:pt x="947621" y="10635"/>
                  </a:lnTo>
                  <a:lnTo>
                    <a:pt x="997530" y="15508"/>
                  </a:lnTo>
                  <a:lnTo>
                    <a:pt x="1047354" y="21296"/>
                  </a:lnTo>
                  <a:lnTo>
                    <a:pt x="1097079" y="27997"/>
                  </a:lnTo>
                  <a:lnTo>
                    <a:pt x="1146693" y="35610"/>
                  </a:lnTo>
                  <a:lnTo>
                    <a:pt x="1196183" y="44136"/>
                  </a:lnTo>
                  <a:lnTo>
                    <a:pt x="1245537" y="53573"/>
                  </a:lnTo>
                  <a:lnTo>
                    <a:pt x="1294741" y="63921"/>
                  </a:lnTo>
                  <a:lnTo>
                    <a:pt x="1343784" y="75179"/>
                  </a:lnTo>
                  <a:lnTo>
                    <a:pt x="1392652" y="87347"/>
                  </a:lnTo>
                  <a:lnTo>
                    <a:pt x="1441332" y="100423"/>
                  </a:lnTo>
                  <a:lnTo>
                    <a:pt x="1489813" y="114408"/>
                  </a:lnTo>
                  <a:lnTo>
                    <a:pt x="1538080" y="129300"/>
                  </a:lnTo>
                  <a:lnTo>
                    <a:pt x="1586123" y="145099"/>
                  </a:lnTo>
                  <a:lnTo>
                    <a:pt x="1633926" y="161805"/>
                  </a:lnTo>
                  <a:lnTo>
                    <a:pt x="1681479" y="179416"/>
                  </a:lnTo>
                </a:path>
              </a:pathLst>
            </a:custGeom>
            <a:ln w="9525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84591" y="1325880"/>
              <a:ext cx="2814828" cy="190652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832724" y="1354074"/>
              <a:ext cx="2718943" cy="1811401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832724" y="1354074"/>
              <a:ext cx="2719070" cy="1811655"/>
            </a:xfrm>
            <a:custGeom>
              <a:avLst/>
              <a:gdLst/>
              <a:ahLst/>
              <a:cxnLst/>
              <a:rect l="l" t="t" r="r" b="b"/>
              <a:pathLst>
                <a:path w="2719070" h="1811655">
                  <a:moveTo>
                    <a:pt x="0" y="301878"/>
                  </a:moveTo>
                  <a:lnTo>
                    <a:pt x="3950" y="252905"/>
                  </a:lnTo>
                  <a:lnTo>
                    <a:pt x="15387" y="206451"/>
                  </a:lnTo>
                  <a:lnTo>
                    <a:pt x="33689" y="163135"/>
                  </a:lnTo>
                  <a:lnTo>
                    <a:pt x="58237" y="123581"/>
                  </a:lnTo>
                  <a:lnTo>
                    <a:pt x="88407" y="88407"/>
                  </a:lnTo>
                  <a:lnTo>
                    <a:pt x="123581" y="58237"/>
                  </a:lnTo>
                  <a:lnTo>
                    <a:pt x="163135" y="33689"/>
                  </a:lnTo>
                  <a:lnTo>
                    <a:pt x="206451" y="15387"/>
                  </a:lnTo>
                  <a:lnTo>
                    <a:pt x="252905" y="3950"/>
                  </a:lnTo>
                  <a:lnTo>
                    <a:pt x="301878" y="0"/>
                  </a:lnTo>
                  <a:lnTo>
                    <a:pt x="2417064" y="0"/>
                  </a:lnTo>
                  <a:lnTo>
                    <a:pt x="2466037" y="3950"/>
                  </a:lnTo>
                  <a:lnTo>
                    <a:pt x="2512491" y="15387"/>
                  </a:lnTo>
                  <a:lnTo>
                    <a:pt x="2555807" y="33689"/>
                  </a:lnTo>
                  <a:lnTo>
                    <a:pt x="2595361" y="58237"/>
                  </a:lnTo>
                  <a:lnTo>
                    <a:pt x="2630535" y="88407"/>
                  </a:lnTo>
                  <a:lnTo>
                    <a:pt x="2660705" y="123581"/>
                  </a:lnTo>
                  <a:lnTo>
                    <a:pt x="2685253" y="163135"/>
                  </a:lnTo>
                  <a:lnTo>
                    <a:pt x="2703555" y="206451"/>
                  </a:lnTo>
                  <a:lnTo>
                    <a:pt x="2714992" y="252905"/>
                  </a:lnTo>
                  <a:lnTo>
                    <a:pt x="2718943" y="301878"/>
                  </a:lnTo>
                  <a:lnTo>
                    <a:pt x="2718943" y="1509395"/>
                  </a:lnTo>
                  <a:lnTo>
                    <a:pt x="2714992" y="1558371"/>
                  </a:lnTo>
                  <a:lnTo>
                    <a:pt x="2703555" y="1604836"/>
                  </a:lnTo>
                  <a:lnTo>
                    <a:pt x="2685253" y="1648165"/>
                  </a:lnTo>
                  <a:lnTo>
                    <a:pt x="2660705" y="1687737"/>
                  </a:lnTo>
                  <a:lnTo>
                    <a:pt x="2630535" y="1722929"/>
                  </a:lnTo>
                  <a:lnTo>
                    <a:pt x="2595361" y="1753119"/>
                  </a:lnTo>
                  <a:lnTo>
                    <a:pt x="2555807" y="1777683"/>
                  </a:lnTo>
                  <a:lnTo>
                    <a:pt x="2512491" y="1796000"/>
                  </a:lnTo>
                  <a:lnTo>
                    <a:pt x="2466037" y="1807447"/>
                  </a:lnTo>
                  <a:lnTo>
                    <a:pt x="2417064" y="1811401"/>
                  </a:lnTo>
                  <a:lnTo>
                    <a:pt x="301878" y="1811401"/>
                  </a:lnTo>
                  <a:lnTo>
                    <a:pt x="252905" y="1807447"/>
                  </a:lnTo>
                  <a:lnTo>
                    <a:pt x="206451" y="1796000"/>
                  </a:lnTo>
                  <a:lnTo>
                    <a:pt x="163135" y="1777683"/>
                  </a:lnTo>
                  <a:lnTo>
                    <a:pt x="123581" y="1753119"/>
                  </a:lnTo>
                  <a:lnTo>
                    <a:pt x="88407" y="1722929"/>
                  </a:lnTo>
                  <a:lnTo>
                    <a:pt x="58237" y="1687737"/>
                  </a:lnTo>
                  <a:lnTo>
                    <a:pt x="33689" y="1648165"/>
                  </a:lnTo>
                  <a:lnTo>
                    <a:pt x="15387" y="1604836"/>
                  </a:lnTo>
                  <a:lnTo>
                    <a:pt x="3950" y="1558371"/>
                  </a:lnTo>
                  <a:lnTo>
                    <a:pt x="0" y="1509395"/>
                  </a:lnTo>
                  <a:lnTo>
                    <a:pt x="0" y="301878"/>
                  </a:lnTo>
                  <a:close/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8470518" y="1860930"/>
            <a:ext cx="1447165" cy="72644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263525" marR="5080" indent="-251460">
              <a:lnSpc>
                <a:spcPts val="2640"/>
              </a:lnSpc>
              <a:spcBef>
                <a:spcPts val="385"/>
              </a:spcBef>
            </a:pPr>
            <a:r>
              <a:rPr dirty="0" sz="2400" b="1">
                <a:latin typeface="Calibri"/>
                <a:cs typeface="Calibri"/>
              </a:rPr>
              <a:t>«Ис</a:t>
            </a:r>
            <a:r>
              <a:rPr dirty="0" sz="2400" spc="-25" b="1">
                <a:latin typeface="Calibri"/>
                <a:cs typeface="Calibri"/>
              </a:rPr>
              <a:t>т</a:t>
            </a:r>
            <a:r>
              <a:rPr dirty="0" sz="2400" b="1">
                <a:latin typeface="Calibri"/>
                <a:cs typeface="Calibri"/>
              </a:rPr>
              <a:t>ория»  </a:t>
            </a:r>
            <a:r>
              <a:rPr dirty="0" sz="2400" spc="-15" b="1">
                <a:latin typeface="Calibri"/>
                <a:cs typeface="Calibri"/>
              </a:rPr>
              <a:t>школы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828788" y="3168840"/>
            <a:ext cx="2703830" cy="2816225"/>
            <a:chOff x="7828788" y="3168840"/>
            <a:chExt cx="2703830" cy="2816225"/>
          </a:xfrm>
        </p:grpSpPr>
        <p:sp>
          <p:nvSpPr>
            <p:cNvPr id="15" name="object 15"/>
            <p:cNvSpPr/>
            <p:nvPr/>
          </p:nvSpPr>
          <p:spPr>
            <a:xfrm>
              <a:off x="9350629" y="3173602"/>
              <a:ext cx="130175" cy="829944"/>
            </a:xfrm>
            <a:custGeom>
              <a:avLst/>
              <a:gdLst/>
              <a:ahLst/>
              <a:cxnLst/>
              <a:rect l="l" t="t" r="r" b="b"/>
              <a:pathLst>
                <a:path w="130175" h="829945">
                  <a:moveTo>
                    <a:pt x="0" y="0"/>
                  </a:moveTo>
                  <a:lnTo>
                    <a:pt x="14671" y="47452"/>
                  </a:lnTo>
                  <a:lnTo>
                    <a:pt x="28473" y="95136"/>
                  </a:lnTo>
                  <a:lnTo>
                    <a:pt x="41403" y="143038"/>
                  </a:lnTo>
                  <a:lnTo>
                    <a:pt x="53460" y="191146"/>
                  </a:lnTo>
                  <a:lnTo>
                    <a:pt x="64642" y="239448"/>
                  </a:lnTo>
                  <a:lnTo>
                    <a:pt x="74946" y="287932"/>
                  </a:lnTo>
                  <a:lnTo>
                    <a:pt x="84370" y="336587"/>
                  </a:lnTo>
                  <a:lnTo>
                    <a:pt x="92913" y="385399"/>
                  </a:lnTo>
                  <a:lnTo>
                    <a:pt x="100572" y="434357"/>
                  </a:lnTo>
                  <a:lnTo>
                    <a:pt x="107345" y="483448"/>
                  </a:lnTo>
                  <a:lnTo>
                    <a:pt x="113231" y="532662"/>
                  </a:lnTo>
                  <a:lnTo>
                    <a:pt x="118228" y="581984"/>
                  </a:lnTo>
                  <a:lnTo>
                    <a:pt x="122332" y="631405"/>
                  </a:lnTo>
                  <a:lnTo>
                    <a:pt x="125543" y="680910"/>
                  </a:lnTo>
                  <a:lnTo>
                    <a:pt x="127858" y="730489"/>
                  </a:lnTo>
                  <a:lnTo>
                    <a:pt x="129276" y="780129"/>
                  </a:lnTo>
                  <a:lnTo>
                    <a:pt x="129794" y="829818"/>
                  </a:lnTo>
                </a:path>
              </a:pathLst>
            </a:custGeom>
            <a:ln w="9525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28788" y="3985260"/>
              <a:ext cx="2703576" cy="199948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875905" y="4011930"/>
              <a:ext cx="2608834" cy="1905127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875905" y="4011930"/>
              <a:ext cx="2609215" cy="1905635"/>
            </a:xfrm>
            <a:custGeom>
              <a:avLst/>
              <a:gdLst/>
              <a:ahLst/>
              <a:cxnLst/>
              <a:rect l="l" t="t" r="r" b="b"/>
              <a:pathLst>
                <a:path w="2609215" h="1905635">
                  <a:moveTo>
                    <a:pt x="0" y="317500"/>
                  </a:moveTo>
                  <a:lnTo>
                    <a:pt x="3444" y="270602"/>
                  </a:lnTo>
                  <a:lnTo>
                    <a:pt x="13450" y="225834"/>
                  </a:lnTo>
                  <a:lnTo>
                    <a:pt x="29526" y="183689"/>
                  </a:lnTo>
                  <a:lnTo>
                    <a:pt x="51180" y="144657"/>
                  </a:lnTo>
                  <a:lnTo>
                    <a:pt x="77919" y="109233"/>
                  </a:lnTo>
                  <a:lnTo>
                    <a:pt x="109253" y="77907"/>
                  </a:lnTo>
                  <a:lnTo>
                    <a:pt x="144690" y="51174"/>
                  </a:lnTo>
                  <a:lnTo>
                    <a:pt x="183737" y="29523"/>
                  </a:lnTo>
                  <a:lnTo>
                    <a:pt x="225904" y="13449"/>
                  </a:lnTo>
                  <a:lnTo>
                    <a:pt x="270697" y="3444"/>
                  </a:lnTo>
                  <a:lnTo>
                    <a:pt x="317626" y="0"/>
                  </a:lnTo>
                  <a:lnTo>
                    <a:pt x="2291334" y="0"/>
                  </a:lnTo>
                  <a:lnTo>
                    <a:pt x="2338260" y="3444"/>
                  </a:lnTo>
                  <a:lnTo>
                    <a:pt x="2383045" y="13449"/>
                  </a:lnTo>
                  <a:lnTo>
                    <a:pt x="2425199" y="29523"/>
                  </a:lnTo>
                  <a:lnTo>
                    <a:pt x="2464232" y="51174"/>
                  </a:lnTo>
                  <a:lnTo>
                    <a:pt x="2499652" y="77907"/>
                  </a:lnTo>
                  <a:lnTo>
                    <a:pt x="2530968" y="109233"/>
                  </a:lnTo>
                  <a:lnTo>
                    <a:pt x="2557692" y="144657"/>
                  </a:lnTo>
                  <a:lnTo>
                    <a:pt x="2579330" y="183689"/>
                  </a:lnTo>
                  <a:lnTo>
                    <a:pt x="2595394" y="225834"/>
                  </a:lnTo>
                  <a:lnTo>
                    <a:pt x="2605392" y="270602"/>
                  </a:lnTo>
                  <a:lnTo>
                    <a:pt x="2608834" y="317500"/>
                  </a:lnTo>
                  <a:lnTo>
                    <a:pt x="2608834" y="1587601"/>
                  </a:lnTo>
                  <a:lnTo>
                    <a:pt x="2605392" y="1634525"/>
                  </a:lnTo>
                  <a:lnTo>
                    <a:pt x="2595394" y="1679310"/>
                  </a:lnTo>
                  <a:lnTo>
                    <a:pt x="2579330" y="1721466"/>
                  </a:lnTo>
                  <a:lnTo>
                    <a:pt x="2557692" y="1760501"/>
                  </a:lnTo>
                  <a:lnTo>
                    <a:pt x="2530968" y="1795925"/>
                  </a:lnTo>
                  <a:lnTo>
                    <a:pt x="2499652" y="1827246"/>
                  </a:lnTo>
                  <a:lnTo>
                    <a:pt x="2464232" y="1853974"/>
                  </a:lnTo>
                  <a:lnTo>
                    <a:pt x="2425199" y="1875616"/>
                  </a:lnTo>
                  <a:lnTo>
                    <a:pt x="2383045" y="1891684"/>
                  </a:lnTo>
                  <a:lnTo>
                    <a:pt x="2338260" y="1901684"/>
                  </a:lnTo>
                  <a:lnTo>
                    <a:pt x="2291334" y="1905127"/>
                  </a:lnTo>
                  <a:lnTo>
                    <a:pt x="317626" y="1905127"/>
                  </a:lnTo>
                  <a:lnTo>
                    <a:pt x="270697" y="1901684"/>
                  </a:lnTo>
                  <a:lnTo>
                    <a:pt x="225904" y="1891684"/>
                  </a:lnTo>
                  <a:lnTo>
                    <a:pt x="183737" y="1875616"/>
                  </a:lnTo>
                  <a:lnTo>
                    <a:pt x="144690" y="1853974"/>
                  </a:lnTo>
                  <a:lnTo>
                    <a:pt x="109253" y="1827246"/>
                  </a:lnTo>
                  <a:lnTo>
                    <a:pt x="77919" y="1795925"/>
                  </a:lnTo>
                  <a:lnTo>
                    <a:pt x="51180" y="1760501"/>
                  </a:lnTo>
                  <a:lnTo>
                    <a:pt x="29526" y="1721466"/>
                  </a:lnTo>
                  <a:lnTo>
                    <a:pt x="13450" y="1679310"/>
                  </a:lnTo>
                  <a:lnTo>
                    <a:pt x="3444" y="1634525"/>
                  </a:lnTo>
                  <a:lnTo>
                    <a:pt x="0" y="1587601"/>
                  </a:lnTo>
                  <a:lnTo>
                    <a:pt x="0" y="317500"/>
                  </a:lnTo>
                  <a:close/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8483345" y="4399026"/>
            <a:ext cx="1397000" cy="106045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algn="just" marL="13970" marR="5080" indent="-1905">
              <a:lnSpc>
                <a:spcPct val="91500"/>
              </a:lnSpc>
              <a:spcBef>
                <a:spcPts val="345"/>
              </a:spcBef>
            </a:pPr>
            <a:r>
              <a:rPr dirty="0" sz="2400" b="1">
                <a:latin typeface="Calibri"/>
                <a:cs typeface="Calibri"/>
              </a:rPr>
              <a:t>Значимые  </a:t>
            </a:r>
            <a:r>
              <a:rPr dirty="0" sz="2400" spc="-5" b="1">
                <a:latin typeface="Calibri"/>
                <a:cs typeface="Calibri"/>
              </a:rPr>
              <a:t>проекты</a:t>
            </a:r>
            <a:r>
              <a:rPr dirty="0" sz="2400" spc="-7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и </a:t>
            </a:r>
            <a:r>
              <a:rPr dirty="0" sz="2400" spc="-53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события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331208" y="4850891"/>
            <a:ext cx="4211955" cy="2012314"/>
            <a:chOff x="4331208" y="4850891"/>
            <a:chExt cx="4211955" cy="2012314"/>
          </a:xfrm>
        </p:grpSpPr>
        <p:sp>
          <p:nvSpPr>
            <p:cNvPr id="21" name="object 21"/>
            <p:cNvSpPr/>
            <p:nvPr/>
          </p:nvSpPr>
          <p:spPr>
            <a:xfrm>
              <a:off x="7087870" y="5447791"/>
              <a:ext cx="1450975" cy="469265"/>
            </a:xfrm>
            <a:custGeom>
              <a:avLst/>
              <a:gdLst/>
              <a:ahLst/>
              <a:cxnLst/>
              <a:rect l="l" t="t" r="r" b="b"/>
              <a:pathLst>
                <a:path w="1450975" h="469264">
                  <a:moveTo>
                    <a:pt x="1450466" y="468833"/>
                  </a:moveTo>
                  <a:lnTo>
                    <a:pt x="1400372" y="466833"/>
                  </a:lnTo>
                  <a:lnTo>
                    <a:pt x="1350383" y="463922"/>
                  </a:lnTo>
                  <a:lnTo>
                    <a:pt x="1300514" y="460102"/>
                  </a:lnTo>
                  <a:lnTo>
                    <a:pt x="1250775" y="455379"/>
                  </a:lnTo>
                  <a:lnTo>
                    <a:pt x="1201178" y="449755"/>
                  </a:lnTo>
                  <a:lnTo>
                    <a:pt x="1151735" y="443235"/>
                  </a:lnTo>
                  <a:lnTo>
                    <a:pt x="1102457" y="435822"/>
                  </a:lnTo>
                  <a:lnTo>
                    <a:pt x="1053357" y="427520"/>
                  </a:lnTo>
                  <a:lnTo>
                    <a:pt x="1004446" y="418332"/>
                  </a:lnTo>
                  <a:lnTo>
                    <a:pt x="955736" y="408264"/>
                  </a:lnTo>
                  <a:lnTo>
                    <a:pt x="907238" y="397318"/>
                  </a:lnTo>
                  <a:lnTo>
                    <a:pt x="858964" y="385499"/>
                  </a:lnTo>
                  <a:lnTo>
                    <a:pt x="810927" y="372809"/>
                  </a:lnTo>
                  <a:lnTo>
                    <a:pt x="763137" y="359254"/>
                  </a:lnTo>
                  <a:lnTo>
                    <a:pt x="715607" y="344836"/>
                  </a:lnTo>
                  <a:lnTo>
                    <a:pt x="668348" y="329560"/>
                  </a:lnTo>
                  <a:lnTo>
                    <a:pt x="621372" y="313429"/>
                  </a:lnTo>
                  <a:lnTo>
                    <a:pt x="574691" y="296448"/>
                  </a:lnTo>
                  <a:lnTo>
                    <a:pt x="528317" y="278619"/>
                  </a:lnTo>
                  <a:lnTo>
                    <a:pt x="482260" y="259948"/>
                  </a:lnTo>
                  <a:lnTo>
                    <a:pt x="436534" y="240437"/>
                  </a:lnTo>
                  <a:lnTo>
                    <a:pt x="391149" y="220090"/>
                  </a:lnTo>
                  <a:lnTo>
                    <a:pt x="346118" y="198912"/>
                  </a:lnTo>
                  <a:lnTo>
                    <a:pt x="301451" y="176905"/>
                  </a:lnTo>
                  <a:lnTo>
                    <a:pt x="257162" y="154075"/>
                  </a:lnTo>
                  <a:lnTo>
                    <a:pt x="213262" y="130424"/>
                  </a:lnTo>
                  <a:lnTo>
                    <a:pt x="169761" y="105957"/>
                  </a:lnTo>
                  <a:lnTo>
                    <a:pt x="126673" y="80677"/>
                  </a:lnTo>
                  <a:lnTo>
                    <a:pt x="84009" y="54588"/>
                  </a:lnTo>
                  <a:lnTo>
                    <a:pt x="41781" y="27695"/>
                  </a:lnTo>
                  <a:lnTo>
                    <a:pt x="0" y="0"/>
                  </a:lnTo>
                </a:path>
              </a:pathLst>
            </a:custGeom>
            <a:ln w="9525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31208" y="4850891"/>
              <a:ext cx="2791967" cy="200710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81500" y="5381243"/>
              <a:ext cx="2758440" cy="107137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78071" y="4877942"/>
              <a:ext cx="2696972" cy="1980067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378071" y="4877942"/>
              <a:ext cx="2697480" cy="1980564"/>
            </a:xfrm>
            <a:custGeom>
              <a:avLst/>
              <a:gdLst/>
              <a:ahLst/>
              <a:cxnLst/>
              <a:rect l="l" t="t" r="r" b="b"/>
              <a:pathLst>
                <a:path w="2697479" h="1980565">
                  <a:moveTo>
                    <a:pt x="0" y="330072"/>
                  </a:moveTo>
                  <a:lnTo>
                    <a:pt x="3579" y="281308"/>
                  </a:lnTo>
                  <a:lnTo>
                    <a:pt x="13978" y="234761"/>
                  </a:lnTo>
                  <a:lnTo>
                    <a:pt x="30685" y="190943"/>
                  </a:lnTo>
                  <a:lnTo>
                    <a:pt x="53189" y="150366"/>
                  </a:lnTo>
                  <a:lnTo>
                    <a:pt x="80978" y="113540"/>
                  </a:lnTo>
                  <a:lnTo>
                    <a:pt x="113540" y="80978"/>
                  </a:lnTo>
                  <a:lnTo>
                    <a:pt x="150366" y="53189"/>
                  </a:lnTo>
                  <a:lnTo>
                    <a:pt x="190943" y="30685"/>
                  </a:lnTo>
                  <a:lnTo>
                    <a:pt x="234761" y="13978"/>
                  </a:lnTo>
                  <a:lnTo>
                    <a:pt x="281308" y="3579"/>
                  </a:lnTo>
                  <a:lnTo>
                    <a:pt x="330073" y="0"/>
                  </a:lnTo>
                  <a:lnTo>
                    <a:pt x="2367026" y="0"/>
                  </a:lnTo>
                  <a:lnTo>
                    <a:pt x="2415787" y="3579"/>
                  </a:lnTo>
                  <a:lnTo>
                    <a:pt x="2462326" y="13978"/>
                  </a:lnTo>
                  <a:lnTo>
                    <a:pt x="2506131" y="30685"/>
                  </a:lnTo>
                  <a:lnTo>
                    <a:pt x="2546694" y="53189"/>
                  </a:lnTo>
                  <a:lnTo>
                    <a:pt x="2583503" y="80978"/>
                  </a:lnTo>
                  <a:lnTo>
                    <a:pt x="2616048" y="113540"/>
                  </a:lnTo>
                  <a:lnTo>
                    <a:pt x="2643820" y="150366"/>
                  </a:lnTo>
                  <a:lnTo>
                    <a:pt x="2666309" y="190943"/>
                  </a:lnTo>
                  <a:lnTo>
                    <a:pt x="2683004" y="234761"/>
                  </a:lnTo>
                  <a:lnTo>
                    <a:pt x="2693395" y="281308"/>
                  </a:lnTo>
                  <a:lnTo>
                    <a:pt x="2696972" y="330072"/>
                  </a:lnTo>
                  <a:lnTo>
                    <a:pt x="2696972" y="1650047"/>
                  </a:lnTo>
                  <a:lnTo>
                    <a:pt x="2693395" y="1698816"/>
                  </a:lnTo>
                  <a:lnTo>
                    <a:pt x="2683004" y="1745363"/>
                  </a:lnTo>
                  <a:lnTo>
                    <a:pt x="2666309" y="1789178"/>
                  </a:lnTo>
                  <a:lnTo>
                    <a:pt x="2643820" y="1829749"/>
                  </a:lnTo>
                  <a:lnTo>
                    <a:pt x="2616048" y="1866567"/>
                  </a:lnTo>
                  <a:lnTo>
                    <a:pt x="2583503" y="1899121"/>
                  </a:lnTo>
                  <a:lnTo>
                    <a:pt x="2546694" y="1926900"/>
                  </a:lnTo>
                  <a:lnTo>
                    <a:pt x="2506131" y="1949395"/>
                  </a:lnTo>
                  <a:lnTo>
                    <a:pt x="2462326" y="1966095"/>
                  </a:lnTo>
                  <a:lnTo>
                    <a:pt x="2415787" y="1976489"/>
                  </a:lnTo>
                  <a:lnTo>
                    <a:pt x="2367026" y="1980067"/>
                  </a:lnTo>
                  <a:lnTo>
                    <a:pt x="330073" y="1980067"/>
                  </a:lnTo>
                  <a:lnTo>
                    <a:pt x="281308" y="1976489"/>
                  </a:lnTo>
                  <a:lnTo>
                    <a:pt x="234761" y="1966095"/>
                  </a:lnTo>
                  <a:lnTo>
                    <a:pt x="190943" y="1949395"/>
                  </a:lnTo>
                  <a:lnTo>
                    <a:pt x="150366" y="1926900"/>
                  </a:lnTo>
                  <a:lnTo>
                    <a:pt x="113540" y="1899121"/>
                  </a:lnTo>
                  <a:lnTo>
                    <a:pt x="80978" y="1866567"/>
                  </a:lnTo>
                  <a:lnTo>
                    <a:pt x="53189" y="1829749"/>
                  </a:lnTo>
                  <a:lnTo>
                    <a:pt x="30685" y="1789178"/>
                  </a:lnTo>
                  <a:lnTo>
                    <a:pt x="13978" y="1745363"/>
                  </a:lnTo>
                  <a:lnTo>
                    <a:pt x="3579" y="1698816"/>
                  </a:lnTo>
                  <a:lnTo>
                    <a:pt x="0" y="1650047"/>
                  </a:lnTo>
                  <a:lnTo>
                    <a:pt x="0" y="330072"/>
                  </a:lnTo>
                  <a:close/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/>
          <p:cNvSpPr txBox="1"/>
          <p:nvPr/>
        </p:nvSpPr>
        <p:spPr>
          <a:xfrm>
            <a:off x="4598289" y="5470042"/>
            <a:ext cx="2258060" cy="72644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 marR="5080" indent="427990">
              <a:lnSpc>
                <a:spcPts val="2640"/>
              </a:lnSpc>
              <a:spcBef>
                <a:spcPts val="385"/>
              </a:spcBef>
            </a:pPr>
            <a:r>
              <a:rPr dirty="0" sz="2400" spc="-10" b="1">
                <a:latin typeface="Calibri"/>
                <a:cs typeface="Calibri"/>
              </a:rPr>
              <a:t>Школьное </a:t>
            </a:r>
            <a:r>
              <a:rPr dirty="0" sz="2400" spc="-5" b="1">
                <a:latin typeface="Calibri"/>
                <a:cs typeface="Calibri"/>
              </a:rPr>
              <a:t> са</a:t>
            </a:r>
            <a:r>
              <a:rPr dirty="0" sz="2400" spc="5" b="1">
                <a:latin typeface="Calibri"/>
                <a:cs typeface="Calibri"/>
              </a:rPr>
              <a:t>м</a:t>
            </a:r>
            <a:r>
              <a:rPr dirty="0" sz="2400" spc="-20" b="1">
                <a:latin typeface="Calibri"/>
                <a:cs typeface="Calibri"/>
              </a:rPr>
              <a:t>о</a:t>
            </a:r>
            <a:r>
              <a:rPr dirty="0" sz="2400" b="1">
                <a:latin typeface="Calibri"/>
                <a:cs typeface="Calibri"/>
              </a:rPr>
              <a:t>упра</a:t>
            </a:r>
            <a:r>
              <a:rPr dirty="0" sz="2400" spc="-10" b="1">
                <a:latin typeface="Calibri"/>
                <a:cs typeface="Calibri"/>
              </a:rPr>
              <a:t>в</a:t>
            </a:r>
            <a:r>
              <a:rPr dirty="0" sz="2400" b="1">
                <a:latin typeface="Calibri"/>
                <a:cs typeface="Calibri"/>
              </a:rPr>
              <a:t>ление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859536" y="4037076"/>
            <a:ext cx="3512820" cy="2143125"/>
            <a:chOff x="859536" y="4037076"/>
            <a:chExt cx="3512820" cy="2143125"/>
          </a:xfrm>
        </p:grpSpPr>
        <p:sp>
          <p:nvSpPr>
            <p:cNvPr id="28" name="object 28"/>
            <p:cNvSpPr/>
            <p:nvPr/>
          </p:nvSpPr>
          <p:spPr>
            <a:xfrm>
              <a:off x="3081274" y="5528437"/>
              <a:ext cx="1285875" cy="582930"/>
            </a:xfrm>
            <a:custGeom>
              <a:avLst/>
              <a:gdLst/>
              <a:ahLst/>
              <a:cxnLst/>
              <a:rect l="l" t="t" r="r" b="b"/>
              <a:pathLst>
                <a:path w="1285875" h="582929">
                  <a:moveTo>
                    <a:pt x="1285748" y="0"/>
                  </a:moveTo>
                  <a:lnTo>
                    <a:pt x="1245792" y="32081"/>
                  </a:lnTo>
                  <a:lnTo>
                    <a:pt x="1205289" y="63373"/>
                  </a:lnTo>
                  <a:lnTo>
                    <a:pt x="1164252" y="93872"/>
                  </a:lnTo>
                  <a:lnTo>
                    <a:pt x="1122692" y="123571"/>
                  </a:lnTo>
                  <a:lnTo>
                    <a:pt x="1080622" y="152466"/>
                  </a:lnTo>
                  <a:lnTo>
                    <a:pt x="1038053" y="180550"/>
                  </a:lnTo>
                  <a:lnTo>
                    <a:pt x="994999" y="207818"/>
                  </a:lnTo>
                  <a:lnTo>
                    <a:pt x="951470" y="234266"/>
                  </a:lnTo>
                  <a:lnTo>
                    <a:pt x="907480" y="259886"/>
                  </a:lnTo>
                  <a:lnTo>
                    <a:pt x="863039" y="284675"/>
                  </a:lnTo>
                  <a:lnTo>
                    <a:pt x="818161" y="308626"/>
                  </a:lnTo>
                  <a:lnTo>
                    <a:pt x="772857" y="331734"/>
                  </a:lnTo>
                  <a:lnTo>
                    <a:pt x="727140" y="353993"/>
                  </a:lnTo>
                  <a:lnTo>
                    <a:pt x="681021" y="375399"/>
                  </a:lnTo>
                  <a:lnTo>
                    <a:pt x="634513" y="395945"/>
                  </a:lnTo>
                  <a:lnTo>
                    <a:pt x="587628" y="415626"/>
                  </a:lnTo>
                  <a:lnTo>
                    <a:pt x="540378" y="434437"/>
                  </a:lnTo>
                  <a:lnTo>
                    <a:pt x="492775" y="452373"/>
                  </a:lnTo>
                  <a:lnTo>
                    <a:pt x="444831" y="469427"/>
                  </a:lnTo>
                  <a:lnTo>
                    <a:pt x="396559" y="485594"/>
                  </a:lnTo>
                  <a:lnTo>
                    <a:pt x="347970" y="500869"/>
                  </a:lnTo>
                  <a:lnTo>
                    <a:pt x="299076" y="515247"/>
                  </a:lnTo>
                  <a:lnTo>
                    <a:pt x="249890" y="528722"/>
                  </a:lnTo>
                  <a:lnTo>
                    <a:pt x="200424" y="541288"/>
                  </a:lnTo>
                  <a:lnTo>
                    <a:pt x="150690" y="552940"/>
                  </a:lnTo>
                  <a:lnTo>
                    <a:pt x="100700" y="563673"/>
                  </a:lnTo>
                  <a:lnTo>
                    <a:pt x="50465" y="573480"/>
                  </a:lnTo>
                  <a:lnTo>
                    <a:pt x="0" y="582358"/>
                  </a:lnTo>
                </a:path>
              </a:pathLst>
            </a:custGeom>
            <a:ln w="9525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59536" y="4037076"/>
              <a:ext cx="2859024" cy="2142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20496" y="4267200"/>
              <a:ext cx="2802636" cy="174040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06907" y="4064254"/>
              <a:ext cx="2763773" cy="204886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906907" y="4064254"/>
              <a:ext cx="2764155" cy="2049145"/>
            </a:xfrm>
            <a:custGeom>
              <a:avLst/>
              <a:gdLst/>
              <a:ahLst/>
              <a:cxnLst/>
              <a:rect l="l" t="t" r="r" b="b"/>
              <a:pathLst>
                <a:path w="2764154" h="2049145">
                  <a:moveTo>
                    <a:pt x="0" y="341503"/>
                  </a:moveTo>
                  <a:lnTo>
                    <a:pt x="3117" y="295165"/>
                  </a:lnTo>
                  <a:lnTo>
                    <a:pt x="12197" y="250722"/>
                  </a:lnTo>
                  <a:lnTo>
                    <a:pt x="26834" y="208579"/>
                  </a:lnTo>
                  <a:lnTo>
                    <a:pt x="46621" y="169145"/>
                  </a:lnTo>
                  <a:lnTo>
                    <a:pt x="71150" y="132825"/>
                  </a:lnTo>
                  <a:lnTo>
                    <a:pt x="100015" y="100028"/>
                  </a:lnTo>
                  <a:lnTo>
                    <a:pt x="132809" y="71160"/>
                  </a:lnTo>
                  <a:lnTo>
                    <a:pt x="169126" y="46627"/>
                  </a:lnTo>
                  <a:lnTo>
                    <a:pt x="208558" y="26838"/>
                  </a:lnTo>
                  <a:lnTo>
                    <a:pt x="250698" y="12199"/>
                  </a:lnTo>
                  <a:lnTo>
                    <a:pt x="295140" y="3117"/>
                  </a:lnTo>
                  <a:lnTo>
                    <a:pt x="341477" y="0"/>
                  </a:lnTo>
                  <a:lnTo>
                    <a:pt x="2422271" y="0"/>
                  </a:lnTo>
                  <a:lnTo>
                    <a:pt x="2468608" y="3117"/>
                  </a:lnTo>
                  <a:lnTo>
                    <a:pt x="2513051" y="12199"/>
                  </a:lnTo>
                  <a:lnTo>
                    <a:pt x="2555194" y="26838"/>
                  </a:lnTo>
                  <a:lnTo>
                    <a:pt x="2594628" y="46627"/>
                  </a:lnTo>
                  <a:lnTo>
                    <a:pt x="2630948" y="71160"/>
                  </a:lnTo>
                  <a:lnTo>
                    <a:pt x="2663745" y="100028"/>
                  </a:lnTo>
                  <a:lnTo>
                    <a:pt x="2692613" y="132825"/>
                  </a:lnTo>
                  <a:lnTo>
                    <a:pt x="2717146" y="169145"/>
                  </a:lnTo>
                  <a:lnTo>
                    <a:pt x="2736935" y="208579"/>
                  </a:lnTo>
                  <a:lnTo>
                    <a:pt x="2751574" y="250722"/>
                  </a:lnTo>
                  <a:lnTo>
                    <a:pt x="2760656" y="295165"/>
                  </a:lnTo>
                  <a:lnTo>
                    <a:pt x="2763773" y="341503"/>
                  </a:lnTo>
                  <a:lnTo>
                    <a:pt x="2763773" y="1707388"/>
                  </a:lnTo>
                  <a:lnTo>
                    <a:pt x="2760656" y="1753724"/>
                  </a:lnTo>
                  <a:lnTo>
                    <a:pt x="2751574" y="1798167"/>
                  </a:lnTo>
                  <a:lnTo>
                    <a:pt x="2736935" y="1840307"/>
                  </a:lnTo>
                  <a:lnTo>
                    <a:pt x="2717146" y="1879739"/>
                  </a:lnTo>
                  <a:lnTo>
                    <a:pt x="2692613" y="1916055"/>
                  </a:lnTo>
                  <a:lnTo>
                    <a:pt x="2663745" y="1948849"/>
                  </a:lnTo>
                  <a:lnTo>
                    <a:pt x="2630948" y="1977715"/>
                  </a:lnTo>
                  <a:lnTo>
                    <a:pt x="2594628" y="2002244"/>
                  </a:lnTo>
                  <a:lnTo>
                    <a:pt x="2555194" y="2022030"/>
                  </a:lnTo>
                  <a:lnTo>
                    <a:pt x="2513051" y="2036667"/>
                  </a:lnTo>
                  <a:lnTo>
                    <a:pt x="2468608" y="2045748"/>
                  </a:lnTo>
                  <a:lnTo>
                    <a:pt x="2422271" y="2048865"/>
                  </a:lnTo>
                  <a:lnTo>
                    <a:pt x="341477" y="2048865"/>
                  </a:lnTo>
                  <a:lnTo>
                    <a:pt x="295140" y="2045748"/>
                  </a:lnTo>
                  <a:lnTo>
                    <a:pt x="250698" y="2036667"/>
                  </a:lnTo>
                  <a:lnTo>
                    <a:pt x="208558" y="2022030"/>
                  </a:lnTo>
                  <a:lnTo>
                    <a:pt x="169126" y="2002244"/>
                  </a:lnTo>
                  <a:lnTo>
                    <a:pt x="132809" y="1977715"/>
                  </a:lnTo>
                  <a:lnTo>
                    <a:pt x="100015" y="1948849"/>
                  </a:lnTo>
                  <a:lnTo>
                    <a:pt x="71150" y="1916055"/>
                  </a:lnTo>
                  <a:lnTo>
                    <a:pt x="46621" y="1879739"/>
                  </a:lnTo>
                  <a:lnTo>
                    <a:pt x="26834" y="1840307"/>
                  </a:lnTo>
                  <a:lnTo>
                    <a:pt x="12197" y="1798167"/>
                  </a:lnTo>
                  <a:lnTo>
                    <a:pt x="3117" y="1753724"/>
                  </a:lnTo>
                  <a:lnTo>
                    <a:pt x="0" y="1707388"/>
                  </a:lnTo>
                  <a:lnTo>
                    <a:pt x="0" y="341503"/>
                  </a:lnTo>
                  <a:close/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1136091" y="4355719"/>
            <a:ext cx="2305050" cy="139636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algn="ctr" marL="278130" marR="271145">
              <a:lnSpc>
                <a:spcPts val="2640"/>
              </a:lnSpc>
              <a:spcBef>
                <a:spcPts val="385"/>
              </a:spcBef>
            </a:pPr>
            <a:r>
              <a:rPr dirty="0" sz="2400" b="1">
                <a:latin typeface="Calibri"/>
                <a:cs typeface="Calibri"/>
              </a:rPr>
              <a:t>Партнерство,  </a:t>
            </a:r>
            <a:r>
              <a:rPr dirty="0" sz="2400" spc="-5" b="1">
                <a:latin typeface="Calibri"/>
                <a:cs typeface="Calibri"/>
              </a:rPr>
              <a:t>внешняя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ts val="2460"/>
              </a:lnSpc>
            </a:pPr>
            <a:r>
              <a:rPr dirty="0" sz="2400" spc="-15" b="1">
                <a:latin typeface="Calibri"/>
                <a:cs typeface="Calibri"/>
              </a:rPr>
              <a:t>социокультурная</a:t>
            </a:r>
            <a:endParaRPr sz="2400">
              <a:latin typeface="Calibri"/>
              <a:cs typeface="Calibri"/>
            </a:endParaRPr>
          </a:p>
          <a:p>
            <a:pPr algn="ctr" marL="635">
              <a:lnSpc>
                <a:spcPts val="2760"/>
              </a:lnSpc>
            </a:pPr>
            <a:r>
              <a:rPr dirty="0" sz="2400" spc="-15" b="1">
                <a:latin typeface="Calibri"/>
                <a:cs typeface="Calibri"/>
              </a:rPr>
              <a:t>среда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736091" y="1240536"/>
            <a:ext cx="3005455" cy="2819400"/>
            <a:chOff x="736091" y="1240536"/>
            <a:chExt cx="3005455" cy="2819400"/>
          </a:xfrm>
        </p:grpSpPr>
        <p:sp>
          <p:nvSpPr>
            <p:cNvPr id="35" name="object 35"/>
            <p:cNvSpPr/>
            <p:nvPr/>
          </p:nvSpPr>
          <p:spPr>
            <a:xfrm>
              <a:off x="1927796" y="3116453"/>
              <a:ext cx="128905" cy="938530"/>
            </a:xfrm>
            <a:custGeom>
              <a:avLst/>
              <a:gdLst/>
              <a:ahLst/>
              <a:cxnLst/>
              <a:rect l="l" t="t" r="r" b="b"/>
              <a:pathLst>
                <a:path w="128905" h="938529">
                  <a:moveTo>
                    <a:pt x="2095" y="938149"/>
                  </a:moveTo>
                  <a:lnTo>
                    <a:pt x="589" y="887981"/>
                  </a:lnTo>
                  <a:lnTo>
                    <a:pt x="0" y="837830"/>
                  </a:lnTo>
                  <a:lnTo>
                    <a:pt x="325" y="787709"/>
                  </a:lnTo>
                  <a:lnTo>
                    <a:pt x="1565" y="737629"/>
                  </a:lnTo>
                  <a:lnTo>
                    <a:pt x="3717" y="687604"/>
                  </a:lnTo>
                  <a:lnTo>
                    <a:pt x="6780" y="637646"/>
                  </a:lnTo>
                  <a:lnTo>
                    <a:pt x="10753" y="587768"/>
                  </a:lnTo>
                  <a:lnTo>
                    <a:pt x="15633" y="537981"/>
                  </a:lnTo>
                  <a:lnTo>
                    <a:pt x="21421" y="488300"/>
                  </a:lnTo>
                  <a:lnTo>
                    <a:pt x="28113" y="438735"/>
                  </a:lnTo>
                  <a:lnTo>
                    <a:pt x="35709" y="389300"/>
                  </a:lnTo>
                  <a:lnTo>
                    <a:pt x="44208" y="340008"/>
                  </a:lnTo>
                  <a:lnTo>
                    <a:pt x="53607" y="290870"/>
                  </a:lnTo>
                  <a:lnTo>
                    <a:pt x="63906" y="241900"/>
                  </a:lnTo>
                  <a:lnTo>
                    <a:pt x="75103" y="193110"/>
                  </a:lnTo>
                  <a:lnTo>
                    <a:pt x="87196" y="144512"/>
                  </a:lnTo>
                  <a:lnTo>
                    <a:pt x="100185" y="96119"/>
                  </a:lnTo>
                  <a:lnTo>
                    <a:pt x="114067" y="47944"/>
                  </a:lnTo>
                  <a:lnTo>
                    <a:pt x="128841" y="0"/>
                  </a:lnTo>
                </a:path>
              </a:pathLst>
            </a:custGeom>
            <a:ln w="9524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36091" y="1240536"/>
              <a:ext cx="3005327" cy="1933956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83818" y="1268222"/>
              <a:ext cx="2910484" cy="1838960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783818" y="1268222"/>
              <a:ext cx="2910840" cy="1838960"/>
            </a:xfrm>
            <a:custGeom>
              <a:avLst/>
              <a:gdLst/>
              <a:ahLst/>
              <a:cxnLst/>
              <a:rect l="l" t="t" r="r" b="b"/>
              <a:pathLst>
                <a:path w="2910840" h="1838960">
                  <a:moveTo>
                    <a:pt x="0" y="306577"/>
                  </a:moveTo>
                  <a:lnTo>
                    <a:pt x="4011" y="256856"/>
                  </a:lnTo>
                  <a:lnTo>
                    <a:pt x="15625" y="209686"/>
                  </a:lnTo>
                  <a:lnTo>
                    <a:pt x="34210" y="165699"/>
                  </a:lnTo>
                  <a:lnTo>
                    <a:pt x="59135" y="125528"/>
                  </a:lnTo>
                  <a:lnTo>
                    <a:pt x="89769" y="89804"/>
                  </a:lnTo>
                  <a:lnTo>
                    <a:pt x="125482" y="59159"/>
                  </a:lnTo>
                  <a:lnTo>
                    <a:pt x="165641" y="34224"/>
                  </a:lnTo>
                  <a:lnTo>
                    <a:pt x="209616" y="15632"/>
                  </a:lnTo>
                  <a:lnTo>
                    <a:pt x="256775" y="4013"/>
                  </a:lnTo>
                  <a:lnTo>
                    <a:pt x="306489" y="0"/>
                  </a:lnTo>
                  <a:lnTo>
                    <a:pt x="2604033" y="0"/>
                  </a:lnTo>
                  <a:lnTo>
                    <a:pt x="2653720" y="4013"/>
                  </a:lnTo>
                  <a:lnTo>
                    <a:pt x="2700863" y="15632"/>
                  </a:lnTo>
                  <a:lnTo>
                    <a:pt x="2744828" y="34224"/>
                  </a:lnTo>
                  <a:lnTo>
                    <a:pt x="2784982" y="59159"/>
                  </a:lnTo>
                  <a:lnTo>
                    <a:pt x="2820695" y="89804"/>
                  </a:lnTo>
                  <a:lnTo>
                    <a:pt x="2851332" y="125528"/>
                  </a:lnTo>
                  <a:lnTo>
                    <a:pt x="2876262" y="165699"/>
                  </a:lnTo>
                  <a:lnTo>
                    <a:pt x="2894853" y="209686"/>
                  </a:lnTo>
                  <a:lnTo>
                    <a:pt x="2906471" y="256856"/>
                  </a:lnTo>
                  <a:lnTo>
                    <a:pt x="2910484" y="306577"/>
                  </a:lnTo>
                  <a:lnTo>
                    <a:pt x="2910484" y="1532508"/>
                  </a:lnTo>
                  <a:lnTo>
                    <a:pt x="2906471" y="1582227"/>
                  </a:lnTo>
                  <a:lnTo>
                    <a:pt x="2894853" y="1629387"/>
                  </a:lnTo>
                  <a:lnTo>
                    <a:pt x="2876262" y="1673359"/>
                  </a:lnTo>
                  <a:lnTo>
                    <a:pt x="2851332" y="1713513"/>
                  </a:lnTo>
                  <a:lnTo>
                    <a:pt x="2820695" y="1749218"/>
                  </a:lnTo>
                  <a:lnTo>
                    <a:pt x="2784982" y="1779845"/>
                  </a:lnTo>
                  <a:lnTo>
                    <a:pt x="2744828" y="1804762"/>
                  </a:lnTo>
                  <a:lnTo>
                    <a:pt x="2700863" y="1823341"/>
                  </a:lnTo>
                  <a:lnTo>
                    <a:pt x="2653720" y="1834950"/>
                  </a:lnTo>
                  <a:lnTo>
                    <a:pt x="2604033" y="1838960"/>
                  </a:lnTo>
                  <a:lnTo>
                    <a:pt x="306489" y="1838960"/>
                  </a:lnTo>
                  <a:lnTo>
                    <a:pt x="256775" y="1834950"/>
                  </a:lnTo>
                  <a:lnTo>
                    <a:pt x="209616" y="1823341"/>
                  </a:lnTo>
                  <a:lnTo>
                    <a:pt x="165641" y="1804762"/>
                  </a:lnTo>
                  <a:lnTo>
                    <a:pt x="125482" y="1779845"/>
                  </a:lnTo>
                  <a:lnTo>
                    <a:pt x="89769" y="1749218"/>
                  </a:lnTo>
                  <a:lnTo>
                    <a:pt x="59135" y="1713513"/>
                  </a:lnTo>
                  <a:lnTo>
                    <a:pt x="34210" y="1673359"/>
                  </a:lnTo>
                  <a:lnTo>
                    <a:pt x="15625" y="1629387"/>
                  </a:lnTo>
                  <a:lnTo>
                    <a:pt x="4011" y="1582227"/>
                  </a:lnTo>
                  <a:lnTo>
                    <a:pt x="0" y="1532508"/>
                  </a:lnTo>
                  <a:lnTo>
                    <a:pt x="0" y="306577"/>
                  </a:lnTo>
                  <a:close/>
                </a:path>
              </a:pathLst>
            </a:custGeom>
            <a:ln w="9525">
              <a:solidFill>
                <a:srgbClr val="46AAC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/>
          <p:cNvSpPr txBox="1"/>
          <p:nvPr/>
        </p:nvSpPr>
        <p:spPr>
          <a:xfrm>
            <a:off x="1112316" y="1621282"/>
            <a:ext cx="2251710" cy="1061085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algn="ctr" marL="12700" marR="5080">
              <a:lnSpc>
                <a:spcPct val="91500"/>
              </a:lnSpc>
              <a:spcBef>
                <a:spcPts val="345"/>
              </a:spcBef>
            </a:pPr>
            <a:r>
              <a:rPr dirty="0" sz="2400" spc="-5" b="1">
                <a:latin typeface="Calibri"/>
                <a:cs typeface="Calibri"/>
              </a:rPr>
              <a:t>«Лицо»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5" b="1">
                <a:latin typeface="Calibri"/>
                <a:cs typeface="Calibri"/>
              </a:rPr>
              <a:t>школы</a:t>
            </a:r>
            <a:r>
              <a:rPr dirty="0" sz="2400" spc="-7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– </a:t>
            </a:r>
            <a:r>
              <a:rPr dirty="0" sz="2400" spc="-525" b="1">
                <a:latin typeface="Calibri"/>
                <a:cs typeface="Calibri"/>
              </a:rPr>
              <a:t> </a:t>
            </a:r>
            <a:r>
              <a:rPr dirty="0" sz="2400" spc="5" b="1">
                <a:latin typeface="Calibri"/>
                <a:cs typeface="Calibri"/>
              </a:rPr>
              <a:t>бренд, </a:t>
            </a:r>
            <a:r>
              <a:rPr dirty="0" sz="2400" spc="-5" b="1">
                <a:latin typeface="Calibri"/>
                <a:cs typeface="Calibri"/>
              </a:rPr>
              <a:t>имидж, </a:t>
            </a:r>
            <a:r>
              <a:rPr dirty="0" sz="240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репутация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2709608" y="1254229"/>
            <a:ext cx="4468495" cy="3368675"/>
            <a:chOff x="2709608" y="1254229"/>
            <a:chExt cx="4468495" cy="3368675"/>
          </a:xfrm>
        </p:grpSpPr>
        <p:sp>
          <p:nvSpPr>
            <p:cNvPr id="41" name="object 41"/>
            <p:cNvSpPr/>
            <p:nvPr/>
          </p:nvSpPr>
          <p:spPr>
            <a:xfrm>
              <a:off x="2714370" y="1258992"/>
              <a:ext cx="1268730" cy="212090"/>
            </a:xfrm>
            <a:custGeom>
              <a:avLst/>
              <a:gdLst/>
              <a:ahLst/>
              <a:cxnLst/>
              <a:rect l="l" t="t" r="r" b="b"/>
              <a:pathLst>
                <a:path w="1268729" h="212090">
                  <a:moveTo>
                    <a:pt x="0" y="8213"/>
                  </a:moveTo>
                  <a:lnTo>
                    <a:pt x="49946" y="4789"/>
                  </a:lnTo>
                  <a:lnTo>
                    <a:pt x="99898" y="2279"/>
                  </a:lnTo>
                  <a:lnTo>
                    <a:pt x="149841" y="684"/>
                  </a:lnTo>
                  <a:lnTo>
                    <a:pt x="199765" y="0"/>
                  </a:lnTo>
                  <a:lnTo>
                    <a:pt x="249657" y="225"/>
                  </a:lnTo>
                  <a:lnTo>
                    <a:pt x="299504" y="1358"/>
                  </a:lnTo>
                  <a:lnTo>
                    <a:pt x="349295" y="3397"/>
                  </a:lnTo>
                  <a:lnTo>
                    <a:pt x="399016" y="6339"/>
                  </a:lnTo>
                  <a:lnTo>
                    <a:pt x="448656" y="10183"/>
                  </a:lnTo>
                  <a:lnTo>
                    <a:pt x="498203" y="14926"/>
                  </a:lnTo>
                  <a:lnTo>
                    <a:pt x="547644" y="20567"/>
                  </a:lnTo>
                  <a:lnTo>
                    <a:pt x="596967" y="27104"/>
                  </a:lnTo>
                  <a:lnTo>
                    <a:pt x="646160" y="34534"/>
                  </a:lnTo>
                  <a:lnTo>
                    <a:pt x="695210" y="42856"/>
                  </a:lnTo>
                  <a:lnTo>
                    <a:pt x="744105" y="52068"/>
                  </a:lnTo>
                  <a:lnTo>
                    <a:pt x="792833" y="62167"/>
                  </a:lnTo>
                  <a:lnTo>
                    <a:pt x="841381" y="73152"/>
                  </a:lnTo>
                  <a:lnTo>
                    <a:pt x="889738" y="85020"/>
                  </a:lnTo>
                  <a:lnTo>
                    <a:pt x="937891" y="97770"/>
                  </a:lnTo>
                  <a:lnTo>
                    <a:pt x="985828" y="111400"/>
                  </a:lnTo>
                  <a:lnTo>
                    <a:pt x="1033537" y="125908"/>
                  </a:lnTo>
                  <a:lnTo>
                    <a:pt x="1081004" y="141291"/>
                  </a:lnTo>
                  <a:lnTo>
                    <a:pt x="1128219" y="157548"/>
                  </a:lnTo>
                  <a:lnTo>
                    <a:pt x="1175168" y="174676"/>
                  </a:lnTo>
                  <a:lnTo>
                    <a:pt x="1221840" y="192674"/>
                  </a:lnTo>
                  <a:lnTo>
                    <a:pt x="1268221" y="211540"/>
                  </a:lnTo>
                </a:path>
              </a:pathLst>
            </a:custGeom>
            <a:ln w="9524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213864" y="2561836"/>
              <a:ext cx="2964170" cy="1859294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367783" y="2479548"/>
              <a:ext cx="2756916" cy="2142744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4267200" y="2594229"/>
            <a:ext cx="2857500" cy="1754505"/>
          </a:xfrm>
          <a:prstGeom prst="rect">
            <a:avLst/>
          </a:prstGeom>
          <a:solidFill>
            <a:srgbClr val="C0504D"/>
          </a:solidFill>
          <a:ln w="38100">
            <a:solidFill>
              <a:srgbClr val="FFFFFF"/>
            </a:solidFill>
          </a:ln>
        </p:spPr>
        <p:txBody>
          <a:bodyPr wrap="square" lIns="0" tIns="17780" rIns="0" bIns="0" rtlCol="0" vert="horz">
            <a:spAutoFit/>
          </a:bodyPr>
          <a:lstStyle/>
          <a:p>
            <a:pPr algn="ctr" marL="418465" marR="409575" indent="1270">
              <a:lnSpc>
                <a:spcPct val="100000"/>
              </a:lnSpc>
              <a:spcBef>
                <a:spcPts val="140"/>
              </a:spcBef>
            </a:pPr>
            <a:r>
              <a:rPr dirty="0" sz="3600" spc="-30" b="1">
                <a:solidFill>
                  <a:srgbClr val="FFFFFF"/>
                </a:solidFill>
                <a:latin typeface="Calibri"/>
                <a:cs typeface="Calibri"/>
              </a:rPr>
              <a:t>Уклад </a:t>
            </a:r>
            <a:r>
              <a:rPr dirty="0" sz="36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5" b="1">
                <a:solidFill>
                  <a:srgbClr val="FFFFFF"/>
                </a:solidFill>
                <a:latin typeface="Calibri"/>
                <a:cs typeface="Calibri"/>
              </a:rPr>
              <a:t>ш</a:t>
            </a:r>
            <a:r>
              <a:rPr dirty="0" sz="3600" spc="-70" b="1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dirty="0" sz="3600" spc="-65" b="1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dirty="0" sz="3600" b="1">
                <a:solidFill>
                  <a:srgbClr val="FFFFFF"/>
                </a:solidFill>
                <a:latin typeface="Calibri"/>
                <a:cs typeface="Calibri"/>
              </a:rPr>
              <a:t>льной  жизни</a:t>
            </a:r>
            <a:endParaRPr sz="3600">
              <a:latin typeface="Calibri"/>
              <a:cs typeface="Calibri"/>
            </a:endParaRPr>
          </a:p>
        </p:txBody>
      </p:sp>
      <p:pic>
        <p:nvPicPr>
          <p:cNvPr id="45" name="object 4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246993" y="235127"/>
            <a:ext cx="945005" cy="603072"/>
          </a:xfrm>
          <a:prstGeom prst="rect">
            <a:avLst/>
          </a:prstGeom>
        </p:spPr>
      </p:pic>
      <p:grpSp>
        <p:nvGrpSpPr>
          <p:cNvPr id="46" name="object 46"/>
          <p:cNvGrpSpPr/>
          <p:nvPr/>
        </p:nvGrpSpPr>
        <p:grpSpPr>
          <a:xfrm>
            <a:off x="198704" y="732866"/>
            <a:ext cx="11226165" cy="6033770"/>
            <a:chOff x="198704" y="732866"/>
            <a:chExt cx="11226165" cy="6033770"/>
          </a:xfrm>
        </p:grpSpPr>
        <p:pic>
          <p:nvPicPr>
            <p:cNvPr id="47" name="object 4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20103" y="732866"/>
              <a:ext cx="1359281" cy="92867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458203" y="4648200"/>
              <a:ext cx="1333119" cy="88874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941573" y="5874085"/>
              <a:ext cx="1325626" cy="892543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98704" y="3252495"/>
              <a:ext cx="1547622" cy="1086713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894442" y="5410200"/>
              <a:ext cx="1530350" cy="910158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894442" y="2529420"/>
              <a:ext cx="1464564" cy="941997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248400" y="1316139"/>
              <a:ext cx="1366520" cy="9099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726940" marR="5080" indent="-4225290">
              <a:lnSpc>
                <a:spcPct val="100000"/>
              </a:lnSpc>
              <a:spcBef>
                <a:spcPts val="100"/>
              </a:spcBef>
            </a:pPr>
            <a:r>
              <a:rPr dirty="0"/>
              <a:t>Рабочая</a:t>
            </a:r>
            <a:r>
              <a:rPr dirty="0" spc="-30"/>
              <a:t> </a:t>
            </a:r>
            <a:r>
              <a:rPr dirty="0"/>
              <a:t>программа</a:t>
            </a:r>
            <a:r>
              <a:rPr dirty="0" spc="-45"/>
              <a:t> </a:t>
            </a:r>
            <a:r>
              <a:rPr dirty="0" spc="-5"/>
              <a:t>воспитания:</a:t>
            </a:r>
            <a:r>
              <a:rPr dirty="0" spc="-35"/>
              <a:t> </a:t>
            </a:r>
            <a:r>
              <a:rPr dirty="0"/>
              <a:t>инвариантный </a:t>
            </a:r>
            <a:r>
              <a:rPr dirty="0" spc="-905"/>
              <a:t> </a:t>
            </a:r>
            <a:r>
              <a:rPr dirty="0"/>
              <a:t>модуль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70027" y="1104097"/>
            <a:ext cx="4796155" cy="4006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095"/>
              </a:lnSpc>
            </a:pPr>
            <a:r>
              <a:rPr dirty="0" sz="2800" spc="-10" b="1">
                <a:solidFill>
                  <a:srgbClr val="C0504D"/>
                </a:solidFill>
                <a:latin typeface="Arial"/>
                <a:cs typeface="Arial"/>
              </a:rPr>
              <a:t>Виды,</a:t>
            </a:r>
            <a:r>
              <a:rPr dirty="0" sz="2800" spc="5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504D"/>
                </a:solidFill>
                <a:latin typeface="Arial"/>
                <a:cs typeface="Arial"/>
              </a:rPr>
              <a:t>формы</a:t>
            </a:r>
            <a:r>
              <a:rPr dirty="0" sz="2800" spc="15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504D"/>
                </a:solidFill>
                <a:latin typeface="Arial"/>
                <a:cs typeface="Arial"/>
              </a:rPr>
              <a:t>и </a:t>
            </a:r>
            <a:r>
              <a:rPr dirty="0" sz="2800" spc="-70" b="1">
                <a:solidFill>
                  <a:srgbClr val="C0504D"/>
                </a:solidFill>
                <a:latin typeface="Arial"/>
                <a:cs typeface="Arial"/>
              </a:rPr>
              <a:t>содержан</a:t>
            </a:r>
            <a:r>
              <a:rPr dirty="0" baseline="-2314" sz="3600" spc="-104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endParaRPr baseline="-2314" sz="36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66080" y="1104097"/>
            <a:ext cx="5857875" cy="4006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095"/>
              </a:lnSpc>
            </a:pPr>
            <a:r>
              <a:rPr dirty="0" baseline="-2314" sz="3600" spc="-270">
                <a:solidFill>
                  <a:srgbClr val="1B3081"/>
                </a:solidFill>
                <a:latin typeface="Microsoft Sans Serif"/>
                <a:cs typeface="Microsoft Sans Serif"/>
              </a:rPr>
              <a:t>т</a:t>
            </a:r>
            <a:r>
              <a:rPr dirty="0" sz="2800" spc="-180" b="1">
                <a:solidFill>
                  <a:srgbClr val="C0504D"/>
                </a:solidFill>
                <a:latin typeface="Arial"/>
                <a:cs typeface="Arial"/>
              </a:rPr>
              <a:t>е</a:t>
            </a:r>
            <a:r>
              <a:rPr dirty="0" baseline="-2314" sz="3600" spc="-270">
                <a:solidFill>
                  <a:srgbClr val="1B3081"/>
                </a:solidFill>
                <a:latin typeface="Microsoft Sans Serif"/>
                <a:cs typeface="Microsoft Sans Serif"/>
              </a:rPr>
              <a:t>руктура</a:t>
            </a:r>
            <a:r>
              <a:rPr dirty="0" sz="2800" spc="-185" b="1">
                <a:solidFill>
                  <a:srgbClr val="C0504D"/>
                </a:solidFill>
                <a:latin typeface="Arial"/>
                <a:cs typeface="Arial"/>
              </a:rPr>
              <a:t>воспи</a:t>
            </a:r>
            <a:r>
              <a:rPr dirty="0" baseline="-1984" sz="4200" spc="262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C0504D"/>
                </a:solidFill>
                <a:latin typeface="Arial"/>
                <a:cs typeface="Arial"/>
              </a:rPr>
              <a:t>тательной</a:t>
            </a:r>
            <a:r>
              <a:rPr dirty="0" sz="2800" spc="90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575" b="1">
                <a:solidFill>
                  <a:srgbClr val="C0504D"/>
                </a:solidFill>
                <a:latin typeface="Arial"/>
                <a:cs typeface="Arial"/>
              </a:rPr>
              <a:t>деятельности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46050" y="1146810"/>
          <a:ext cx="11055985" cy="4041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93335"/>
                <a:gridCol w="5943600"/>
              </a:tblGrid>
              <a:tr h="370839">
                <a:tc>
                  <a:txBody>
                    <a:bodyPr/>
                    <a:lstStyle/>
                    <a:p>
                      <a:pPr marL="90805">
                        <a:lnSpc>
                          <a:spcPts val="2600"/>
                        </a:lnSpc>
                        <a:tabLst>
                          <a:tab pos="4869815" algn="l"/>
                        </a:tabLst>
                      </a:pPr>
                      <a:r>
                        <a:rPr dirty="0" sz="18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е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да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ция 2020	</a:t>
                      </a:r>
                      <a:r>
                        <a:rPr dirty="0" baseline="-1984" sz="4200" b="1">
                          <a:solidFill>
                            <a:srgbClr val="C0504D"/>
                          </a:solidFill>
                          <a:latin typeface="Arial"/>
                          <a:cs typeface="Arial"/>
                        </a:rPr>
                        <a:t>и</a:t>
                      </a:r>
                      <a:endParaRPr baseline="-1984" sz="4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Редакция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2022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657600">
                <a:tc>
                  <a:txBody>
                    <a:bodyPr/>
                    <a:lstStyle/>
                    <a:p>
                      <a:pPr marL="434340" marR="57785" indent="-343535">
                        <a:lnSpc>
                          <a:spcPct val="100000"/>
                        </a:lnSpc>
                        <a:spcBef>
                          <a:spcPts val="240"/>
                        </a:spcBef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Ключевые</a:t>
                      </a:r>
                      <a:r>
                        <a:rPr dirty="0" sz="1800" spc="-2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общешкольные</a:t>
                      </a:r>
                      <a:r>
                        <a:rPr dirty="0" sz="1800" spc="-2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дел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Классное</a:t>
                      </a:r>
                      <a:r>
                        <a:rPr dirty="0" sz="1800" spc="-3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руководство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Курсы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внеурочной</a:t>
                      </a:r>
                      <a:r>
                        <a:rPr dirty="0" sz="1800" spc="-3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деятельности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Школьный</a:t>
                      </a:r>
                      <a:r>
                        <a:rPr dirty="0" sz="1800" spc="-4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урок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Самоуправление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Детские</a:t>
                      </a:r>
                      <a:r>
                        <a:rPr dirty="0" sz="18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общественные</a:t>
                      </a:r>
                      <a:r>
                        <a:rPr dirty="0" sz="18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объединения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Экскурсии,</a:t>
                      </a:r>
                      <a:r>
                        <a:rPr dirty="0" sz="1800" spc="-3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экспедиции,</a:t>
                      </a:r>
                      <a:r>
                        <a:rPr dirty="0" sz="1800" spc="-5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походы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Профориентация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buAutoNum type="arabicPeriod"/>
                        <a:tabLst>
                          <a:tab pos="433705" algn="l"/>
                          <a:tab pos="434340" algn="l"/>
                        </a:tabLst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Школьные</a:t>
                      </a:r>
                      <a:r>
                        <a:rPr dirty="0" sz="18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медиа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819150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Организация предметно-эстетической </a:t>
                      </a:r>
                      <a:r>
                        <a:rPr dirty="0" sz="1800" spc="-39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среды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340" marR="57785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434340" algn="l"/>
                        </a:tabLst>
                      </a:pP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Работа</a:t>
                      </a:r>
                      <a:r>
                        <a:rPr dirty="0" sz="1800" spc="-2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с</a:t>
                      </a:r>
                      <a:r>
                        <a:rPr dirty="0" sz="1800" spc="-3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родителями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34975" indent="-342900">
                        <a:lnSpc>
                          <a:spcPct val="100000"/>
                        </a:lnSpc>
                        <a:spcBef>
                          <a:spcPts val="240"/>
                        </a:spcBef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Урочная</a:t>
                      </a:r>
                      <a:r>
                        <a:rPr dirty="0" sz="1800" spc="-2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деятельность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Внеурочная</a:t>
                      </a:r>
                      <a:r>
                        <a:rPr dirty="0" sz="1800" spc="-1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деятельность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(структура!!!!)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Классное</a:t>
                      </a:r>
                      <a:r>
                        <a:rPr dirty="0" sz="1800" spc="-3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руководство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Основные</a:t>
                      </a:r>
                      <a:r>
                        <a:rPr dirty="0" sz="1800" spc="-2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школьные</a:t>
                      </a:r>
                      <a:r>
                        <a:rPr dirty="0" sz="1800" spc="-1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дела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Внешкольные</a:t>
                      </a:r>
                      <a:r>
                        <a:rPr dirty="0" sz="1800" spc="-1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мероприятия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Организация</a:t>
                      </a:r>
                      <a:r>
                        <a:rPr dirty="0" sz="18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предметно-пространственной</a:t>
                      </a:r>
                      <a:r>
                        <a:rPr dirty="0" sz="1800" spc="-1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среды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marR="1130300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Взаимодействие</a:t>
                      </a:r>
                      <a:r>
                        <a:rPr dirty="0" sz="1800" spc="-6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с</a:t>
                      </a:r>
                      <a:r>
                        <a:rPr dirty="0" sz="1800" spc="-2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родителями</a:t>
                      </a:r>
                      <a:r>
                        <a:rPr dirty="0" sz="1800" spc="-3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(законными </a:t>
                      </a:r>
                      <a:r>
                        <a:rPr dirty="0" sz="1800" spc="-390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00AF50"/>
                          </a:solidFill>
                          <a:latin typeface="Calibri"/>
                          <a:cs typeface="Calibri"/>
                        </a:rPr>
                        <a:t>представителями)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Самоуправление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340" algn="l"/>
                          <a:tab pos="434975" algn="l"/>
                        </a:tabLst>
                      </a:pPr>
                      <a:r>
                        <a:rPr dirty="0" sz="1800" spc="-5" b="1">
                          <a:latin typeface="Calibri"/>
                          <a:cs typeface="Calibri"/>
                        </a:rPr>
                        <a:t>Профилактика</a:t>
                      </a:r>
                      <a:r>
                        <a:rPr dirty="0" sz="18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и</a:t>
                      </a:r>
                      <a:r>
                        <a:rPr dirty="0" sz="1800" spc="-2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безопасность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86409" indent="-39497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487045" algn="l"/>
                        </a:tabLst>
                      </a:pPr>
                      <a:r>
                        <a:rPr dirty="0" sz="1800" spc="-5" b="1">
                          <a:latin typeface="Calibri"/>
                          <a:cs typeface="Calibri"/>
                        </a:rPr>
                        <a:t>Социальное</a:t>
                      </a:r>
                      <a:r>
                        <a:rPr dirty="0" sz="18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партнёрство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34975" indent="-342900">
                        <a:lnSpc>
                          <a:spcPct val="100000"/>
                        </a:lnSpc>
                        <a:buAutoNum type="arabicPeriod"/>
                        <a:tabLst>
                          <a:tab pos="434975" algn="l"/>
                        </a:tabLst>
                      </a:pPr>
                      <a:r>
                        <a:rPr dirty="0" sz="1800" spc="-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Профориентация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307340" y="5276850"/>
            <a:ext cx="11014710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29845">
              <a:lnSpc>
                <a:spcPct val="100000"/>
              </a:lnSpc>
              <a:spcBef>
                <a:spcPts val="100"/>
              </a:spcBef>
            </a:pP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Раздел</a:t>
            </a:r>
            <a:r>
              <a:rPr dirty="0" sz="1800" spc="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можно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дополнить</a:t>
            </a:r>
            <a:r>
              <a:rPr dirty="0" sz="1800" spc="2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описанием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дополнительных</a:t>
            </a:r>
            <a:r>
              <a:rPr dirty="0" sz="1800" spc="2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(вариативных)</a:t>
            </a:r>
            <a:r>
              <a:rPr dirty="0" sz="1800" spc="1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модулей,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 если</a:t>
            </a:r>
            <a:r>
              <a:rPr dirty="0" sz="1800" spc="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такая</a:t>
            </a:r>
            <a:r>
              <a:rPr dirty="0" sz="1800" spc="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деятельность </a:t>
            </a:r>
            <a:r>
              <a:rPr dirty="0" sz="1800" spc="-39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реализуется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в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общеобразовательной</a:t>
            </a:r>
            <a:r>
              <a:rPr dirty="0" sz="1800" spc="2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организации</a:t>
            </a:r>
            <a:r>
              <a:rPr dirty="0" sz="1800" spc="2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(дополнительное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образование,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детские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общественные</a:t>
            </a:r>
            <a:r>
              <a:rPr dirty="0" sz="1800" spc="3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объединения,</a:t>
            </a:r>
            <a:r>
              <a:rPr dirty="0" sz="1800" spc="2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школьные</a:t>
            </a:r>
            <a:r>
              <a:rPr dirty="0" sz="1800" spc="5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медиа,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школьный</a:t>
            </a:r>
            <a:r>
              <a:rPr dirty="0" sz="1800" spc="3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музей,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добровольческая</a:t>
            </a:r>
            <a:r>
              <a:rPr dirty="0" sz="1800" spc="1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деятельность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(волонтёрство),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школьные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спортивные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клубы,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школьные</a:t>
            </a:r>
            <a:r>
              <a:rPr dirty="0" sz="1800" spc="2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театры,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наставничество),</a:t>
            </a:r>
            <a:r>
              <a:rPr dirty="0" sz="1800" spc="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а</a:t>
            </a:r>
            <a:r>
              <a:rPr dirty="0" sz="1800" spc="1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также</a:t>
            </a:r>
            <a:r>
              <a:rPr dirty="0" sz="1800" spc="1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описанием </a:t>
            </a:r>
            <a:r>
              <a:rPr dirty="0" sz="1800" spc="-395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иных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1B0595"/>
                </a:solidFill>
                <a:latin typeface="Calibri"/>
                <a:cs typeface="Calibri"/>
              </a:rPr>
              <a:t>модулей,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разработанных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b="1" i="1">
                <a:solidFill>
                  <a:srgbClr val="1B0595"/>
                </a:solidFill>
                <a:latin typeface="Calibri"/>
                <a:cs typeface="Calibri"/>
              </a:rPr>
              <a:t>в самой</a:t>
            </a:r>
            <a:r>
              <a:rPr dirty="0" sz="1800" spc="2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общеобразовательной</a:t>
            </a:r>
            <a:r>
              <a:rPr dirty="0" sz="1800" spc="10" b="1" i="1">
                <a:solidFill>
                  <a:srgbClr val="1B0595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1B0595"/>
                </a:solidFill>
                <a:latin typeface="Calibri"/>
                <a:cs typeface="Calibri"/>
              </a:rPr>
              <a:t>организации.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00" y="140881"/>
            <a:ext cx="828090" cy="66937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5717" y="279857"/>
            <a:ext cx="6673215" cy="5289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Примерный</a:t>
            </a:r>
            <a:r>
              <a:rPr dirty="0" spc="-60"/>
              <a:t> </a:t>
            </a:r>
            <a:r>
              <a:rPr dirty="0" spc="-5"/>
              <a:t>календарный</a:t>
            </a:r>
            <a:r>
              <a:rPr dirty="0" spc="-55"/>
              <a:t> </a:t>
            </a:r>
            <a:r>
              <a:rPr dirty="0"/>
              <a:t>план.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35686" y="910183"/>
            <a:ext cx="10749280" cy="5484495"/>
          </a:xfrm>
          <a:prstGeom prst="rect">
            <a:avLst/>
          </a:prstGeom>
        </p:spPr>
        <p:txBody>
          <a:bodyPr wrap="square" lIns="0" tIns="508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dirty="0" sz="2000" b="1">
                <a:solidFill>
                  <a:srgbClr val="006EC0"/>
                </a:solidFill>
                <a:latin typeface="Arial"/>
                <a:cs typeface="Arial"/>
              </a:rPr>
              <a:t>Календарные</a:t>
            </a:r>
            <a:r>
              <a:rPr dirty="0" sz="2000" spc="-1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6EC0"/>
                </a:solidFill>
                <a:latin typeface="Arial"/>
                <a:cs typeface="Arial"/>
              </a:rPr>
              <a:t>праздники -</a:t>
            </a:r>
            <a:r>
              <a:rPr dirty="0" sz="2000" spc="35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общепринятый</a:t>
            </a:r>
            <a:r>
              <a:rPr dirty="0" sz="2000" spc="1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способ</a:t>
            </a:r>
            <a:r>
              <a:rPr dirty="0" sz="2000" spc="-1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6EC0"/>
                </a:solidFill>
                <a:latin typeface="Arial"/>
                <a:cs typeface="Arial"/>
              </a:rPr>
              <a:t>ухаживать</a:t>
            </a:r>
            <a:r>
              <a:rPr dirty="0" sz="2000" spc="1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за</a:t>
            </a:r>
            <a:r>
              <a:rPr dirty="0" sz="2000" spc="5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6EC0"/>
                </a:solidFill>
                <a:latin typeface="Arial"/>
                <a:cs typeface="Arial"/>
              </a:rPr>
              <a:t>своими</a:t>
            </a:r>
            <a:r>
              <a:rPr dirty="0" sz="2000" spc="-4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ценностями.</a:t>
            </a:r>
            <a:endParaRPr sz="2000">
              <a:latin typeface="Arial"/>
              <a:cs typeface="Arial"/>
            </a:endParaRPr>
          </a:p>
          <a:p>
            <a:pPr algn="ctr" marR="104139">
              <a:lnSpc>
                <a:spcPct val="100000"/>
              </a:lnSpc>
              <a:spcBef>
                <a:spcPts val="300"/>
              </a:spcBef>
            </a:pP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С.</a:t>
            </a:r>
            <a:r>
              <a:rPr dirty="0" sz="2000" spc="-3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В. Кривцова,</a:t>
            </a:r>
            <a:r>
              <a:rPr dirty="0" sz="2000" spc="-5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006EC0"/>
                </a:solidFill>
                <a:latin typeface="Arial"/>
                <a:cs typeface="Arial"/>
              </a:rPr>
              <a:t>к.</a:t>
            </a:r>
            <a:r>
              <a:rPr dirty="0" sz="2000" spc="-10" b="1">
                <a:solidFill>
                  <a:srgbClr val="006EC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6EC0"/>
                </a:solidFill>
                <a:latin typeface="Arial"/>
                <a:cs typeface="Arial"/>
              </a:rPr>
              <a:t>пс.н</a:t>
            </a:r>
            <a:endParaRPr sz="200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  <a:spcBef>
                <a:spcPts val="1095"/>
              </a:spcBef>
            </a:pPr>
            <a:r>
              <a:rPr dirty="0" sz="1600" spc="-35" b="1">
                <a:solidFill>
                  <a:srgbClr val="1B3081"/>
                </a:solidFill>
                <a:latin typeface="Arial"/>
                <a:cs typeface="Arial"/>
              </a:rPr>
              <a:t>УЧИТЫВАЕТ</a:t>
            </a:r>
            <a:r>
              <a:rPr dirty="0" sz="1600" spc="-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160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</a:pPr>
            <a:r>
              <a:rPr dirty="0" sz="1600" spc="-40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40" b="1">
                <a:solidFill>
                  <a:srgbClr val="1B3081"/>
                </a:solidFill>
                <a:latin typeface="Arial"/>
                <a:cs typeface="Arial"/>
              </a:rPr>
              <a:t>индивидуальные</a:t>
            </a:r>
            <a:r>
              <a:rPr dirty="0" sz="1600" spc="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планы</a:t>
            </a:r>
            <a:r>
              <a:rPr dirty="0" sz="1600" spc="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классных</a:t>
            </a:r>
            <a:r>
              <a:rPr dirty="0" sz="16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руководителей;</a:t>
            </a:r>
            <a:endParaRPr sz="1600">
              <a:latin typeface="Arial"/>
              <a:cs typeface="Arial"/>
            </a:endParaRPr>
          </a:p>
          <a:p>
            <a:pPr marL="273685" marR="925830">
              <a:lnSpc>
                <a:spcPct val="100000"/>
              </a:lnSpc>
            </a:pPr>
            <a:r>
              <a:rPr dirty="0" sz="1600" spc="-65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65" b="1">
                <a:solidFill>
                  <a:srgbClr val="1B3081"/>
                </a:solidFill>
                <a:latin typeface="Arial"/>
                <a:cs typeface="Arial"/>
              </a:rPr>
              <a:t>рабочие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программы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5" b="1">
                <a:solidFill>
                  <a:srgbClr val="1B3081"/>
                </a:solidFill>
                <a:latin typeface="Arial"/>
                <a:cs typeface="Arial"/>
              </a:rPr>
              <a:t>учителей</a:t>
            </a:r>
            <a:r>
              <a:rPr dirty="0" sz="1600" spc="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по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изучаемым</a:t>
            </a:r>
            <a:r>
              <a:rPr dirty="0" sz="1600" spc="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16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общеобразовательной</a:t>
            </a:r>
            <a:r>
              <a:rPr dirty="0" sz="1600" spc="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организации</a:t>
            </a:r>
            <a:r>
              <a:rPr dirty="0" sz="1600" spc="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учебным </a:t>
            </a:r>
            <a:r>
              <a:rPr dirty="0" sz="1600" spc="-4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предметам,</a:t>
            </a:r>
            <a:r>
              <a:rPr dirty="0" sz="1600" spc="4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курсам,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модулям;</a:t>
            </a:r>
            <a:endParaRPr sz="160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</a:pPr>
            <a:r>
              <a:rPr dirty="0" sz="1600" spc="-85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85" b="1">
                <a:solidFill>
                  <a:srgbClr val="1B3081"/>
                </a:solidFill>
                <a:latin typeface="Arial"/>
                <a:cs typeface="Arial"/>
              </a:rPr>
              <a:t>план,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рабочие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программы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учебных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курсов,</a:t>
            </a:r>
            <a:r>
              <a:rPr dirty="0" sz="1600" spc="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занятий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внеурочной</a:t>
            </a:r>
            <a:r>
              <a:rPr dirty="0" sz="1600" spc="6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деятельности;</a:t>
            </a:r>
            <a:endParaRPr sz="1600">
              <a:latin typeface="Arial"/>
              <a:cs typeface="Arial"/>
            </a:endParaRPr>
          </a:p>
          <a:p>
            <a:pPr marL="273685" marR="267970">
              <a:lnSpc>
                <a:spcPct val="100000"/>
              </a:lnSpc>
              <a:spcBef>
                <a:spcPts val="5"/>
              </a:spcBef>
            </a:pPr>
            <a:r>
              <a:rPr dirty="0" sz="1600" spc="-85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85" b="1">
                <a:solidFill>
                  <a:srgbClr val="1B3081"/>
                </a:solidFill>
                <a:latin typeface="Arial"/>
                <a:cs typeface="Arial"/>
              </a:rPr>
              <a:t>планы</a:t>
            </a:r>
            <a:r>
              <a:rPr dirty="0" sz="1600" spc="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органов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самоуправления</a:t>
            </a:r>
            <a:r>
              <a:rPr dirty="0" sz="1600" spc="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16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общеобразовательной</a:t>
            </a:r>
            <a:r>
              <a:rPr dirty="0" sz="1600" spc="6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организации,</a:t>
            </a:r>
            <a:r>
              <a:rPr dirty="0" sz="1600" spc="4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ученического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самоуправления,</a:t>
            </a:r>
            <a:r>
              <a:rPr dirty="0" sz="1600" spc="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взаимодействия</a:t>
            </a:r>
            <a:r>
              <a:rPr dirty="0" sz="1600" spc="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с</a:t>
            </a:r>
            <a:r>
              <a:rPr dirty="0" sz="16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социальными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партнёрами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согласно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договорам,</a:t>
            </a:r>
            <a:r>
              <a:rPr dirty="0" sz="1600" spc="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5" b="1">
                <a:solidFill>
                  <a:srgbClr val="1B3081"/>
                </a:solidFill>
                <a:latin typeface="Arial"/>
                <a:cs typeface="Arial"/>
              </a:rPr>
              <a:t>соглашениям</a:t>
            </a:r>
            <a:r>
              <a:rPr dirty="0" sz="1600" spc="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с </a:t>
            </a:r>
            <a:r>
              <a:rPr dirty="0" sz="1600" spc="-4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ними;</a:t>
            </a:r>
            <a:endParaRPr sz="160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</a:pPr>
            <a:r>
              <a:rPr dirty="0" sz="1600" spc="-85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85" b="1">
                <a:solidFill>
                  <a:srgbClr val="1B3081"/>
                </a:solidFill>
                <a:latin typeface="Arial"/>
                <a:cs typeface="Arial"/>
              </a:rPr>
              <a:t>планы</a:t>
            </a:r>
            <a:r>
              <a:rPr dirty="0" sz="16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работы</a:t>
            </a:r>
            <a:r>
              <a:rPr dirty="0" sz="1600" spc="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психологической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5" b="1">
                <a:solidFill>
                  <a:srgbClr val="1B3081"/>
                </a:solidFill>
                <a:latin typeface="Arial"/>
                <a:cs typeface="Arial"/>
              </a:rPr>
              <a:t>службы</a:t>
            </a:r>
            <a:r>
              <a:rPr dirty="0" sz="1600" spc="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или</a:t>
            </a:r>
            <a:r>
              <a:rPr dirty="0" sz="1600" spc="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школьного</a:t>
            </a:r>
            <a:r>
              <a:rPr dirty="0" sz="1600" spc="6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психолога,</a:t>
            </a:r>
            <a:r>
              <a:rPr dirty="0" sz="1600" spc="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социальных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педагогов</a:t>
            </a:r>
            <a:endParaRPr sz="160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</a:pPr>
            <a:r>
              <a:rPr dirty="0" sz="1600" spc="-60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60" b="1">
                <a:solidFill>
                  <a:srgbClr val="1B3081"/>
                </a:solidFill>
                <a:latin typeface="Arial"/>
                <a:cs typeface="Arial"/>
              </a:rPr>
              <a:t>перечень</a:t>
            </a:r>
            <a:r>
              <a:rPr dirty="0" sz="1600" spc="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основных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государственных</a:t>
            </a:r>
            <a:r>
              <a:rPr dirty="0" sz="16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и</a:t>
            </a:r>
            <a:r>
              <a:rPr dirty="0" sz="1600" spc="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народных</a:t>
            </a:r>
            <a:r>
              <a:rPr dirty="0" sz="16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праздников,</a:t>
            </a:r>
            <a:r>
              <a:rPr dirty="0" sz="1600" spc="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памятных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дат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273685" marR="835025">
              <a:lnSpc>
                <a:spcPct val="100000"/>
              </a:lnSpc>
              <a:buSzPct val="93750"/>
              <a:buFont typeface="Wingdings"/>
              <a:buChar char=""/>
              <a:tabLst>
                <a:tab pos="434340" algn="l"/>
              </a:tabLst>
            </a:pP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может</a:t>
            </a:r>
            <a:r>
              <a:rPr dirty="0" sz="16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разрабатываться</a:t>
            </a:r>
            <a:r>
              <a:rPr dirty="0" sz="1600" spc="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один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для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всей</a:t>
            </a:r>
            <a:r>
              <a:rPr dirty="0" sz="1600" spc="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общеобразовательной</a:t>
            </a:r>
            <a:r>
              <a:rPr dirty="0" sz="1600" spc="7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организации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или</a:t>
            </a:r>
            <a:r>
              <a:rPr dirty="0" sz="1600" spc="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отдельно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по </a:t>
            </a:r>
            <a:r>
              <a:rPr dirty="0" sz="1600" spc="-4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каждому</a:t>
            </a:r>
            <a:r>
              <a:rPr dirty="0" sz="16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5" b="1">
                <a:solidFill>
                  <a:srgbClr val="1B3081"/>
                </a:solidFill>
                <a:latin typeface="Arial"/>
                <a:cs typeface="Arial"/>
              </a:rPr>
              <a:t>уровню</a:t>
            </a:r>
            <a:r>
              <a:rPr dirty="0" sz="1600" spc="4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5" b="1">
                <a:solidFill>
                  <a:srgbClr val="1B3081"/>
                </a:solidFill>
                <a:latin typeface="Arial"/>
                <a:cs typeface="Arial"/>
              </a:rPr>
              <a:t>общего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образования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</a:pPr>
            <a:r>
              <a:rPr dirty="0" sz="1600" spc="-50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50" b="1">
                <a:solidFill>
                  <a:srgbClr val="1B3081"/>
                </a:solidFill>
                <a:latin typeface="Arial"/>
                <a:cs typeface="Arial"/>
              </a:rPr>
              <a:t>построение</a:t>
            </a:r>
            <a:r>
              <a:rPr dirty="0" sz="1600" spc="114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по</a:t>
            </a:r>
            <a:r>
              <a:rPr dirty="0" sz="16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основным</a:t>
            </a:r>
            <a:r>
              <a:rPr dirty="0" sz="1600" spc="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направлениям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воспитания,</a:t>
            </a:r>
            <a:r>
              <a:rPr dirty="0" sz="1600" spc="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по</a:t>
            </a:r>
            <a:r>
              <a:rPr dirty="0" sz="1600" spc="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календарным</a:t>
            </a:r>
            <a:r>
              <a:rPr dirty="0" sz="1600" spc="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периодам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—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месяцам,</a:t>
            </a:r>
            <a:endParaRPr sz="1600">
              <a:latin typeface="Arial"/>
              <a:cs typeface="Arial"/>
            </a:endParaRPr>
          </a:p>
          <a:p>
            <a:pPr marL="273685">
              <a:lnSpc>
                <a:spcPct val="100000"/>
              </a:lnSpc>
              <a:spcBef>
                <a:spcPts val="5"/>
              </a:spcBef>
            </a:pP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четвертям,</a:t>
            </a:r>
            <a:r>
              <a:rPr dirty="0" sz="16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триместрам</a:t>
            </a:r>
            <a:r>
              <a:rPr dirty="0" sz="16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—</a:t>
            </a:r>
            <a:r>
              <a:rPr dirty="0" sz="16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или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160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иной</a:t>
            </a:r>
            <a:r>
              <a:rPr dirty="0" sz="16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форме.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273685" marR="74930">
              <a:lnSpc>
                <a:spcPct val="100000"/>
              </a:lnSpc>
            </a:pPr>
            <a:r>
              <a:rPr dirty="0" sz="1600" spc="-45">
                <a:solidFill>
                  <a:srgbClr val="1B3081"/>
                </a:solidFill>
                <a:latin typeface="Wingdings"/>
                <a:cs typeface="Wingdings"/>
              </a:rPr>
              <a:t></a:t>
            </a:r>
            <a:r>
              <a:rPr dirty="0" sz="1600" spc="-45" b="1">
                <a:solidFill>
                  <a:srgbClr val="1B3081"/>
                </a:solidFill>
                <a:latin typeface="Arial"/>
                <a:cs typeface="Arial"/>
              </a:rPr>
              <a:t>планирование</a:t>
            </a:r>
            <a:r>
              <a:rPr dirty="0" sz="1600" spc="1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мероприятий</a:t>
            </a:r>
            <a:r>
              <a:rPr dirty="0" sz="1600" spc="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по</a:t>
            </a:r>
            <a:r>
              <a:rPr dirty="0" sz="1600" spc="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классному</a:t>
            </a:r>
            <a:r>
              <a:rPr dirty="0" sz="1600" spc="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руководству</a:t>
            </a:r>
            <a:r>
              <a:rPr dirty="0" sz="1600" spc="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может</a:t>
            </a:r>
            <a:r>
              <a:rPr dirty="0" sz="1600" spc="5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осуществляться</a:t>
            </a:r>
            <a:r>
              <a:rPr dirty="0" sz="1600" spc="9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по</a:t>
            </a:r>
            <a:r>
              <a:rPr dirty="0" sz="1600" spc="2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индивидуальным </a:t>
            </a:r>
            <a:r>
              <a:rPr dirty="0" sz="1600" spc="-4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планам</a:t>
            </a:r>
            <a:r>
              <a:rPr dirty="0" sz="1600" spc="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классных</a:t>
            </a:r>
            <a:r>
              <a:rPr dirty="0" sz="1600" spc="-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1B3081"/>
                </a:solidFill>
                <a:latin typeface="Arial"/>
                <a:cs typeface="Arial"/>
              </a:rPr>
              <a:t>руководителей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00" y="140881"/>
            <a:ext cx="828090" cy="66937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5407" y="12953"/>
            <a:ext cx="8000365" cy="10318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План</a:t>
            </a:r>
            <a:r>
              <a:rPr dirty="0" spc="-35"/>
              <a:t> </a:t>
            </a:r>
            <a:r>
              <a:rPr dirty="0" spc="-10"/>
              <a:t>реализации</a:t>
            </a:r>
            <a:r>
              <a:rPr dirty="0" spc="-80"/>
              <a:t> </a:t>
            </a:r>
            <a:r>
              <a:rPr dirty="0" spc="-10"/>
              <a:t>рабочей</a:t>
            </a:r>
            <a:r>
              <a:rPr dirty="0" spc="-100"/>
              <a:t> </a:t>
            </a:r>
            <a:r>
              <a:rPr dirty="0" spc="-5"/>
              <a:t>программы </a:t>
            </a:r>
            <a:r>
              <a:rPr dirty="0" spc="-900"/>
              <a:t> </a:t>
            </a:r>
            <a:r>
              <a:rPr dirty="0" spc="-15"/>
              <a:t>воспитания</a:t>
            </a:r>
            <a:r>
              <a:rPr dirty="0" spc="-100"/>
              <a:t> </a:t>
            </a:r>
            <a:r>
              <a:rPr dirty="0" spc="-10"/>
              <a:t>на</a:t>
            </a:r>
            <a:r>
              <a:rPr dirty="0" spc="-45"/>
              <a:t> </a:t>
            </a:r>
            <a:r>
              <a:rPr dirty="0" spc="-10"/>
              <a:t>текущий</a:t>
            </a:r>
            <a:r>
              <a:rPr dirty="0" spc="-65"/>
              <a:t> </a:t>
            </a:r>
            <a:r>
              <a:rPr dirty="0" spc="-15"/>
              <a:t>учебный</a:t>
            </a:r>
            <a:r>
              <a:rPr dirty="0" spc="-70"/>
              <a:t> </a:t>
            </a:r>
            <a:r>
              <a:rPr dirty="0" spc="-5"/>
              <a:t>год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4642" y="1242060"/>
            <a:ext cx="10086975" cy="5064125"/>
          </a:xfrm>
          <a:prstGeom prst="rect">
            <a:avLst/>
          </a:prstGeom>
        </p:spPr>
        <p:txBody>
          <a:bodyPr wrap="square" lIns="0" tIns="205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15"/>
              </a:spcBef>
            </a:pPr>
            <a:r>
              <a:rPr dirty="0" sz="2400" spc="-35" b="1">
                <a:solidFill>
                  <a:srgbClr val="1B3081"/>
                </a:solidFill>
                <a:latin typeface="Arial"/>
                <a:cs typeface="Arial"/>
              </a:rPr>
              <a:t>составляется</a:t>
            </a:r>
            <a:r>
              <a:rPr dirty="0" sz="2400" spc="6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24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каждый</a:t>
            </a:r>
            <a:r>
              <a:rPr dirty="0" sz="24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учебный</a:t>
            </a:r>
            <a:r>
              <a:rPr dirty="0" sz="24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год;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 marR="1167765">
              <a:lnSpc>
                <a:spcPts val="2510"/>
              </a:lnSpc>
              <a:spcBef>
                <a:spcPts val="1905"/>
              </a:spcBef>
            </a:pPr>
            <a:r>
              <a:rPr dirty="0" sz="2400" spc="-40" b="1">
                <a:solidFill>
                  <a:srgbClr val="1B3081"/>
                </a:solidFill>
                <a:latin typeface="Arial"/>
                <a:cs typeface="Arial"/>
              </a:rPr>
              <a:t>конкретизирует</a:t>
            </a:r>
            <a:r>
              <a:rPr dirty="0" sz="2400" spc="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30">
                <a:solidFill>
                  <a:srgbClr val="1B3081"/>
                </a:solidFill>
                <a:latin typeface="Microsoft Sans Serif"/>
                <a:cs typeface="Microsoft Sans Serif"/>
              </a:rPr>
              <a:t>заявленную</a:t>
            </a:r>
            <a:r>
              <a:rPr dirty="0" sz="2400" spc="1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24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30">
                <a:solidFill>
                  <a:srgbClr val="1B3081"/>
                </a:solidFill>
                <a:latin typeface="Microsoft Sans Serif"/>
                <a:cs typeface="Microsoft Sans Serif"/>
              </a:rPr>
              <a:t>программе</a:t>
            </a:r>
            <a:r>
              <a:rPr dirty="0" sz="2400" spc="6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воспитания</a:t>
            </a:r>
            <a:r>
              <a:rPr dirty="0" sz="24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работу </a:t>
            </a:r>
            <a:r>
              <a:rPr dirty="0" sz="24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30">
                <a:solidFill>
                  <a:srgbClr val="1B3081"/>
                </a:solidFill>
                <a:latin typeface="Microsoft Sans Serif"/>
                <a:cs typeface="Microsoft Sans Serif"/>
              </a:rPr>
              <a:t>применительно</a:t>
            </a:r>
            <a:r>
              <a:rPr dirty="0" sz="2400" spc="6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60">
                <a:solidFill>
                  <a:srgbClr val="1B3081"/>
                </a:solidFill>
                <a:latin typeface="Microsoft Sans Serif"/>
                <a:cs typeface="Microsoft Sans Serif"/>
              </a:rPr>
              <a:t>к</a:t>
            </a:r>
            <a:r>
              <a:rPr dirty="0" sz="24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конкретному</a:t>
            </a:r>
            <a:r>
              <a:rPr dirty="0" sz="24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учебному</a:t>
            </a: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году;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75"/>
              </a:spcBef>
            </a:pPr>
            <a:r>
              <a:rPr dirty="0" sz="2400" spc="-65">
                <a:solidFill>
                  <a:srgbClr val="1B3081"/>
                </a:solidFill>
                <a:latin typeface="Microsoft Sans Serif"/>
                <a:cs typeface="Microsoft Sans Serif"/>
              </a:rPr>
              <a:t>может</a:t>
            </a:r>
            <a:r>
              <a:rPr dirty="0" sz="24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20" b="1">
                <a:solidFill>
                  <a:srgbClr val="1B3081"/>
                </a:solidFill>
                <a:latin typeface="Arial"/>
                <a:cs typeface="Arial"/>
              </a:rPr>
              <a:t>корректироваться</a:t>
            </a:r>
            <a:r>
              <a:rPr dirty="0" sz="2400" spc="1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40" b="1">
                <a:solidFill>
                  <a:srgbClr val="1B3081"/>
                </a:solidFill>
                <a:latin typeface="Arial"/>
                <a:cs typeface="Arial"/>
              </a:rPr>
              <a:t>(дополняться)</a:t>
            </a:r>
            <a:r>
              <a:rPr dirty="0" sz="2400" spc="11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в</a:t>
            </a:r>
            <a:r>
              <a:rPr dirty="0" sz="24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30">
                <a:solidFill>
                  <a:srgbClr val="1B3081"/>
                </a:solidFill>
                <a:latin typeface="Microsoft Sans Serif"/>
                <a:cs typeface="Microsoft Sans Serif"/>
              </a:rPr>
              <a:t>течение</a:t>
            </a:r>
            <a:r>
              <a:rPr dirty="0" sz="24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года;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ts val="2695"/>
              </a:lnSpc>
              <a:spcBef>
                <a:spcPts val="1625"/>
              </a:spcBef>
            </a:pPr>
            <a:r>
              <a:rPr dirty="0" sz="2400" spc="-40" b="1">
                <a:solidFill>
                  <a:srgbClr val="1B3081"/>
                </a:solidFill>
                <a:latin typeface="Arial"/>
                <a:cs typeface="Arial"/>
              </a:rPr>
              <a:t>составляется</a:t>
            </a:r>
            <a:r>
              <a:rPr dirty="0" sz="2400" spc="10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1B3081"/>
                </a:solidFill>
                <a:latin typeface="Arial"/>
                <a:cs typeface="Arial"/>
              </a:rPr>
              <a:t>по</a:t>
            </a:r>
            <a:r>
              <a:rPr dirty="0" sz="2400" spc="-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40" b="1">
                <a:solidFill>
                  <a:srgbClr val="1B3081"/>
                </a:solidFill>
                <a:latin typeface="Arial"/>
                <a:cs typeface="Arial"/>
              </a:rPr>
              <a:t>трем</a:t>
            </a:r>
            <a:r>
              <a:rPr dirty="0" sz="2400" spc="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1B3081"/>
                </a:solidFill>
                <a:latin typeface="Arial"/>
                <a:cs typeface="Arial"/>
              </a:rPr>
              <a:t>уровням</a:t>
            </a:r>
            <a:r>
              <a:rPr dirty="0" sz="24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1B3081"/>
                </a:solidFill>
                <a:latin typeface="Arial"/>
                <a:cs typeface="Arial"/>
              </a:rPr>
              <a:t>общего</a:t>
            </a:r>
            <a:r>
              <a:rPr dirty="0" sz="24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1B3081"/>
                </a:solidFill>
                <a:latin typeface="Arial"/>
                <a:cs typeface="Arial"/>
              </a:rPr>
              <a:t>образования:</a:t>
            </a:r>
            <a:r>
              <a:rPr dirty="0" sz="2400" spc="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45">
                <a:solidFill>
                  <a:srgbClr val="1B3081"/>
                </a:solidFill>
                <a:latin typeface="Microsoft Sans Serif"/>
                <a:cs typeface="Microsoft Sans Serif"/>
              </a:rPr>
              <a:t>начальному,</a:t>
            </a:r>
            <a:r>
              <a:rPr dirty="0" sz="2400" spc="-2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ts val="2695"/>
              </a:lnSpc>
            </a:pP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основному</a:t>
            </a:r>
            <a:r>
              <a:rPr dirty="0" sz="24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>
                <a:solidFill>
                  <a:srgbClr val="1B3081"/>
                </a:solidFill>
                <a:latin typeface="Microsoft Sans Serif"/>
                <a:cs typeface="Microsoft Sans Serif"/>
              </a:rPr>
              <a:t>и</a:t>
            </a:r>
            <a:r>
              <a:rPr dirty="0" sz="2400" spc="-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среднему;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 marR="883919">
              <a:lnSpc>
                <a:spcPts val="4410"/>
              </a:lnSpc>
              <a:spcBef>
                <a:spcPts val="359"/>
              </a:spcBef>
            </a:pPr>
            <a:r>
              <a:rPr dirty="0" sz="2400" spc="-60" b="1">
                <a:solidFill>
                  <a:srgbClr val="1B3081"/>
                </a:solidFill>
                <a:latin typeface="Arial"/>
                <a:cs typeface="Arial"/>
              </a:rPr>
              <a:t>может</a:t>
            </a:r>
            <a:r>
              <a:rPr dirty="0" sz="2400" spc="-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1B3081"/>
                </a:solidFill>
                <a:latin typeface="Arial"/>
                <a:cs typeface="Arial"/>
              </a:rPr>
              <a:t>интегрироваться</a:t>
            </a:r>
            <a:r>
              <a:rPr dirty="0" sz="2400" spc="10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1B3081"/>
                </a:solidFill>
                <a:latin typeface="Microsoft Sans Serif"/>
                <a:cs typeface="Microsoft Sans Serif"/>
              </a:rPr>
              <a:t>с</a:t>
            </a:r>
            <a:r>
              <a:rPr dirty="0" sz="2400" spc="3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планом</a:t>
            </a:r>
            <a:r>
              <a:rPr dirty="0" sz="2400" spc="4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30">
                <a:solidFill>
                  <a:srgbClr val="1B3081"/>
                </a:solidFill>
                <a:latin typeface="Microsoft Sans Serif"/>
                <a:cs typeface="Microsoft Sans Serif"/>
              </a:rPr>
              <a:t>внеурочной</a:t>
            </a:r>
            <a:r>
              <a:rPr dirty="0" sz="2400" spc="8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деятельности; </a:t>
            </a:r>
            <a:r>
              <a:rPr dirty="0" sz="2400" spc="-10"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делится</a:t>
            </a:r>
            <a:r>
              <a:rPr dirty="0" sz="240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20">
                <a:solidFill>
                  <a:srgbClr val="1B3081"/>
                </a:solidFill>
                <a:latin typeface="Microsoft Sans Serif"/>
                <a:cs typeface="Microsoft Sans Serif"/>
              </a:rPr>
              <a:t>на</a:t>
            </a:r>
            <a:r>
              <a:rPr dirty="0" sz="2400" spc="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несколько</a:t>
            </a:r>
            <a:r>
              <a:rPr dirty="0" sz="2400" spc="1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частей</a:t>
            </a:r>
            <a:r>
              <a:rPr dirty="0" sz="2400" spc="1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2400" spc="-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40" b="1">
                <a:solidFill>
                  <a:srgbClr val="1B3081"/>
                </a:solidFill>
                <a:latin typeface="Arial"/>
                <a:cs typeface="Arial"/>
              </a:rPr>
              <a:t>соответствии</a:t>
            </a:r>
            <a:r>
              <a:rPr dirty="0" sz="2400" b="1">
                <a:solidFill>
                  <a:srgbClr val="1B3081"/>
                </a:solidFill>
                <a:latin typeface="Arial"/>
                <a:cs typeface="Arial"/>
              </a:rPr>
              <a:t> с </a:t>
            </a:r>
            <a:r>
              <a:rPr dirty="0" sz="2400" spc="-30" b="1">
                <a:solidFill>
                  <a:srgbClr val="1B3081"/>
                </a:solidFill>
                <a:latin typeface="Arial"/>
                <a:cs typeface="Arial"/>
              </a:rPr>
              <a:t>реализуемыми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090"/>
              </a:lnSpc>
            </a:pPr>
            <a:r>
              <a:rPr dirty="0" sz="2400" spc="-50" b="1">
                <a:solidFill>
                  <a:srgbClr val="1B3081"/>
                </a:solidFill>
                <a:latin typeface="Arial"/>
                <a:cs typeface="Arial"/>
              </a:rPr>
              <a:t>школой</a:t>
            </a:r>
            <a:r>
              <a:rPr dirty="0" sz="2400" spc="-7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35" b="1">
                <a:solidFill>
                  <a:srgbClr val="1B3081"/>
                </a:solidFill>
                <a:latin typeface="Arial"/>
                <a:cs typeface="Arial"/>
              </a:rPr>
              <a:t>модулями;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2510"/>
              </a:lnSpc>
              <a:spcBef>
                <a:spcPts val="715"/>
              </a:spcBef>
            </a:pPr>
            <a:r>
              <a:rPr dirty="0" sz="2400" spc="-5" b="1">
                <a:solidFill>
                  <a:srgbClr val="1B3081"/>
                </a:solidFill>
                <a:latin typeface="Arial"/>
                <a:cs typeface="Arial"/>
              </a:rPr>
              <a:t>определяет</a:t>
            </a:r>
            <a:r>
              <a:rPr dirty="0" sz="2400" spc="-3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1B3081"/>
                </a:solidFill>
                <a:latin typeface="Arial"/>
                <a:cs typeface="Arial"/>
              </a:rPr>
              <a:t>категорию</a:t>
            </a:r>
            <a:r>
              <a:rPr dirty="0" sz="2400" spc="7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1B3081"/>
                </a:solidFill>
                <a:latin typeface="Arial"/>
                <a:cs typeface="Arial"/>
              </a:rPr>
              <a:t>обучающихся,</a:t>
            </a:r>
            <a:r>
              <a:rPr dirty="0" sz="2400" spc="1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400" spc="5">
                <a:solidFill>
                  <a:srgbClr val="1B3081"/>
                </a:solidFill>
                <a:latin typeface="Microsoft Sans Serif"/>
                <a:cs typeface="Microsoft Sans Serif"/>
              </a:rPr>
              <a:t>для</a:t>
            </a:r>
            <a:r>
              <a:rPr dirty="0" sz="2400" spc="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которых</a:t>
            </a:r>
            <a:r>
              <a:rPr dirty="0" sz="2400" spc="7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40">
                <a:solidFill>
                  <a:srgbClr val="1B3081"/>
                </a:solidFill>
                <a:latin typeface="Microsoft Sans Serif"/>
                <a:cs typeface="Microsoft Sans Serif"/>
              </a:rPr>
              <a:t>организуются</a:t>
            </a:r>
            <a:r>
              <a:rPr dirty="0" sz="2400" spc="8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те </a:t>
            </a:r>
            <a:r>
              <a:rPr dirty="0" sz="2400" spc="-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10">
                <a:solidFill>
                  <a:srgbClr val="1B3081"/>
                </a:solidFill>
                <a:latin typeface="Microsoft Sans Serif"/>
                <a:cs typeface="Microsoft Sans Serif"/>
              </a:rPr>
              <a:t>или</a:t>
            </a:r>
            <a:r>
              <a:rPr dirty="0" sz="2400" spc="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0">
                <a:solidFill>
                  <a:srgbClr val="1B3081"/>
                </a:solidFill>
                <a:latin typeface="Microsoft Sans Serif"/>
                <a:cs typeface="Microsoft Sans Serif"/>
              </a:rPr>
              <a:t>иные</a:t>
            </a:r>
            <a:r>
              <a:rPr dirty="0" sz="2400" spc="1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мероприятия,</a:t>
            </a:r>
            <a:r>
              <a:rPr dirty="0" sz="2400" spc="-50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 spc="-15">
                <a:solidFill>
                  <a:srgbClr val="1B3081"/>
                </a:solidFill>
                <a:latin typeface="Microsoft Sans Serif"/>
                <a:cs typeface="Microsoft Sans Serif"/>
              </a:rPr>
              <a:t>ответственных</a:t>
            </a:r>
            <a:r>
              <a:rPr dirty="0" sz="2400" spc="-25">
                <a:solidFill>
                  <a:srgbClr val="1B3081"/>
                </a:solidFill>
                <a:latin typeface="Microsoft Sans Serif"/>
                <a:cs typeface="Microsoft Sans Serif"/>
              </a:rPr>
              <a:t> 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52222" y="1311402"/>
            <a:ext cx="10662285" cy="5017135"/>
          </a:xfrm>
          <a:custGeom>
            <a:avLst/>
            <a:gdLst/>
            <a:ahLst/>
            <a:cxnLst/>
            <a:rect l="l" t="t" r="r" b="b"/>
            <a:pathLst>
              <a:path w="10662285" h="5017135">
                <a:moveTo>
                  <a:pt x="0" y="5017008"/>
                </a:moveTo>
                <a:lnTo>
                  <a:pt x="10661904" y="5017008"/>
                </a:lnTo>
                <a:lnTo>
                  <a:pt x="10661904" y="0"/>
                </a:lnTo>
                <a:lnTo>
                  <a:pt x="0" y="0"/>
                </a:lnTo>
                <a:lnTo>
                  <a:pt x="0" y="5017008"/>
                </a:lnTo>
                <a:close/>
              </a:path>
            </a:pathLst>
          </a:custGeom>
          <a:ln w="38100">
            <a:solidFill>
              <a:srgbClr val="1B3081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1658727" y="6473139"/>
            <a:ext cx="192405" cy="5099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91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2</a:t>
            </a:r>
            <a:endParaRPr sz="1600">
              <a:latin typeface="Microsoft Sans Serif"/>
              <a:cs typeface="Microsoft Sans Serif"/>
            </a:endParaRPr>
          </a:p>
          <a:p>
            <a:pPr marL="12700">
              <a:lnSpc>
                <a:spcPts val="1910"/>
              </a:lnSpc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1 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0789" y="54991"/>
            <a:ext cx="8647430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/>
              <a:t>Чек-лист</a:t>
            </a:r>
            <a:r>
              <a:rPr dirty="0" sz="1800" spc="10"/>
              <a:t> </a:t>
            </a:r>
            <a:r>
              <a:rPr dirty="0" sz="1800" spc="-5"/>
              <a:t>самодиагностики</a:t>
            </a:r>
            <a:r>
              <a:rPr dirty="0" sz="1800" spc="55"/>
              <a:t> </a:t>
            </a:r>
            <a:r>
              <a:rPr dirty="0" sz="1800" spc="-5"/>
              <a:t>готовности</a:t>
            </a:r>
            <a:r>
              <a:rPr dirty="0" sz="1800" spc="40"/>
              <a:t> </a:t>
            </a:r>
            <a:r>
              <a:rPr dirty="0" sz="1800"/>
              <a:t>обновленной</a:t>
            </a:r>
            <a:r>
              <a:rPr dirty="0" sz="1800" spc="-15"/>
              <a:t> </a:t>
            </a:r>
            <a:r>
              <a:rPr dirty="0" sz="1800"/>
              <a:t>программы </a:t>
            </a:r>
            <a:r>
              <a:rPr dirty="0" sz="1600" spc="-10"/>
              <a:t>воспитания</a:t>
            </a:r>
            <a:endParaRPr sz="1600"/>
          </a:p>
        </p:txBody>
      </p:sp>
      <p:grpSp>
        <p:nvGrpSpPr>
          <p:cNvPr id="3" name="object 3"/>
          <p:cNvGrpSpPr/>
          <p:nvPr/>
        </p:nvGrpSpPr>
        <p:grpSpPr>
          <a:xfrm>
            <a:off x="0" y="603250"/>
            <a:ext cx="11969750" cy="6254750"/>
            <a:chOff x="0" y="603250"/>
            <a:chExt cx="11969750" cy="6254750"/>
          </a:xfrm>
        </p:grpSpPr>
        <p:sp>
          <p:nvSpPr>
            <p:cNvPr id="4" name="object 4"/>
            <p:cNvSpPr/>
            <p:nvPr/>
          </p:nvSpPr>
          <p:spPr>
            <a:xfrm>
              <a:off x="0" y="609587"/>
              <a:ext cx="11963400" cy="471805"/>
            </a:xfrm>
            <a:custGeom>
              <a:avLst/>
              <a:gdLst/>
              <a:ahLst/>
              <a:cxnLst/>
              <a:rect l="l" t="t" r="r" b="b"/>
              <a:pathLst>
                <a:path w="11963400" h="471805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471690"/>
                  </a:lnTo>
                  <a:lnTo>
                    <a:pt x="10972800" y="471690"/>
                  </a:lnTo>
                  <a:lnTo>
                    <a:pt x="11963400" y="47169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1119377"/>
              <a:ext cx="11963400" cy="1535430"/>
            </a:xfrm>
            <a:custGeom>
              <a:avLst/>
              <a:gdLst/>
              <a:ahLst/>
              <a:cxnLst/>
              <a:rect l="l" t="t" r="r" b="b"/>
              <a:pathLst>
                <a:path w="11963400" h="1535430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1535430"/>
                  </a:lnTo>
                  <a:lnTo>
                    <a:pt x="10972800" y="1535430"/>
                  </a:lnTo>
                  <a:lnTo>
                    <a:pt x="11963400" y="153543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D0D7E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2654807"/>
              <a:ext cx="11963400" cy="579120"/>
            </a:xfrm>
            <a:custGeom>
              <a:avLst/>
              <a:gdLst/>
              <a:ahLst/>
              <a:cxnLst/>
              <a:rect l="l" t="t" r="r" b="b"/>
              <a:pathLst>
                <a:path w="11963400" h="579119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579120"/>
                  </a:lnTo>
                  <a:lnTo>
                    <a:pt x="10972800" y="579120"/>
                  </a:lnTo>
                  <a:lnTo>
                    <a:pt x="11963400" y="57912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E9ECF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3233927"/>
              <a:ext cx="11963400" cy="1554480"/>
            </a:xfrm>
            <a:custGeom>
              <a:avLst/>
              <a:gdLst/>
              <a:ahLst/>
              <a:cxnLst/>
              <a:rect l="l" t="t" r="r" b="b"/>
              <a:pathLst>
                <a:path w="11963400" h="1554479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1554480"/>
                  </a:lnTo>
                  <a:lnTo>
                    <a:pt x="10972800" y="1554480"/>
                  </a:lnTo>
                  <a:lnTo>
                    <a:pt x="11963400" y="155448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D0D7E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788484"/>
              <a:ext cx="11963400" cy="408940"/>
            </a:xfrm>
            <a:custGeom>
              <a:avLst/>
              <a:gdLst/>
              <a:ahLst/>
              <a:cxnLst/>
              <a:rect l="l" t="t" r="r" b="b"/>
              <a:pathLst>
                <a:path w="11963400" h="408939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408355"/>
                  </a:lnTo>
                  <a:lnTo>
                    <a:pt x="10972800" y="408355"/>
                  </a:lnTo>
                  <a:lnTo>
                    <a:pt x="11963400" y="408355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E9ECF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5196776"/>
              <a:ext cx="11963400" cy="579120"/>
            </a:xfrm>
            <a:custGeom>
              <a:avLst/>
              <a:gdLst/>
              <a:ahLst/>
              <a:cxnLst/>
              <a:rect l="l" t="t" r="r" b="b"/>
              <a:pathLst>
                <a:path w="11963400" h="579120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579120"/>
                  </a:lnTo>
                  <a:lnTo>
                    <a:pt x="10972800" y="579120"/>
                  </a:lnTo>
                  <a:lnTo>
                    <a:pt x="11963400" y="57912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D0D7E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0" y="5775896"/>
              <a:ext cx="11963400" cy="579120"/>
            </a:xfrm>
            <a:custGeom>
              <a:avLst/>
              <a:gdLst/>
              <a:ahLst/>
              <a:cxnLst/>
              <a:rect l="l" t="t" r="r" b="b"/>
              <a:pathLst>
                <a:path w="11963400" h="579120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579120"/>
                  </a:lnTo>
                  <a:lnTo>
                    <a:pt x="10972800" y="579120"/>
                  </a:lnTo>
                  <a:lnTo>
                    <a:pt x="11963400" y="57912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E9ECF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6355029"/>
              <a:ext cx="11963400" cy="503555"/>
            </a:xfrm>
            <a:custGeom>
              <a:avLst/>
              <a:gdLst/>
              <a:ahLst/>
              <a:cxnLst/>
              <a:rect l="l" t="t" r="r" b="b"/>
              <a:pathLst>
                <a:path w="11963400" h="503554">
                  <a:moveTo>
                    <a:pt x="11963400" y="0"/>
                  </a:moveTo>
                  <a:lnTo>
                    <a:pt x="10972800" y="0"/>
                  </a:lnTo>
                  <a:lnTo>
                    <a:pt x="0" y="0"/>
                  </a:lnTo>
                  <a:lnTo>
                    <a:pt x="0" y="502970"/>
                  </a:lnTo>
                  <a:lnTo>
                    <a:pt x="10972800" y="502970"/>
                  </a:lnTo>
                  <a:lnTo>
                    <a:pt x="11963400" y="502970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D0D7E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0" y="603249"/>
              <a:ext cx="11969750" cy="6254750"/>
            </a:xfrm>
            <a:custGeom>
              <a:avLst/>
              <a:gdLst/>
              <a:ahLst/>
              <a:cxnLst/>
              <a:rect l="l" t="t" r="r" b="b"/>
              <a:pathLst>
                <a:path w="11969750" h="6254750">
                  <a:moveTo>
                    <a:pt x="11969750" y="0"/>
                  </a:moveTo>
                  <a:lnTo>
                    <a:pt x="11957050" y="0"/>
                  </a:lnTo>
                  <a:lnTo>
                    <a:pt x="11957050" y="12700"/>
                  </a:lnTo>
                  <a:lnTo>
                    <a:pt x="11957050" y="478028"/>
                  </a:lnTo>
                  <a:lnTo>
                    <a:pt x="11957050" y="5745416"/>
                  </a:lnTo>
                  <a:lnTo>
                    <a:pt x="10979150" y="5745416"/>
                  </a:lnTo>
                  <a:lnTo>
                    <a:pt x="10979150" y="5178996"/>
                  </a:lnTo>
                  <a:lnTo>
                    <a:pt x="11957050" y="5178996"/>
                  </a:lnTo>
                  <a:lnTo>
                    <a:pt x="11957050" y="5166296"/>
                  </a:lnTo>
                  <a:lnTo>
                    <a:pt x="10979150" y="5166296"/>
                  </a:lnTo>
                  <a:lnTo>
                    <a:pt x="10979150" y="4599940"/>
                  </a:lnTo>
                  <a:lnTo>
                    <a:pt x="11957050" y="4599940"/>
                  </a:lnTo>
                  <a:lnTo>
                    <a:pt x="11957050" y="4587240"/>
                  </a:lnTo>
                  <a:lnTo>
                    <a:pt x="10979150" y="4587240"/>
                  </a:lnTo>
                  <a:lnTo>
                    <a:pt x="10979150" y="4191508"/>
                  </a:lnTo>
                  <a:lnTo>
                    <a:pt x="11957050" y="4191508"/>
                  </a:lnTo>
                  <a:lnTo>
                    <a:pt x="11957050" y="4178808"/>
                  </a:lnTo>
                  <a:lnTo>
                    <a:pt x="10979150" y="4178808"/>
                  </a:lnTo>
                  <a:lnTo>
                    <a:pt x="10979150" y="2637028"/>
                  </a:lnTo>
                  <a:lnTo>
                    <a:pt x="11957050" y="2637028"/>
                  </a:lnTo>
                  <a:lnTo>
                    <a:pt x="11957050" y="2624328"/>
                  </a:lnTo>
                  <a:lnTo>
                    <a:pt x="10979150" y="2624328"/>
                  </a:lnTo>
                  <a:lnTo>
                    <a:pt x="10979150" y="2057908"/>
                  </a:lnTo>
                  <a:lnTo>
                    <a:pt x="11957050" y="2057908"/>
                  </a:lnTo>
                  <a:lnTo>
                    <a:pt x="11957050" y="2045208"/>
                  </a:lnTo>
                  <a:lnTo>
                    <a:pt x="10979150" y="2045208"/>
                  </a:lnTo>
                  <a:lnTo>
                    <a:pt x="10979150" y="516128"/>
                  </a:lnTo>
                  <a:lnTo>
                    <a:pt x="11957050" y="516128"/>
                  </a:lnTo>
                  <a:lnTo>
                    <a:pt x="11957050" y="478028"/>
                  </a:lnTo>
                  <a:lnTo>
                    <a:pt x="10979150" y="478028"/>
                  </a:lnTo>
                  <a:lnTo>
                    <a:pt x="10979150" y="12700"/>
                  </a:lnTo>
                  <a:lnTo>
                    <a:pt x="11957050" y="12700"/>
                  </a:lnTo>
                  <a:lnTo>
                    <a:pt x="11957050" y="0"/>
                  </a:lnTo>
                  <a:lnTo>
                    <a:pt x="10979150" y="0"/>
                  </a:lnTo>
                  <a:lnTo>
                    <a:pt x="10966450" y="0"/>
                  </a:lnTo>
                  <a:lnTo>
                    <a:pt x="10966450" y="12700"/>
                  </a:lnTo>
                  <a:lnTo>
                    <a:pt x="10966450" y="5745416"/>
                  </a:lnTo>
                  <a:lnTo>
                    <a:pt x="6350" y="5745416"/>
                  </a:lnTo>
                  <a:lnTo>
                    <a:pt x="6350" y="5178996"/>
                  </a:lnTo>
                  <a:lnTo>
                    <a:pt x="10966450" y="5178996"/>
                  </a:lnTo>
                  <a:lnTo>
                    <a:pt x="10966450" y="5166296"/>
                  </a:lnTo>
                  <a:lnTo>
                    <a:pt x="6350" y="5166296"/>
                  </a:lnTo>
                  <a:lnTo>
                    <a:pt x="6350" y="4599940"/>
                  </a:lnTo>
                  <a:lnTo>
                    <a:pt x="10966450" y="4599940"/>
                  </a:lnTo>
                  <a:lnTo>
                    <a:pt x="10966450" y="4587240"/>
                  </a:lnTo>
                  <a:lnTo>
                    <a:pt x="6350" y="4587240"/>
                  </a:lnTo>
                  <a:lnTo>
                    <a:pt x="6350" y="4191508"/>
                  </a:lnTo>
                  <a:lnTo>
                    <a:pt x="10966450" y="4191508"/>
                  </a:lnTo>
                  <a:lnTo>
                    <a:pt x="10966450" y="4178808"/>
                  </a:lnTo>
                  <a:lnTo>
                    <a:pt x="6350" y="4178808"/>
                  </a:lnTo>
                  <a:lnTo>
                    <a:pt x="6350" y="2637028"/>
                  </a:lnTo>
                  <a:lnTo>
                    <a:pt x="10966450" y="2637028"/>
                  </a:lnTo>
                  <a:lnTo>
                    <a:pt x="10966450" y="2624328"/>
                  </a:lnTo>
                  <a:lnTo>
                    <a:pt x="6350" y="2624328"/>
                  </a:lnTo>
                  <a:lnTo>
                    <a:pt x="6350" y="2057908"/>
                  </a:lnTo>
                  <a:lnTo>
                    <a:pt x="10966450" y="2057908"/>
                  </a:lnTo>
                  <a:lnTo>
                    <a:pt x="10966450" y="2045208"/>
                  </a:lnTo>
                  <a:lnTo>
                    <a:pt x="6350" y="2045208"/>
                  </a:lnTo>
                  <a:lnTo>
                    <a:pt x="6350" y="516128"/>
                  </a:lnTo>
                  <a:lnTo>
                    <a:pt x="10966450" y="516128"/>
                  </a:lnTo>
                  <a:lnTo>
                    <a:pt x="10966450" y="478028"/>
                  </a:lnTo>
                  <a:lnTo>
                    <a:pt x="6350" y="478028"/>
                  </a:lnTo>
                  <a:lnTo>
                    <a:pt x="6350" y="12700"/>
                  </a:lnTo>
                  <a:lnTo>
                    <a:pt x="10966450" y="12700"/>
                  </a:lnTo>
                  <a:lnTo>
                    <a:pt x="10966450" y="0"/>
                  </a:lnTo>
                  <a:lnTo>
                    <a:pt x="6350" y="0"/>
                  </a:lnTo>
                  <a:lnTo>
                    <a:pt x="0" y="0"/>
                  </a:lnTo>
                  <a:lnTo>
                    <a:pt x="0" y="12700"/>
                  </a:lnTo>
                  <a:lnTo>
                    <a:pt x="0" y="6254750"/>
                  </a:lnTo>
                  <a:lnTo>
                    <a:pt x="6350" y="6254750"/>
                  </a:lnTo>
                  <a:lnTo>
                    <a:pt x="6350" y="5758116"/>
                  </a:lnTo>
                  <a:lnTo>
                    <a:pt x="10966450" y="5758116"/>
                  </a:lnTo>
                  <a:lnTo>
                    <a:pt x="10966450" y="6254750"/>
                  </a:lnTo>
                  <a:lnTo>
                    <a:pt x="10979150" y="6254750"/>
                  </a:lnTo>
                  <a:lnTo>
                    <a:pt x="10979150" y="5758116"/>
                  </a:lnTo>
                  <a:lnTo>
                    <a:pt x="11957050" y="5758116"/>
                  </a:lnTo>
                  <a:lnTo>
                    <a:pt x="11957050" y="6254750"/>
                  </a:lnTo>
                  <a:lnTo>
                    <a:pt x="11969750" y="6254750"/>
                  </a:lnTo>
                  <a:lnTo>
                    <a:pt x="11969750" y="12700"/>
                  </a:lnTo>
                  <a:lnTo>
                    <a:pt x="119697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78739" y="627634"/>
            <a:ext cx="12903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FFFFFF"/>
                </a:solidFill>
                <a:latin typeface="Calibri"/>
                <a:cs typeface="Calibri"/>
              </a:rPr>
              <a:t>Содержание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053064" y="627634"/>
            <a:ext cx="8312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отметка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8739" y="1121410"/>
            <a:ext cx="10416540" cy="1488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dirty="0" sz="1600" spc="-5" b="1">
                <a:latin typeface="Calibri"/>
                <a:cs typeface="Calibri"/>
              </a:rPr>
              <a:t>1.	В</a:t>
            </a:r>
            <a:r>
              <a:rPr dirty="0" sz="1600" b="1">
                <a:latin typeface="Calibri"/>
                <a:cs typeface="Calibri"/>
              </a:rPr>
              <a:t> </a:t>
            </a:r>
            <a:r>
              <a:rPr dirty="0" sz="1600" spc="-5" b="1">
                <a:latin typeface="Calibri"/>
                <a:cs typeface="Calibri"/>
              </a:rPr>
              <a:t>пояснительную</a:t>
            </a:r>
            <a:r>
              <a:rPr dirty="0" sz="1600" spc="15" b="1">
                <a:latin typeface="Calibri"/>
                <a:cs typeface="Calibri"/>
              </a:rPr>
              <a:t> </a:t>
            </a:r>
            <a:r>
              <a:rPr dirty="0" sz="1600" spc="-5" b="1">
                <a:latin typeface="Calibri"/>
                <a:cs typeface="Calibri"/>
              </a:rPr>
              <a:t>записку</a:t>
            </a:r>
            <a:r>
              <a:rPr dirty="0" sz="1600" b="1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внесены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нормативные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акты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МОН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ПК:</a:t>
            </a:r>
            <a:endParaRPr sz="16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dirty="0" sz="1600" spc="-5">
                <a:latin typeface="Calibri"/>
                <a:cs typeface="Calibri"/>
              </a:rPr>
              <a:t>Приказ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Министерства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образования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науки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Пермского</a:t>
            </a:r>
            <a:r>
              <a:rPr dirty="0" sz="1600" spc="4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края от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21.06.2022</a:t>
            </a:r>
            <a:r>
              <a:rPr dirty="0" sz="1600" spc="5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г.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№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СЭД-26-01-06-577</a:t>
            </a:r>
            <a:r>
              <a:rPr dirty="0" sz="1600" spc="5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«Об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утверждении</a:t>
            </a:r>
            <a:endParaRPr sz="16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</a:pPr>
            <a:r>
              <a:rPr dirty="0" sz="1600" spc="-5">
                <a:latin typeface="Calibri"/>
                <a:cs typeface="Calibri"/>
              </a:rPr>
              <a:t>Концепции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развития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системы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организации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обучающихся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Пермском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крае»</a:t>
            </a:r>
            <a:endParaRPr sz="16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Char char="-"/>
              <a:tabLst>
                <a:tab pos="299085" algn="l"/>
                <a:tab pos="299720" algn="l"/>
              </a:tabLst>
            </a:pPr>
            <a:r>
              <a:rPr dirty="0" sz="1600" spc="-5">
                <a:latin typeface="Calibri"/>
                <a:cs typeface="Calibri"/>
              </a:rPr>
              <a:t>Приказ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Министерства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образования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науки Пермского</a:t>
            </a:r>
            <a:r>
              <a:rPr dirty="0" sz="1600" spc="4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края от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17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сентября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2021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г. №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СЭД-26-01-06-926</a:t>
            </a:r>
            <a:r>
              <a:rPr dirty="0" sz="1600" spc="4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«Об</a:t>
            </a:r>
            <a:endParaRPr sz="1600">
              <a:latin typeface="Calibri"/>
              <a:cs typeface="Calibri"/>
            </a:endParaRPr>
          </a:p>
          <a:p>
            <a:pPr marL="299085" marR="5080">
              <a:lnSpc>
                <a:spcPct val="100000"/>
              </a:lnSpc>
            </a:pPr>
            <a:r>
              <a:rPr dirty="0" sz="1600" spc="-5">
                <a:latin typeface="Calibri"/>
                <a:cs typeface="Calibri"/>
              </a:rPr>
              <a:t>утверждении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региональной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программы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плана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мероприятий</a:t>
            </a:r>
            <a:r>
              <a:rPr dirty="0" sz="1600" spc="5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реализации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региональной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программы </a:t>
            </a:r>
            <a:r>
              <a:rPr dirty="0" sz="1600" spc="-34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 Пермском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крае на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период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2021-2025</a:t>
            </a:r>
            <a:r>
              <a:rPr dirty="0" sz="1600" spc="5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года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053064" y="1398778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739" y="2676270"/>
            <a:ext cx="999109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Calibri"/>
                <a:cs typeface="Calibri"/>
              </a:rPr>
              <a:t>2.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Обновлен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 b="1">
                <a:latin typeface="Calibri"/>
                <a:cs typeface="Calibri"/>
              </a:rPr>
              <a:t>целевой</a:t>
            </a:r>
            <a:r>
              <a:rPr dirty="0" sz="1600" b="1">
                <a:latin typeface="Calibri"/>
                <a:cs typeface="Calibri"/>
              </a:rPr>
              <a:t> </a:t>
            </a:r>
            <a:r>
              <a:rPr dirty="0" sz="1600" spc="-5" b="1">
                <a:latin typeface="Calibri"/>
                <a:cs typeface="Calibri"/>
              </a:rPr>
              <a:t>раздел</a:t>
            </a:r>
            <a:r>
              <a:rPr dirty="0" sz="1600" spc="-5">
                <a:latin typeface="Calibri"/>
                <a:cs typeface="Calibri"/>
              </a:rPr>
              <a:t>: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целевые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ориентиры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результатов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определены</a:t>
            </a:r>
            <a:r>
              <a:rPr dirty="0" sz="1600" spc="4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каждому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направлению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уровню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образования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(начальное,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общее,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среднее)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053064" y="2679319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739" y="3255645"/>
            <a:ext cx="9161780" cy="1488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Calibri"/>
                <a:cs typeface="Calibri"/>
              </a:rPr>
              <a:t>3.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Обновлен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 b="1">
                <a:latin typeface="Calibri"/>
                <a:cs typeface="Calibri"/>
              </a:rPr>
              <a:t>содержательный</a:t>
            </a:r>
            <a:r>
              <a:rPr dirty="0" sz="1600" b="1">
                <a:latin typeface="Calibri"/>
                <a:cs typeface="Calibri"/>
              </a:rPr>
              <a:t> </a:t>
            </a:r>
            <a:r>
              <a:rPr dirty="0" sz="1600" spc="-5" b="1">
                <a:latin typeface="Calibri"/>
                <a:cs typeface="Calibri"/>
              </a:rPr>
              <a:t>раздел</a:t>
            </a:r>
            <a:r>
              <a:rPr dirty="0" sz="1600" spc="15" b="1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  <a:p>
            <a:pPr marL="212090" indent="-108585">
              <a:lnSpc>
                <a:spcPct val="100000"/>
              </a:lnSpc>
              <a:buChar char="-"/>
              <a:tabLst>
                <a:tab pos="212725" algn="l"/>
              </a:tabLst>
            </a:pPr>
            <a:r>
              <a:rPr dirty="0" sz="1600" spc="-10">
                <a:latin typeface="Calibri"/>
                <a:cs typeface="Calibri"/>
              </a:rPr>
              <a:t>определен</a:t>
            </a:r>
            <a:r>
              <a:rPr dirty="0" sz="1600" spc="4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описан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уклад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школьной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жизни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соответствии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характеристиками</a:t>
            </a:r>
            <a:endParaRPr sz="1600">
              <a:latin typeface="Calibri"/>
              <a:cs typeface="Calibri"/>
            </a:endParaRPr>
          </a:p>
          <a:p>
            <a:pPr marL="257810" indent="-154305">
              <a:lnSpc>
                <a:spcPct val="100000"/>
              </a:lnSpc>
              <a:buChar char="-"/>
              <a:tabLst>
                <a:tab pos="258445" algn="l"/>
              </a:tabLst>
            </a:pPr>
            <a:r>
              <a:rPr dirty="0" sz="1600" spc="-5">
                <a:latin typeface="Calibri"/>
                <a:cs typeface="Calibri"/>
              </a:rPr>
              <a:t>разработаны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инвариантные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модули: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Профилактика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безопасность.</a:t>
            </a:r>
            <a:r>
              <a:rPr dirty="0" sz="1600" spc="4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Социальное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партнёрство.</a:t>
            </a:r>
            <a:endParaRPr sz="1600">
              <a:latin typeface="Calibri"/>
              <a:cs typeface="Calibri"/>
            </a:endParaRPr>
          </a:p>
          <a:p>
            <a:pPr marL="212090" indent="-108585">
              <a:lnSpc>
                <a:spcPct val="100000"/>
              </a:lnSpc>
              <a:buChar char="-"/>
              <a:tabLst>
                <a:tab pos="212725" algn="l"/>
              </a:tabLst>
            </a:pPr>
            <a:r>
              <a:rPr dirty="0" sz="1600" spc="-10">
                <a:latin typeface="Calibri"/>
                <a:cs typeface="Calibri"/>
              </a:rPr>
              <a:t>обновлен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модуль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изменена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структура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модуля: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Внеурочная</a:t>
            </a:r>
            <a:r>
              <a:rPr dirty="0" sz="1600" spc="4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деятельность</a:t>
            </a:r>
            <a:endParaRPr sz="1600">
              <a:latin typeface="Calibri"/>
              <a:cs typeface="Calibri"/>
            </a:endParaRPr>
          </a:p>
          <a:p>
            <a:pPr marL="212090" indent="-108585">
              <a:lnSpc>
                <a:spcPct val="100000"/>
              </a:lnSpc>
              <a:spcBef>
                <a:spcPts val="5"/>
              </a:spcBef>
              <a:buChar char="-"/>
              <a:tabLst>
                <a:tab pos="212725" algn="l"/>
              </a:tabLst>
            </a:pPr>
            <a:r>
              <a:rPr dirty="0" sz="1600" spc="-10">
                <a:latin typeface="Calibri"/>
                <a:cs typeface="Calibri"/>
              </a:rPr>
              <a:t>дополнен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модуль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Внешкольные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мероприятия</a:t>
            </a:r>
            <a:r>
              <a:rPr dirty="0" sz="1600" spc="5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(основа</a:t>
            </a:r>
            <a:r>
              <a:rPr dirty="0" sz="1600" spc="7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-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модуль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Экскурсии,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экспедиции,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походы)</a:t>
            </a:r>
            <a:endParaRPr sz="1600">
              <a:latin typeface="Calibri"/>
              <a:cs typeface="Calibri"/>
            </a:endParaRPr>
          </a:p>
          <a:p>
            <a:pPr marL="212090" indent="-108585">
              <a:lnSpc>
                <a:spcPct val="100000"/>
              </a:lnSpc>
              <a:buChar char="-"/>
              <a:tabLst>
                <a:tab pos="212725" algn="l"/>
              </a:tabLst>
            </a:pPr>
            <a:r>
              <a:rPr dirty="0" sz="1600" spc="-10">
                <a:latin typeface="Calibri"/>
                <a:cs typeface="Calibri"/>
              </a:rPr>
              <a:t>модули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Детские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общественные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объединения</a:t>
            </a:r>
            <a:r>
              <a:rPr dirty="0" sz="1600" spc="4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Школьные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медиа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возможно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оставить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как вариативные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053064" y="3624453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8739" y="4810505"/>
            <a:ext cx="45358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Calibri"/>
                <a:cs typeface="Calibri"/>
              </a:rPr>
              <a:t>4.Разработан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оформлен</a:t>
            </a:r>
            <a:r>
              <a:rPr dirty="0" sz="1600" spc="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организационный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раздел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053064" y="4813554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8739" y="5218938"/>
            <a:ext cx="10771505" cy="5124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Calibri"/>
                <a:cs typeface="Calibri"/>
              </a:rPr>
              <a:t>5.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Определена</a:t>
            </a:r>
            <a:r>
              <a:rPr dirty="0" sz="1600" spc="4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форма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примерного</a:t>
            </a:r>
            <a:r>
              <a:rPr dirty="0" sz="1600" spc="4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календарного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плана: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единый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или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уровням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образования;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основным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направлениям </a:t>
            </a:r>
            <a:r>
              <a:rPr dirty="0" sz="1600" spc="-34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или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календарным</a:t>
            </a:r>
            <a:r>
              <a:rPr dirty="0" sz="1600" spc="-10">
                <a:latin typeface="Calibri"/>
                <a:cs typeface="Calibri"/>
              </a:rPr>
              <a:t> периодам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053064" y="5404866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8739" y="5798311"/>
            <a:ext cx="1068768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Calibri"/>
                <a:cs typeface="Calibri"/>
              </a:rPr>
              <a:t>6.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План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воспитательной</a:t>
            </a:r>
            <a:r>
              <a:rPr dirty="0" sz="1600" spc="4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работы на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год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называется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План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реализации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рабочей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программы</a:t>
            </a:r>
            <a:r>
              <a:rPr dirty="0" sz="1600" spc="5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на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текущий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учебный </a:t>
            </a:r>
            <a:r>
              <a:rPr dirty="0" sz="1600" spc="-35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год, составлен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по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уровням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образования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1053064" y="5801359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8739" y="6377432"/>
            <a:ext cx="86436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Calibri"/>
                <a:cs typeface="Calibri"/>
              </a:rPr>
              <a:t>7.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Содержательный</a:t>
            </a:r>
            <a:r>
              <a:rPr dirty="0" sz="1600" spc="1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раздел</a:t>
            </a:r>
            <a:r>
              <a:rPr dirty="0" sz="1600" spc="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ООП</a:t>
            </a:r>
            <a:r>
              <a:rPr dirty="0" sz="1600" spc="2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основного</a:t>
            </a:r>
            <a:r>
              <a:rPr dirty="0" sz="1600" spc="3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образования</a:t>
            </a:r>
            <a:r>
              <a:rPr dirty="0" sz="160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включает рабочую</a:t>
            </a:r>
            <a:r>
              <a:rPr dirty="0" sz="1600" spc="1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программу</a:t>
            </a:r>
            <a:r>
              <a:rPr dirty="0" sz="1600" spc="20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воспитания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053064" y="6380479"/>
            <a:ext cx="7778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Calibri"/>
                <a:cs typeface="Calibri"/>
              </a:rPr>
              <a:t>выполнено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29" name="object 2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00" y="9817"/>
            <a:ext cx="828090" cy="66937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01957" y="6468262"/>
            <a:ext cx="3048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solidFill>
                  <a:srgbClr val="FFFFFF"/>
                </a:solidFill>
                <a:latin typeface="Microsoft Sans Serif"/>
                <a:cs typeface="Microsoft Sans Serif"/>
              </a:rPr>
              <a:t>16</a:t>
            </a:r>
            <a:r>
              <a:rPr dirty="0" sz="1600" spc="-5">
                <a:latin typeface="Microsoft Sans Serif"/>
                <a:cs typeface="Microsoft Sans Serif"/>
              </a:rPr>
              <a:t> 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117091"/>
            <a:ext cx="1857375" cy="0"/>
          </a:xfrm>
          <a:custGeom>
            <a:avLst/>
            <a:gdLst/>
            <a:ahLst/>
            <a:cxnLst/>
            <a:rect l="l" t="t" r="r" b="b"/>
            <a:pathLst>
              <a:path w="1857375" h="0">
                <a:moveTo>
                  <a:pt x="0" y="0"/>
                </a:moveTo>
                <a:lnTo>
                  <a:pt x="1857375" y="0"/>
                </a:lnTo>
              </a:path>
            </a:pathLst>
          </a:custGeom>
          <a:ln w="76200">
            <a:solidFill>
              <a:srgbClr val="0070BA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2464" y="147828"/>
            <a:ext cx="737616" cy="82448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70687" y="283540"/>
            <a:ext cx="3777615" cy="5289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Полезные</a:t>
            </a:r>
            <a:r>
              <a:rPr dirty="0" spc="-155"/>
              <a:t> </a:t>
            </a:r>
            <a:r>
              <a:rPr dirty="0" spc="-5"/>
              <a:t>ссылки</a:t>
            </a: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88292" y="114237"/>
            <a:ext cx="1567927" cy="1518405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168400" y="2536698"/>
            <a:ext cx="9630410" cy="22860"/>
          </a:xfrm>
          <a:custGeom>
            <a:avLst/>
            <a:gdLst/>
            <a:ahLst/>
            <a:cxnLst/>
            <a:rect l="l" t="t" r="r" b="b"/>
            <a:pathLst>
              <a:path w="9630410" h="22860">
                <a:moveTo>
                  <a:pt x="9630156" y="0"/>
                </a:moveTo>
                <a:lnTo>
                  <a:pt x="0" y="0"/>
                </a:lnTo>
                <a:lnTo>
                  <a:pt x="0" y="22860"/>
                </a:lnTo>
                <a:lnTo>
                  <a:pt x="9630156" y="22860"/>
                </a:lnTo>
                <a:lnTo>
                  <a:pt x="9630156" y="0"/>
                </a:lnTo>
                <a:close/>
              </a:path>
            </a:pathLst>
          </a:custGeom>
          <a:solidFill>
            <a:srgbClr val="0461C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155598" y="2066160"/>
            <a:ext cx="9815195" cy="3017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20100"/>
              </a:lnSpc>
              <a:spcBef>
                <a:spcPts val="95"/>
              </a:spcBef>
              <a:tabLst>
                <a:tab pos="2019935" algn="l"/>
                <a:tab pos="4053204" algn="l"/>
                <a:tab pos="4984115" algn="l"/>
                <a:tab pos="7160895" algn="l"/>
              </a:tabLst>
            </a:pPr>
            <a:r>
              <a:rPr dirty="0" sz="2400" spc="-25">
                <a:solidFill>
                  <a:srgbClr val="0461C1"/>
                </a:solidFill>
                <a:latin typeface="Microsoft Sans Serif"/>
                <a:cs typeface="Microsoft Sans Serif"/>
              </a:rPr>
              <a:t>Программа	</a:t>
            </a:r>
            <a:r>
              <a:rPr dirty="0" sz="2400" spc="-20">
                <a:solidFill>
                  <a:srgbClr val="0461C1"/>
                </a:solidFill>
                <a:latin typeface="Microsoft Sans Serif"/>
                <a:cs typeface="Microsoft Sans Serif"/>
              </a:rPr>
              <a:t>воспитания	</a:t>
            </a:r>
            <a:r>
              <a:rPr dirty="0" sz="2400" spc="-5">
                <a:solidFill>
                  <a:srgbClr val="0461C1"/>
                </a:solidFill>
                <a:latin typeface="Microsoft Sans Serif"/>
                <a:cs typeface="Microsoft Sans Serif"/>
              </a:rPr>
              <a:t>для	</a:t>
            </a:r>
            <a:r>
              <a:rPr dirty="0" sz="2400" spc="-25">
                <a:solidFill>
                  <a:srgbClr val="0461C1"/>
                </a:solidFill>
                <a:latin typeface="Microsoft Sans Serif"/>
                <a:cs typeface="Microsoft Sans Serif"/>
              </a:rPr>
              <a:t>дошкольных	</a:t>
            </a:r>
            <a:r>
              <a:rPr dirty="0" sz="2400" spc="-30">
                <a:solidFill>
                  <a:srgbClr val="0461C1"/>
                </a:solidFill>
                <a:latin typeface="Microsoft Sans Serif"/>
                <a:cs typeface="Microsoft Sans Serif"/>
              </a:rPr>
              <a:t>образовательных </a:t>
            </a:r>
            <a:r>
              <a:rPr dirty="0" sz="2400" spc="-25">
                <a:solidFill>
                  <a:srgbClr val="0461C1"/>
                </a:solidFill>
                <a:latin typeface="Microsoft Sans Serif"/>
                <a:cs typeface="Microsoft Sans Serif"/>
              </a:rPr>
              <a:t> </a:t>
            </a:r>
            <a:r>
              <a:rPr dirty="0" u="heavy" sz="2400" spc="-2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организаций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730"/>
              </a:spcBef>
            </a:pP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Программа</a:t>
            </a:r>
            <a:r>
              <a:rPr dirty="0" u="heavy" sz="2400" spc="6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воспитания</a:t>
            </a:r>
            <a:r>
              <a:rPr dirty="0" u="heavy" sz="2400" spc="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для</a:t>
            </a:r>
            <a:r>
              <a:rPr dirty="0" u="heavy" sz="2400" spc="2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общеобразовательных</a:t>
            </a:r>
            <a:r>
              <a:rPr dirty="0" u="heavy" sz="2400" spc="9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организаций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 marR="91440">
              <a:lnSpc>
                <a:spcPct val="120800"/>
              </a:lnSpc>
              <a:spcBef>
                <a:spcPts val="805"/>
              </a:spcBef>
            </a:pP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Программа</a:t>
            </a:r>
            <a:r>
              <a:rPr dirty="0" u="heavy" sz="2400" spc="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воспитания</a:t>
            </a:r>
            <a:r>
              <a:rPr dirty="0" u="heavy" sz="2400" spc="-1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для</a:t>
            </a:r>
            <a:r>
              <a:rPr dirty="0" u="heavy" sz="2400" spc="58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профессиональных</a:t>
            </a:r>
            <a:r>
              <a:rPr dirty="0" u="heavy" sz="2400" spc="14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образовательных </a:t>
            </a:r>
            <a:r>
              <a:rPr dirty="0" sz="2400" spc="-25">
                <a:latin typeface="Microsoft Sans Serif"/>
                <a:cs typeface="Microsoft Sans Serif"/>
              </a:rPr>
              <a:t> </a:t>
            </a: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организаций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</a:pPr>
            <a:r>
              <a:rPr dirty="0" u="heavy" sz="2400" spc="-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Примерный</a:t>
            </a:r>
            <a:r>
              <a:rPr dirty="0" u="heavy" sz="2400" spc="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календарь</a:t>
            </a:r>
            <a:r>
              <a:rPr dirty="0" u="heavy" sz="2400" spc="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30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воспитательной</a:t>
            </a:r>
            <a:r>
              <a:rPr dirty="0" u="heavy" sz="2400" spc="7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dirty="0" u="heavy" sz="2400" spc="-15">
                <a:solidFill>
                  <a:srgbClr val="0461C1"/>
                </a:solidFill>
                <a:uFill>
                  <a:solidFill>
                    <a:srgbClr val="0461C1"/>
                  </a:solidFill>
                </a:uFill>
                <a:latin typeface="Microsoft Sans Serif"/>
                <a:cs typeface="Microsoft Sans Serif"/>
              </a:rPr>
              <a:t>работы</a:t>
            </a:r>
            <a:r>
              <a:rPr dirty="0" sz="2400">
                <a:latin typeface="Microsoft Sans Serif"/>
                <a:cs typeface="Microsoft Sans Serif"/>
              </a:rPr>
              <a:t> </a:t>
            </a:r>
            <a:endParaRPr sz="24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6900" y="295097"/>
            <a:ext cx="3465195" cy="5289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4F81BC"/>
                </a:solidFill>
              </a:rPr>
              <a:t>Подводим</a:t>
            </a:r>
            <a:r>
              <a:rPr dirty="0" spc="-100">
                <a:solidFill>
                  <a:srgbClr val="4F81BC"/>
                </a:solidFill>
              </a:rPr>
              <a:t> </a:t>
            </a:r>
            <a:r>
              <a:rPr dirty="0">
                <a:solidFill>
                  <a:srgbClr val="4F81BC"/>
                </a:solidFill>
              </a:rPr>
              <a:t>итоги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6900" y="1589659"/>
            <a:ext cx="6494145" cy="2159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12420" indent="-300355">
              <a:lnSpc>
                <a:spcPct val="100000"/>
              </a:lnSpc>
              <a:spcBef>
                <a:spcPts val="95"/>
              </a:spcBef>
              <a:buSzPct val="96428"/>
              <a:buAutoNum type="arabicPeriod"/>
              <a:tabLst>
                <a:tab pos="313055" algn="l"/>
                <a:tab pos="927100" algn="l"/>
              </a:tabLst>
            </a:pPr>
            <a:r>
              <a:rPr dirty="0" sz="2800" spc="-95" b="1">
                <a:solidFill>
                  <a:srgbClr val="1B3081"/>
                </a:solidFill>
                <a:latin typeface="Arial"/>
                <a:cs typeface="Arial"/>
              </a:rPr>
              <a:t>Что</a:t>
            </a:r>
            <a:r>
              <a:rPr dirty="0" sz="2800" spc="-8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14" b="1">
                <a:solidFill>
                  <a:srgbClr val="1B3081"/>
                </a:solidFill>
                <a:latin typeface="Arial"/>
                <a:cs typeface="Arial"/>
              </a:rPr>
              <a:t>я</a:t>
            </a:r>
            <a:r>
              <a:rPr dirty="0" sz="2800" spc="-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10" b="1">
                <a:solidFill>
                  <a:srgbClr val="1B3081"/>
                </a:solidFill>
                <a:latin typeface="Arial"/>
                <a:cs typeface="Arial"/>
              </a:rPr>
              <a:t>сегодня</a:t>
            </a:r>
            <a:r>
              <a:rPr dirty="0" sz="2800" spc="-8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95" b="1">
                <a:solidFill>
                  <a:srgbClr val="1B3081"/>
                </a:solidFill>
                <a:latin typeface="Arial"/>
                <a:cs typeface="Arial"/>
              </a:rPr>
              <a:t>узнал?</a:t>
            </a:r>
            <a:r>
              <a:rPr dirty="0" sz="2800" spc="2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  <a:p>
            <a:pPr marL="312420" indent="-300355">
              <a:lnSpc>
                <a:spcPct val="100000"/>
              </a:lnSpc>
              <a:buSzPct val="96428"/>
              <a:buAutoNum type="arabicPeriod"/>
              <a:tabLst>
                <a:tab pos="313055" algn="l"/>
                <a:tab pos="927100" algn="l"/>
              </a:tabLst>
            </a:pPr>
            <a:r>
              <a:rPr dirty="0" sz="2800" spc="-65" b="1">
                <a:solidFill>
                  <a:srgbClr val="1B3081"/>
                </a:solidFill>
                <a:latin typeface="Arial"/>
                <a:cs typeface="Arial"/>
              </a:rPr>
              <a:t>Чему</a:t>
            </a:r>
            <a:r>
              <a:rPr dirty="0" sz="2800" spc="-9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14" b="1">
                <a:solidFill>
                  <a:srgbClr val="1B3081"/>
                </a:solidFill>
                <a:latin typeface="Arial"/>
                <a:cs typeface="Arial"/>
              </a:rPr>
              <a:t>я</a:t>
            </a:r>
            <a:r>
              <a:rPr dirty="0" sz="2800" spc="-4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10" b="1">
                <a:solidFill>
                  <a:srgbClr val="1B3081"/>
                </a:solidFill>
                <a:latin typeface="Arial"/>
                <a:cs typeface="Arial"/>
              </a:rPr>
              <a:t>сегодня</a:t>
            </a:r>
            <a:r>
              <a:rPr dirty="0" sz="2800" spc="-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30" b="1">
                <a:solidFill>
                  <a:srgbClr val="1B3081"/>
                </a:solidFill>
                <a:latin typeface="Arial"/>
                <a:cs typeface="Arial"/>
              </a:rPr>
              <a:t>научился?</a:t>
            </a:r>
            <a:r>
              <a:rPr dirty="0" sz="2800" spc="-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  <a:p>
            <a:pPr marL="312420" indent="-300355">
              <a:lnSpc>
                <a:spcPct val="100000"/>
              </a:lnSpc>
              <a:buSzPct val="96428"/>
              <a:buAutoNum type="arabicPeriod"/>
              <a:tabLst>
                <a:tab pos="313055" algn="l"/>
                <a:tab pos="927100" algn="l"/>
              </a:tabLst>
            </a:pPr>
            <a:r>
              <a:rPr dirty="0" sz="2800" spc="-90" b="1">
                <a:solidFill>
                  <a:srgbClr val="1B3081"/>
                </a:solidFill>
                <a:latin typeface="Arial"/>
                <a:cs typeface="Arial"/>
              </a:rPr>
              <a:t>Ч</a:t>
            </a:r>
            <a:r>
              <a:rPr dirty="0" sz="2800" spc="-45" b="1">
                <a:solidFill>
                  <a:srgbClr val="1B3081"/>
                </a:solidFill>
                <a:latin typeface="Arial"/>
                <a:cs typeface="Arial"/>
              </a:rPr>
              <a:t>т</a:t>
            </a:r>
            <a:r>
              <a:rPr dirty="0" sz="2800" spc="-145" b="1">
                <a:solidFill>
                  <a:srgbClr val="1B3081"/>
                </a:solidFill>
                <a:latin typeface="Arial"/>
                <a:cs typeface="Arial"/>
              </a:rPr>
              <a:t>о</a:t>
            </a:r>
            <a:r>
              <a:rPr dirty="0" sz="2800" spc="-6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15" b="1">
                <a:solidFill>
                  <a:srgbClr val="1B3081"/>
                </a:solidFill>
                <a:latin typeface="Arial"/>
                <a:cs typeface="Arial"/>
              </a:rPr>
              <a:t>з</a:t>
            </a:r>
            <a:r>
              <a:rPr dirty="0" sz="2800" spc="5" b="1">
                <a:solidFill>
                  <a:srgbClr val="1B3081"/>
                </a:solidFill>
                <a:latin typeface="Arial"/>
                <a:cs typeface="Arial"/>
              </a:rPr>
              <a:t>а</a:t>
            </a:r>
            <a:r>
              <a:rPr dirty="0" sz="2800" spc="-125" b="1">
                <a:solidFill>
                  <a:srgbClr val="1B3081"/>
                </a:solidFill>
                <a:latin typeface="Arial"/>
                <a:cs typeface="Arial"/>
              </a:rPr>
              <a:t>п</a:t>
            </a:r>
            <a:r>
              <a:rPr dirty="0" sz="2800" spc="-145" b="1">
                <a:solidFill>
                  <a:srgbClr val="1B3081"/>
                </a:solidFill>
                <a:latin typeface="Arial"/>
                <a:cs typeface="Arial"/>
              </a:rPr>
              <a:t>о</a:t>
            </a:r>
            <a:r>
              <a:rPr dirty="0" sz="2800" spc="-114" b="1">
                <a:solidFill>
                  <a:srgbClr val="1B3081"/>
                </a:solidFill>
                <a:latin typeface="Arial"/>
                <a:cs typeface="Arial"/>
              </a:rPr>
              <a:t>м</a:t>
            </a:r>
            <a:r>
              <a:rPr dirty="0" sz="2800" spc="-90" b="1">
                <a:solidFill>
                  <a:srgbClr val="1B3081"/>
                </a:solidFill>
                <a:latin typeface="Arial"/>
                <a:cs typeface="Arial"/>
              </a:rPr>
              <a:t>н</a:t>
            </a:r>
            <a:r>
              <a:rPr dirty="0" sz="2800" spc="-180" b="1">
                <a:solidFill>
                  <a:srgbClr val="1B3081"/>
                </a:solidFill>
                <a:latin typeface="Arial"/>
                <a:cs typeface="Arial"/>
              </a:rPr>
              <a:t>илось</a:t>
            </a:r>
            <a:r>
              <a:rPr dirty="0" sz="2800" spc="-114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120" b="1">
                <a:solidFill>
                  <a:srgbClr val="1B3081"/>
                </a:solidFill>
                <a:latin typeface="Arial"/>
                <a:cs typeface="Arial"/>
              </a:rPr>
              <a:t>б</a:t>
            </a:r>
            <a:r>
              <a:rPr dirty="0" sz="2800" spc="-145" b="1">
                <a:solidFill>
                  <a:srgbClr val="1B3081"/>
                </a:solidFill>
                <a:latin typeface="Arial"/>
                <a:cs typeface="Arial"/>
              </a:rPr>
              <a:t>о</a:t>
            </a:r>
            <a:r>
              <a:rPr dirty="0" sz="2800" spc="-180" b="1">
                <a:solidFill>
                  <a:srgbClr val="1B3081"/>
                </a:solidFill>
                <a:latin typeface="Arial"/>
                <a:cs typeface="Arial"/>
              </a:rPr>
              <a:t>л</a:t>
            </a:r>
            <a:r>
              <a:rPr dirty="0" sz="2800" spc="-254" b="1">
                <a:solidFill>
                  <a:srgbClr val="1B3081"/>
                </a:solidFill>
                <a:latin typeface="Arial"/>
                <a:cs typeface="Arial"/>
              </a:rPr>
              <a:t>ь</a:t>
            </a:r>
            <a:r>
              <a:rPr dirty="0" sz="2800" spc="-90" b="1">
                <a:solidFill>
                  <a:srgbClr val="1B3081"/>
                </a:solidFill>
                <a:latin typeface="Arial"/>
                <a:cs typeface="Arial"/>
              </a:rPr>
              <a:t>ш</a:t>
            </a:r>
            <a:r>
              <a:rPr dirty="0" sz="2800" spc="-30" b="1">
                <a:solidFill>
                  <a:srgbClr val="1B3081"/>
                </a:solidFill>
                <a:latin typeface="Arial"/>
                <a:cs typeface="Arial"/>
              </a:rPr>
              <a:t>е</a:t>
            </a:r>
            <a:r>
              <a:rPr dirty="0" sz="2800" spc="-5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r>
              <a:rPr dirty="0" sz="2800" spc="-229" b="1">
                <a:solidFill>
                  <a:srgbClr val="1B3081"/>
                </a:solidFill>
                <a:latin typeface="Arial"/>
                <a:cs typeface="Arial"/>
              </a:rPr>
              <a:t>в</a:t>
            </a:r>
            <a:r>
              <a:rPr dirty="0" sz="2800" spc="-150" b="1">
                <a:solidFill>
                  <a:srgbClr val="1B3081"/>
                </a:solidFill>
                <a:latin typeface="Arial"/>
                <a:cs typeface="Arial"/>
              </a:rPr>
              <a:t>с</a:t>
            </a:r>
            <a:r>
              <a:rPr dirty="0" sz="2800" spc="5" b="1">
                <a:solidFill>
                  <a:srgbClr val="1B3081"/>
                </a:solidFill>
                <a:latin typeface="Arial"/>
                <a:cs typeface="Arial"/>
              </a:rPr>
              <a:t>е</a:t>
            </a:r>
            <a:r>
              <a:rPr dirty="0" sz="2800" spc="-105" b="1">
                <a:solidFill>
                  <a:srgbClr val="1B3081"/>
                </a:solidFill>
                <a:latin typeface="Arial"/>
                <a:cs typeface="Arial"/>
              </a:rPr>
              <a:t>г</a:t>
            </a:r>
            <a:r>
              <a:rPr dirty="0" sz="2800" spc="-145" b="1">
                <a:solidFill>
                  <a:srgbClr val="1B3081"/>
                </a:solidFill>
                <a:latin typeface="Arial"/>
                <a:cs typeface="Arial"/>
              </a:rPr>
              <a:t>о</a:t>
            </a:r>
            <a:r>
              <a:rPr dirty="0" sz="2800" spc="-100" b="1">
                <a:solidFill>
                  <a:srgbClr val="1B3081"/>
                </a:solidFill>
                <a:latin typeface="Arial"/>
                <a:cs typeface="Arial"/>
              </a:rPr>
              <a:t>?</a:t>
            </a:r>
            <a:r>
              <a:rPr dirty="0" sz="2800" spc="-35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800" spc="-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800" spc="-40" b="1">
                <a:solidFill>
                  <a:srgbClr val="1B3081"/>
                </a:solidFill>
                <a:latin typeface="Arial"/>
                <a:cs typeface="Arial"/>
              </a:rPr>
              <a:t> 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01400" y="165988"/>
            <a:ext cx="990599" cy="69761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33639" y="514730"/>
            <a:ext cx="2599562" cy="2599563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0" y="3452634"/>
            <a:ext cx="7522209" cy="2981325"/>
            <a:chOff x="0" y="3452634"/>
            <a:chExt cx="7522209" cy="298132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526904"/>
              <a:ext cx="4367276" cy="29067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85514" y="3452634"/>
              <a:ext cx="3536188" cy="2479802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91602" y="3957116"/>
            <a:ext cx="3397377" cy="25486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Пользователь</dc:creator>
  <dc:title>Презентация PowerPoint</dc:title>
  <dcterms:created xsi:type="dcterms:W3CDTF">2022-11-10T14:33:35Z</dcterms:created>
  <dcterms:modified xsi:type="dcterms:W3CDTF">2022-11-10T14:33:35Z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2022-11-10T00:00:00Z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2022-11-10T00:00:00Z</vt:filetime>
  </property>
</Properties>
</file>