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png" ContentType="image/png"/>
  <Override PartName="/ppt/media/image39.png" ContentType="image/png"/>
  <Override PartName="/ppt/media/image40.png" ContentType="image/png"/>
  <Override PartName="/ppt/media/image41.png" ContentType="image/png"/>
  <Override PartName="/ppt/media/image42.png" ContentType="image/png"/>
  <Override PartName="/ppt/media/image43.png" ContentType="image/png"/>
  <Override PartName="/ppt/media/image44.png" ContentType="image/png"/>
  <Override PartName="/ppt/media/image45.png" ContentType="image/png"/>
  <Override PartName="/ppt/media/image46.png" ContentType="image/png"/>
  <Override PartName="/ppt/media/image47.png" ContentType="image/png"/>
  <Override PartName="/ppt/media/image48.png" ContentType="image/png"/>
  <Override PartName="/ppt/media/image49.png" ContentType="image/png"/>
  <Override PartName="/ppt/media/image50.png" ContentType="image/png"/>
  <Override PartName="/ppt/media/image5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image" Target="../media/image44.png"/><Relationship Id="rId3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image" Target="../media/image46.png"/><Relationship Id="rId3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hyperlink" Target="http://educomm.iro.perm.ru/" TargetMode="External"/><Relationship Id="rId3" Type="http://schemas.openxmlformats.org/officeDocument/2006/relationships/slideLayout" Target="../slideLayouts/slideLayout1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image" Target="../media/image50.png"/><Relationship Id="rId3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51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" descr=""/>
          <p:cNvPicPr/>
          <p:nvPr/>
        </p:nvPicPr>
        <p:blipFill>
          <a:blip r:embed="rId1"/>
          <a:srcRect l="11520" t="12857" r="30921" b="11027"/>
          <a:stretch/>
        </p:blipFill>
        <p:spPr>
          <a:xfrm>
            <a:off x="1440000" y="0"/>
            <a:ext cx="9178560" cy="6824520"/>
          </a:xfrm>
          <a:prstGeom prst="rect">
            <a:avLst/>
          </a:prstGeom>
          <a:ln w="0">
            <a:noFill/>
          </a:ln>
        </p:spPr>
      </p:pic>
      <p:sp>
        <p:nvSpPr>
          <p:cNvPr id="77" name="CustomShape 1"/>
          <p:cNvSpPr/>
          <p:nvPr/>
        </p:nvSpPr>
        <p:spPr>
          <a:xfrm>
            <a:off x="3780000" y="900000"/>
            <a:ext cx="6658560" cy="1438560"/>
          </a:xfrm>
          <a:prstGeom prst="rect">
            <a:avLst/>
          </a:prstGeom>
          <a:solidFill>
            <a:srgbClr val="ffd7d7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3465a4"/>
                </a:solidFill>
                <a:latin typeface="Arial"/>
                <a:ea typeface="DejaVu Sans"/>
              </a:rPr>
              <a:t>Организация внеурочной деятельности </a:t>
            </a:r>
            <a:endParaRPr b="0" lang="ru-RU" sz="2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3465a4"/>
                </a:solidFill>
                <a:latin typeface="Arial"/>
                <a:ea typeface="DejaVu Sans"/>
              </a:rPr>
              <a:t>в соответствии с требованиями </a:t>
            </a:r>
            <a:endParaRPr b="0" lang="ru-RU" sz="2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3465a4"/>
                </a:solidFill>
                <a:latin typeface="Arial"/>
                <a:ea typeface="DejaVu Sans"/>
              </a:rPr>
              <a:t>обновленного ФГОС </a:t>
            </a:r>
            <a:endParaRPr b="0" lang="ru-RU" sz="2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3465a4"/>
                </a:solidFill>
                <a:latin typeface="Arial"/>
                <a:ea typeface="DejaVu Sans"/>
              </a:rPr>
              <a:t>в работе учителя-предметника»</a:t>
            </a:r>
            <a:endParaRPr b="0" lang="ru-RU" sz="2600" spc="-1" strike="noStrike">
              <a:latin typeface="Arial"/>
            </a:endParaRPr>
          </a:p>
        </p:txBody>
      </p:sp>
      <p:pic>
        <p:nvPicPr>
          <p:cNvPr id="78" name="" descr=""/>
          <p:cNvPicPr/>
          <p:nvPr/>
        </p:nvPicPr>
        <p:blipFill>
          <a:blip r:embed="rId2"/>
          <a:srcRect l="10059" t="37260" r="23518" b="35605"/>
          <a:stretch/>
        </p:blipFill>
        <p:spPr>
          <a:xfrm>
            <a:off x="5760000" y="3600000"/>
            <a:ext cx="4693680" cy="107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1981080" y="2700000"/>
            <a:ext cx="9715320" cy="216936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3200" spc="-1" strike="noStrike">
                <a:solidFill>
                  <a:srgbClr val="3465a4"/>
                </a:solidFill>
                <a:latin typeface="Comic Sans MS"/>
                <a:ea typeface="DejaVu Sans"/>
              </a:rPr>
              <a:t>Организация внеурочной деятельности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3465a4"/>
                </a:solidFill>
                <a:latin typeface="Comic Sans MS"/>
                <a:ea typeface="DejaVu Sans"/>
              </a:rPr>
              <a:t>в соответствии с требованиями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3465a4"/>
                </a:solidFill>
                <a:latin typeface="Comic Sans MS"/>
                <a:ea typeface="DejaVu Sans"/>
              </a:rPr>
              <a:t>обновленного ФГОС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3465a4"/>
                </a:solidFill>
                <a:latin typeface="Comic Sans MS"/>
                <a:ea typeface="DejaVu Sans"/>
              </a:rPr>
              <a:t>в работе учителя-предметника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4476960" y="6021720"/>
            <a:ext cx="681372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зав.кафедрой общего образования  ЦНППМПР ИРО ПК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к.и.н., доцент  Женина Л.В.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81" name="Рисунок 77" descr=""/>
          <p:cNvPicPr/>
          <p:nvPr/>
        </p:nvPicPr>
        <p:blipFill>
          <a:blip r:embed="rId1"/>
          <a:stretch/>
        </p:blipFill>
        <p:spPr>
          <a:xfrm>
            <a:off x="1151280" y="328680"/>
            <a:ext cx="2984400" cy="2051280"/>
          </a:xfrm>
          <a:prstGeom prst="rect">
            <a:avLst/>
          </a:prstGeom>
          <a:ln w="0">
            <a:noFill/>
          </a:ln>
        </p:spPr>
      </p:pic>
      <p:sp>
        <p:nvSpPr>
          <p:cNvPr id="82" name="TextShape 3"/>
          <p:cNvSpPr txBox="1"/>
          <p:nvPr/>
        </p:nvSpPr>
        <p:spPr>
          <a:xfrm>
            <a:off x="540000" y="5157360"/>
            <a:ext cx="11008800" cy="60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Ссылка на вебинар 18.08.2022 https://events.webinar.ru/45061939/11676777/record-new/12079461/5b8ce20f20481a27dc82d3db1bfcc6d1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4400" spc="-1" strike="noStrike">
                <a:solidFill>
                  <a:srgbClr val="de5a00"/>
                </a:solidFill>
                <a:latin typeface="Comic Sans MS"/>
                <a:ea typeface="DejaVu Sans"/>
              </a:rPr>
              <a:t>Обновленный ФГОС 2021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84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85" name="Рисунок 82_0" descr=""/>
          <p:cNvPicPr/>
          <p:nvPr/>
        </p:nvPicPr>
        <p:blipFill>
          <a:blip r:embed="rId1"/>
          <a:stretch/>
        </p:blipFill>
        <p:spPr>
          <a:xfrm>
            <a:off x="1023084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86" name="CustomShape 3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7" name="CustomShape 4"/>
          <p:cNvSpPr/>
          <p:nvPr/>
        </p:nvSpPr>
        <p:spPr>
          <a:xfrm>
            <a:off x="5940000" y="1260000"/>
            <a:ext cx="6118560" cy="557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88" name="CustomShape 5"/>
          <p:cNvSpPr/>
          <p:nvPr/>
        </p:nvSpPr>
        <p:spPr>
          <a:xfrm>
            <a:off x="180000" y="1047960"/>
            <a:ext cx="356400" cy="4352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Нормативный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документ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89" name="" descr=""/>
          <p:cNvPicPr/>
          <p:nvPr/>
        </p:nvPicPr>
        <p:blipFill>
          <a:blip r:embed="rId2"/>
          <a:srcRect l="33719" t="12906" r="25022" b="10978"/>
          <a:stretch/>
        </p:blipFill>
        <p:spPr>
          <a:xfrm>
            <a:off x="900000" y="1260360"/>
            <a:ext cx="5036040" cy="5216040"/>
          </a:xfrm>
          <a:prstGeom prst="rect">
            <a:avLst/>
          </a:prstGeom>
          <a:ln w="0">
            <a:noFill/>
          </a:ln>
        </p:spPr>
      </p:pic>
      <p:sp>
        <p:nvSpPr>
          <p:cNvPr id="90" name="Line 6"/>
          <p:cNvSpPr/>
          <p:nvPr/>
        </p:nvSpPr>
        <p:spPr>
          <a:xfrm>
            <a:off x="5580000" y="2520000"/>
            <a:ext cx="720000" cy="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CustomShape 7"/>
          <p:cNvSpPr/>
          <p:nvPr/>
        </p:nvSpPr>
        <p:spPr>
          <a:xfrm>
            <a:off x="6120000" y="1602720"/>
            <a:ext cx="10774080" cy="469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32. Содержательный раздел программы основного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общего образования включает следующие программы: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</a:t>
            </a: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рабочие программы учебных предметов,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учебных курсов (в том числе внеурочной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деятельности), учебных модулей;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программу формирования УУД у обучающихся;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рабочую программу воспитания;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программу коррекционной работы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33. Организационный раздел программы должен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включать: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учебный план;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план внеурочной деятельности;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календарный учебный график;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календарный план воспитательной работы,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" descr=""/>
          <p:cNvPicPr/>
          <p:nvPr/>
        </p:nvPicPr>
        <p:blipFill>
          <a:blip r:embed="rId1"/>
          <a:srcRect l="17305" t="19535" r="16130" b="17487"/>
          <a:stretch/>
        </p:blipFill>
        <p:spPr>
          <a:xfrm>
            <a:off x="540000" y="540000"/>
            <a:ext cx="11158920" cy="593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>
            <a:off x="900000" y="263520"/>
            <a:ext cx="1129104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4000" spc="-1" strike="noStrike">
                <a:solidFill>
                  <a:srgbClr val="de5a00"/>
                </a:solidFill>
                <a:latin typeface="Comic Sans MS"/>
                <a:ea typeface="DejaVu Sans"/>
              </a:rPr>
              <a:t>Реализация внеурочной деятельности с учетом обновленных ФГОС НОО, ООО</a:t>
            </a:r>
            <a:r>
              <a:rPr b="1" lang="ru-RU" sz="4400" spc="-1" strike="noStrike">
                <a:solidFill>
                  <a:srgbClr val="de5a00"/>
                </a:solidFill>
                <a:latin typeface="Comic Sans MS"/>
                <a:ea typeface="DejaVu Sans"/>
              </a:rPr>
              <a:t> 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94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95" name="CustomShape 3"/>
          <p:cNvSpPr/>
          <p:nvPr/>
        </p:nvSpPr>
        <p:spPr>
          <a:xfrm>
            <a:off x="903240" y="1440000"/>
            <a:ext cx="10975680" cy="179892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96" name="CustomShape 4"/>
          <p:cNvSpPr/>
          <p:nvPr/>
        </p:nvSpPr>
        <p:spPr>
          <a:xfrm>
            <a:off x="900000" y="3442320"/>
            <a:ext cx="11155680" cy="323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В целях реализации плана внеурочной деятельности образовательной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организацией может предусматриваться использование ресурсов других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организаций (в том числе в сетевой форме):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-организации дополнительного образования,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 профессиональные образовательные организации,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 образовательные организации высшего образования и научные организации,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-организации культуры,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-физкультурно-спортивные,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- детские общественные объединения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Times New Roman"/>
              </a:rPr>
              <a:t>и иные организации, обладающие необходимыми ресурсами. 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97" name="CustomShape 5"/>
          <p:cNvSpPr/>
          <p:nvPr/>
        </p:nvSpPr>
        <p:spPr>
          <a:xfrm>
            <a:off x="1080000" y="1440000"/>
            <a:ext cx="10615680" cy="1435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Формы внеурочной деятельности должны предусматривать: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- активность и самостоятельность обучающихся,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- сочетать индивидуальную и групповую работы 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- обеспечивать гибкий режим занятий (продолжительность, последовательность),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-переменный состав обучающихся (возможен разновозрастной состав)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- разнообразие форм:проектная и исследовательская, экскурсионная, туристическая ...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98" name="CustomShape 6"/>
          <p:cNvSpPr/>
          <p:nvPr/>
        </p:nvSpPr>
        <p:spPr>
          <a:xfrm>
            <a:off x="180000" y="360000"/>
            <a:ext cx="356400" cy="882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Внеурочная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Дея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Тельнос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Т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ь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</p:txBody>
      </p:sp>
      <p:pic>
        <p:nvPicPr>
          <p:cNvPr id="99" name="" descr=""/>
          <p:cNvPicPr/>
          <p:nvPr/>
        </p:nvPicPr>
        <p:blipFill>
          <a:blip r:embed="rId1"/>
          <a:srcRect l="10059" t="37260" r="23518" b="35003"/>
          <a:stretch/>
        </p:blipFill>
        <p:spPr>
          <a:xfrm>
            <a:off x="8280000" y="5760000"/>
            <a:ext cx="3911040" cy="918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4400" spc="-1" strike="noStrike">
                <a:solidFill>
                  <a:srgbClr val="de5a00"/>
                </a:solidFill>
                <a:latin typeface="Comic Sans MS"/>
                <a:ea typeface="DejaVu Sans"/>
              </a:rPr>
              <a:t>Содержательное наполнение внеурочной деятельности 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01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02" name="Рисунок 82" descr=""/>
          <p:cNvPicPr/>
          <p:nvPr/>
        </p:nvPicPr>
        <p:blipFill>
          <a:blip r:embed="rId1"/>
          <a:stretch/>
        </p:blipFill>
        <p:spPr>
          <a:xfrm>
            <a:off x="1023084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03" name="CustomShape 3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4"/>
          <p:cNvSpPr/>
          <p:nvPr/>
        </p:nvSpPr>
        <p:spPr>
          <a:xfrm>
            <a:off x="5940360" y="1280520"/>
            <a:ext cx="6118560" cy="557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05" name="CustomShape 5"/>
          <p:cNvSpPr/>
          <p:nvPr/>
        </p:nvSpPr>
        <p:spPr>
          <a:xfrm>
            <a:off x="180000" y="1047960"/>
            <a:ext cx="356400" cy="4352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Нормативный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документ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06" name="" descr=""/>
          <p:cNvPicPr/>
          <p:nvPr/>
        </p:nvPicPr>
        <p:blipFill>
          <a:blip r:embed="rId2"/>
          <a:srcRect l="33719" t="12906" r="25022" b="10978"/>
          <a:stretch/>
        </p:blipFill>
        <p:spPr>
          <a:xfrm>
            <a:off x="900000" y="1260360"/>
            <a:ext cx="5036040" cy="5216040"/>
          </a:xfrm>
          <a:prstGeom prst="rect">
            <a:avLst/>
          </a:prstGeom>
          <a:ln w="0">
            <a:noFill/>
          </a:ln>
        </p:spPr>
      </p:pic>
      <p:sp>
        <p:nvSpPr>
          <p:cNvPr id="107" name="CustomShape 6"/>
          <p:cNvSpPr/>
          <p:nvPr/>
        </p:nvSpPr>
        <p:spPr>
          <a:xfrm>
            <a:off x="6144480" y="1620000"/>
            <a:ext cx="10774080" cy="469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Часы внеурочной деятельности рекомендуется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Microsoft YaHei"/>
              </a:rPr>
              <a:t>использовать </a:t>
            </a: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для самореализации и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осуществления педагогической поддержки в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преодолении  трудностей школьников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в обучении и социализации.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социальное,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творческое,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интеллектуальное,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общекультурное,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физическое,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- гражданско-патриотическое развитие обучающихся,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Обязательным условием организации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внеурочной деятельности является ее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воспитательная направленность, соотнесенность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с рабочей программой воспитания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8000"/>
                </a:solidFill>
                <a:latin typeface="Arial"/>
                <a:ea typeface="DejaVu Sans"/>
              </a:rPr>
              <a:t>образовательной организации.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08" name="" descr=""/>
          <p:cNvPicPr/>
          <p:nvPr/>
        </p:nvPicPr>
        <p:blipFill>
          <a:blip r:embed="rId3"/>
          <a:srcRect l="10059" t="37260" r="23518" b="35605"/>
          <a:stretch/>
        </p:blipFill>
        <p:spPr>
          <a:xfrm>
            <a:off x="8820000" y="6094440"/>
            <a:ext cx="3238920" cy="744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CustomShape 1"/>
          <p:cNvSpPr/>
          <p:nvPr/>
        </p:nvSpPr>
        <p:spPr>
          <a:xfrm>
            <a:off x="360000" y="180000"/>
            <a:ext cx="9534600" cy="125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4400" spc="-1" strike="noStrike">
                <a:solidFill>
                  <a:srgbClr val="de5a00"/>
                </a:solidFill>
                <a:latin typeface="Comic Sans MS"/>
                <a:ea typeface="DejaVu Sans"/>
              </a:rPr>
              <a:t>Содержательное наполнение внеурочной деятельности 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10" name="CustomShape 2"/>
          <p:cNvSpPr/>
          <p:nvPr/>
        </p:nvSpPr>
        <p:spPr>
          <a:xfrm>
            <a:off x="7744320" y="6021720"/>
            <a:ext cx="278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11" name="Рисунок 77_2" descr=""/>
          <p:cNvPicPr/>
          <p:nvPr/>
        </p:nvPicPr>
        <p:blipFill>
          <a:blip r:embed="rId1"/>
          <a:stretch/>
        </p:blipFill>
        <p:spPr>
          <a:xfrm>
            <a:off x="10260720" y="360000"/>
            <a:ext cx="1795680" cy="1233720"/>
          </a:xfrm>
          <a:prstGeom prst="rect">
            <a:avLst/>
          </a:prstGeom>
          <a:ln w="0">
            <a:noFill/>
          </a:ln>
        </p:spPr>
      </p:pic>
      <p:sp>
        <p:nvSpPr>
          <p:cNvPr id="112" name="CustomShape 3"/>
          <p:cNvSpPr/>
          <p:nvPr/>
        </p:nvSpPr>
        <p:spPr>
          <a:xfrm>
            <a:off x="5760000" y="1620000"/>
            <a:ext cx="6297120" cy="52171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1f4e79"/>
                </a:solidFill>
                <a:latin typeface="Comic Sans MS"/>
                <a:ea typeface="DejaVu Sans"/>
              </a:rPr>
              <a:t>- учебно-познавательной деятельности, когда наибольшее внимание уделяется внеурочной деятельности по учебным предметам и формированию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1f4e79"/>
                </a:solidFill>
                <a:latin typeface="Comic Sans MS"/>
                <a:ea typeface="DejaVu Sans"/>
              </a:rPr>
              <a:t>функциональной грамотности;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1f4e79"/>
                </a:solidFill>
                <a:latin typeface="Comic Sans MS"/>
                <a:ea typeface="DejaVu Sans"/>
              </a:rPr>
              <a:t>- с преобладанием педагогической поддержки обучающихся и работы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1f4e79"/>
                </a:solidFill>
                <a:latin typeface="Comic Sans MS"/>
                <a:ea typeface="DejaVu Sans"/>
              </a:rPr>
              <a:t>по обеспечению их благополучия в пространстве школы;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1f4e79"/>
                </a:solidFill>
                <a:latin typeface="Comic Sans MS"/>
                <a:ea typeface="DejaVu Sans"/>
              </a:rPr>
              <a:t>- с преобладанием деятельности ученических сообществ и воспитательных</a:t>
            </a:r>
            <a:r>
              <a:rPr b="1" lang="ru-RU" sz="2600" spc="-1" strike="noStrike">
                <a:solidFill>
                  <a:srgbClr val="1f4e79"/>
                </a:solidFill>
                <a:latin typeface="Comic Sans MS"/>
                <a:ea typeface="DejaVu Sans"/>
              </a:rPr>
              <a:t> мероприятий.</a:t>
            </a:r>
            <a:endParaRPr b="0" lang="ru-RU" sz="2600" spc="-1" strike="noStrike">
              <a:latin typeface="Arial"/>
            </a:endParaRPr>
          </a:p>
        </p:txBody>
      </p:sp>
      <p:sp>
        <p:nvSpPr>
          <p:cNvPr id="113" name="Line 4"/>
          <p:cNvSpPr/>
          <p:nvPr/>
        </p:nvSpPr>
        <p:spPr>
          <a:xfrm flipV="1">
            <a:off x="3960000" y="2160000"/>
            <a:ext cx="2880000" cy="162000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14" name="Line 5"/>
          <p:cNvSpPr/>
          <p:nvPr/>
        </p:nvSpPr>
        <p:spPr>
          <a:xfrm>
            <a:off x="3960000" y="3780000"/>
            <a:ext cx="2340000" cy="54000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15" name="CustomShape 6"/>
          <p:cNvSpPr/>
          <p:nvPr/>
        </p:nvSpPr>
        <p:spPr>
          <a:xfrm>
            <a:off x="449640" y="1980000"/>
            <a:ext cx="4949280" cy="264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С целью реализации принципа формирования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единого образовательного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пространства на всех уровнях образования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часы внеурочной деятельности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целесообразно использовать через реализацию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одной из трех моделей планов внеурочной деятельности с преобладанием того или иного вида деятельности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16" name="Line 7"/>
          <p:cNvSpPr/>
          <p:nvPr/>
        </p:nvSpPr>
        <p:spPr>
          <a:xfrm>
            <a:off x="3960000" y="3780000"/>
            <a:ext cx="2340000" cy="198000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pic>
        <p:nvPicPr>
          <p:cNvPr id="117" name="" descr=""/>
          <p:cNvPicPr/>
          <p:nvPr/>
        </p:nvPicPr>
        <p:blipFill>
          <a:blip r:embed="rId2"/>
          <a:srcRect l="10059" t="37260" r="23518" b="35605"/>
          <a:stretch/>
        </p:blipFill>
        <p:spPr>
          <a:xfrm>
            <a:off x="407880" y="5040360"/>
            <a:ext cx="4693680" cy="107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ustomShape 1"/>
          <p:cNvSpPr/>
          <p:nvPr/>
        </p:nvSpPr>
        <p:spPr>
          <a:xfrm>
            <a:off x="360000" y="180000"/>
            <a:ext cx="9534600" cy="125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2600" spc="-1" strike="noStrike">
                <a:solidFill>
                  <a:srgbClr val="1f4e79"/>
                </a:solidFill>
                <a:latin typeface="Comic Sans MS"/>
                <a:ea typeface="DejaVu Sans"/>
              </a:rPr>
              <a:t>Содержательное наполнение моделей плана внеурочной деятельности по обеспечению и реализации обновленных ФГОС НОО и ООО </a:t>
            </a:r>
            <a:endParaRPr b="0" lang="ru-RU" sz="2600" spc="-1" strike="noStrike">
              <a:latin typeface="Arial"/>
            </a:endParaRPr>
          </a:p>
        </p:txBody>
      </p:sp>
      <p:sp>
        <p:nvSpPr>
          <p:cNvPr id="119" name="CustomShape 2"/>
          <p:cNvSpPr/>
          <p:nvPr/>
        </p:nvSpPr>
        <p:spPr>
          <a:xfrm>
            <a:off x="7744320" y="6021720"/>
            <a:ext cx="278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0" name="Рисунок 77_3" descr=""/>
          <p:cNvPicPr/>
          <p:nvPr/>
        </p:nvPicPr>
        <p:blipFill>
          <a:blip r:embed="rId1"/>
          <a:stretch/>
        </p:blipFill>
        <p:spPr>
          <a:xfrm>
            <a:off x="10260720" y="360000"/>
            <a:ext cx="1795680" cy="1233720"/>
          </a:xfrm>
          <a:prstGeom prst="rect">
            <a:avLst/>
          </a:prstGeom>
          <a:ln w="0">
            <a:noFill/>
          </a:ln>
        </p:spPr>
      </p:pic>
      <p:pic>
        <p:nvPicPr>
          <p:cNvPr id="121" name="" descr=""/>
          <p:cNvPicPr/>
          <p:nvPr/>
        </p:nvPicPr>
        <p:blipFill>
          <a:blip r:embed="rId2"/>
          <a:srcRect l="32211" t="21844" r="29423" b="54558"/>
          <a:stretch/>
        </p:blipFill>
        <p:spPr>
          <a:xfrm>
            <a:off x="1800000" y="1440000"/>
            <a:ext cx="8278920" cy="2864520"/>
          </a:xfrm>
          <a:prstGeom prst="rect">
            <a:avLst/>
          </a:prstGeom>
          <a:ln w="0">
            <a:noFill/>
          </a:ln>
        </p:spPr>
      </p:pic>
      <p:pic>
        <p:nvPicPr>
          <p:cNvPr id="122" name="" descr=""/>
          <p:cNvPicPr/>
          <p:nvPr/>
        </p:nvPicPr>
        <p:blipFill>
          <a:blip r:embed="rId3"/>
          <a:srcRect l="32211" t="67360" r="29423" b="9918"/>
          <a:stretch/>
        </p:blipFill>
        <p:spPr>
          <a:xfrm>
            <a:off x="1800000" y="4248360"/>
            <a:ext cx="8315280" cy="2770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360000" y="180000"/>
            <a:ext cx="9718920" cy="125640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1f4e79"/>
                </a:solidFill>
                <a:latin typeface="Comic Sans MS"/>
                <a:ea typeface="DejaVu Sans"/>
              </a:rPr>
              <a:t> </a:t>
            </a:r>
            <a:r>
              <a:rPr b="1" lang="ru-RU" sz="2800" spc="-1" strike="noStrike">
                <a:solidFill>
                  <a:srgbClr val="1f4e79"/>
                </a:solidFill>
                <a:latin typeface="Comic Sans MS"/>
                <a:ea typeface="DejaVu Sans"/>
              </a:rPr>
              <a:t>С целью обеспечения преемственности содержания образовательных программ НОО и ООО  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7744320" y="6021720"/>
            <a:ext cx="278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5" name="Рисунок 77_4" descr=""/>
          <p:cNvPicPr/>
          <p:nvPr/>
        </p:nvPicPr>
        <p:blipFill>
          <a:blip r:embed="rId1"/>
          <a:stretch/>
        </p:blipFill>
        <p:spPr>
          <a:xfrm>
            <a:off x="10260720" y="360000"/>
            <a:ext cx="1795680" cy="1233720"/>
          </a:xfrm>
          <a:prstGeom prst="rect">
            <a:avLst/>
          </a:prstGeom>
          <a:ln w="0">
            <a:noFill/>
          </a:ln>
        </p:spPr>
      </p:pic>
      <p:sp>
        <p:nvSpPr>
          <p:cNvPr id="126" name="CustomShape 3"/>
          <p:cNvSpPr/>
          <p:nvPr/>
        </p:nvSpPr>
        <p:spPr>
          <a:xfrm>
            <a:off x="5040000" y="1440000"/>
            <a:ext cx="7197120" cy="52171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1f4e79"/>
                </a:solidFill>
                <a:latin typeface="Comic Sans MS"/>
                <a:ea typeface="DejaVu Sans"/>
              </a:rPr>
              <a:t>-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27" name="CustomShape 4"/>
          <p:cNvSpPr/>
          <p:nvPr/>
        </p:nvSpPr>
        <p:spPr>
          <a:xfrm>
            <a:off x="360000" y="1800000"/>
            <a:ext cx="4498920" cy="431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1f4e79"/>
                </a:solidFill>
                <a:latin typeface="Comic Sans MS"/>
                <a:ea typeface="DejaVu Sans"/>
              </a:rPr>
              <a:t>целесообразно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1f4e79"/>
                </a:solidFill>
                <a:latin typeface="Comic Sans MS"/>
                <a:ea typeface="DejaVu Sans"/>
              </a:rPr>
              <a:t>при формировании плана внеурочной деятельности образовательной организации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1f4e79"/>
                </a:solidFill>
                <a:latin typeface="Comic Sans MS"/>
                <a:ea typeface="DejaVu Sans"/>
              </a:rPr>
              <a:t>предусмотреть часть, рекомендуемую для всех обучающихся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1f4e79"/>
                </a:solidFill>
                <a:latin typeface="Comic Sans MS"/>
                <a:ea typeface="DejaVu Sans"/>
              </a:rPr>
              <a:t> </a:t>
            </a:r>
            <a:endParaRPr b="0" lang="ru-RU" sz="2600" spc="-1" strike="noStrike">
              <a:latin typeface="Arial"/>
            </a:endParaRPr>
          </a:p>
        </p:txBody>
      </p:sp>
      <p:pic>
        <p:nvPicPr>
          <p:cNvPr id="128" name="" descr=""/>
          <p:cNvPicPr/>
          <p:nvPr/>
        </p:nvPicPr>
        <p:blipFill>
          <a:blip r:embed="rId2"/>
          <a:srcRect l="29258" t="31433" r="16130" b="18674"/>
          <a:stretch/>
        </p:blipFill>
        <p:spPr>
          <a:xfrm>
            <a:off x="5220000" y="1977840"/>
            <a:ext cx="6838560" cy="4321080"/>
          </a:xfrm>
          <a:prstGeom prst="rect">
            <a:avLst/>
          </a:prstGeom>
          <a:ln w="0">
            <a:noFill/>
          </a:ln>
        </p:spPr>
      </p:pic>
      <p:sp>
        <p:nvSpPr>
          <p:cNvPr id="129" name="CustomShape 5"/>
          <p:cNvSpPr/>
          <p:nvPr/>
        </p:nvSpPr>
        <p:spPr>
          <a:xfrm>
            <a:off x="11700000" y="2880000"/>
            <a:ext cx="358560" cy="358920"/>
          </a:xfrm>
          <a:prstGeom prst="smileyFace">
            <a:avLst>
              <a:gd name="adj" fmla="val 9282"/>
            </a:avLst>
          </a:prstGeom>
          <a:solidFill>
            <a:srgbClr val="ffff00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130" name="CustomShape 6"/>
          <p:cNvSpPr/>
          <p:nvPr/>
        </p:nvSpPr>
        <p:spPr>
          <a:xfrm>
            <a:off x="11700000" y="3960000"/>
            <a:ext cx="358560" cy="358920"/>
          </a:xfrm>
          <a:prstGeom prst="smileyFace">
            <a:avLst>
              <a:gd name="adj" fmla="val 9282"/>
            </a:avLst>
          </a:prstGeom>
          <a:solidFill>
            <a:srgbClr val="ffff00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131" name="CustomShape 7"/>
          <p:cNvSpPr/>
          <p:nvPr/>
        </p:nvSpPr>
        <p:spPr>
          <a:xfrm>
            <a:off x="11700360" y="4500000"/>
            <a:ext cx="358560" cy="358920"/>
          </a:xfrm>
          <a:prstGeom prst="smileyFace">
            <a:avLst>
              <a:gd name="adj" fmla="val 9282"/>
            </a:avLst>
          </a:prstGeom>
          <a:solidFill>
            <a:srgbClr val="ffff00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33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34" name="CustomShape 3"/>
          <p:cNvSpPr/>
          <p:nvPr/>
        </p:nvSpPr>
        <p:spPr>
          <a:xfrm>
            <a:off x="900000" y="1620000"/>
            <a:ext cx="5578920" cy="35892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35" name="CustomShape 4"/>
          <p:cNvSpPr/>
          <p:nvPr/>
        </p:nvSpPr>
        <p:spPr>
          <a:xfrm>
            <a:off x="1440000" y="2160000"/>
            <a:ext cx="10615680" cy="449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36" name="Рисунок 82_1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37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Часть, рекомендуемая для всех обучающихся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38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39" name="" descr=""/>
          <p:cNvPicPr/>
          <p:nvPr/>
        </p:nvPicPr>
        <p:blipFill>
          <a:blip r:embed="rId2"/>
          <a:srcRect l="33687" t="45592" r="30900" b="25673"/>
          <a:stretch/>
        </p:blipFill>
        <p:spPr>
          <a:xfrm>
            <a:off x="2160000" y="2340000"/>
            <a:ext cx="8278920" cy="377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" descr=""/>
          <p:cNvPicPr/>
          <p:nvPr/>
        </p:nvPicPr>
        <p:blipFill>
          <a:blip r:embed="rId1"/>
          <a:srcRect l="17441" t="13886" r="16130" b="28381"/>
          <a:stretch/>
        </p:blipFill>
        <p:spPr>
          <a:xfrm>
            <a:off x="-50040" y="315360"/>
            <a:ext cx="12241080" cy="5983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" descr=""/>
          <p:cNvPicPr/>
          <p:nvPr/>
        </p:nvPicPr>
        <p:blipFill>
          <a:blip r:embed="rId1"/>
          <a:srcRect l="17441" t="24392" r="16130" b="15258"/>
          <a:stretch/>
        </p:blipFill>
        <p:spPr>
          <a:xfrm>
            <a:off x="46800" y="180000"/>
            <a:ext cx="11973240" cy="6118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" descr=""/>
          <p:cNvPicPr/>
          <p:nvPr/>
        </p:nvPicPr>
        <p:blipFill>
          <a:blip r:embed="rId1"/>
          <a:srcRect l="17441" t="24392" r="16130" b="15258"/>
          <a:stretch/>
        </p:blipFill>
        <p:spPr>
          <a:xfrm>
            <a:off x="46800" y="540000"/>
            <a:ext cx="11652120" cy="5954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" descr=""/>
          <p:cNvPicPr/>
          <p:nvPr/>
        </p:nvPicPr>
        <p:blipFill>
          <a:blip r:embed="rId1"/>
          <a:srcRect l="17441" t="27017" r="16130" b="12626"/>
          <a:stretch/>
        </p:blipFill>
        <p:spPr>
          <a:xfrm>
            <a:off x="180000" y="360000"/>
            <a:ext cx="11973600" cy="6118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" descr=""/>
          <p:cNvPicPr/>
          <p:nvPr/>
        </p:nvPicPr>
        <p:blipFill>
          <a:blip r:embed="rId1"/>
          <a:srcRect l="17441" t="16910" r="16130" b="25361"/>
          <a:stretch/>
        </p:blipFill>
        <p:spPr>
          <a:xfrm>
            <a:off x="0" y="180000"/>
            <a:ext cx="11878920" cy="6550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" descr=""/>
          <p:cNvPicPr/>
          <p:nvPr/>
        </p:nvPicPr>
        <p:blipFill>
          <a:blip r:embed="rId1"/>
          <a:srcRect l="20400" t="48416" r="20559" b="12227"/>
          <a:stretch/>
        </p:blipFill>
        <p:spPr>
          <a:xfrm>
            <a:off x="300240" y="2880360"/>
            <a:ext cx="10138680" cy="3800880"/>
          </a:xfrm>
          <a:prstGeom prst="rect">
            <a:avLst/>
          </a:prstGeom>
          <a:ln w="0">
            <a:noFill/>
          </a:ln>
        </p:spPr>
      </p:pic>
      <p:pic>
        <p:nvPicPr>
          <p:cNvPr id="146" name="" descr=""/>
          <p:cNvPicPr/>
          <p:nvPr/>
        </p:nvPicPr>
        <p:blipFill>
          <a:blip r:embed="rId2"/>
          <a:srcRect l="18754" t="62586" r="0" b="19069"/>
          <a:stretch/>
        </p:blipFill>
        <p:spPr>
          <a:xfrm>
            <a:off x="0" y="1080360"/>
            <a:ext cx="14038920" cy="1798560"/>
          </a:xfrm>
          <a:prstGeom prst="rect">
            <a:avLst/>
          </a:prstGeom>
          <a:ln w="0">
            <a:noFill/>
          </a:ln>
        </p:spPr>
      </p:pic>
      <p:pic>
        <p:nvPicPr>
          <p:cNvPr id="147" name="" descr=""/>
          <p:cNvPicPr/>
          <p:nvPr/>
        </p:nvPicPr>
        <p:blipFill>
          <a:blip r:embed="rId3"/>
          <a:srcRect l="0" t="4822" r="0" b="82079"/>
          <a:stretch/>
        </p:blipFill>
        <p:spPr>
          <a:xfrm>
            <a:off x="48960" y="180720"/>
            <a:ext cx="12190320" cy="898560"/>
          </a:xfrm>
          <a:prstGeom prst="rect">
            <a:avLst/>
          </a:prstGeom>
          <a:ln w="0">
            <a:noFill/>
          </a:ln>
        </p:spPr>
      </p:pic>
      <p:sp>
        <p:nvSpPr>
          <p:cNvPr id="148" name="CustomShape 1"/>
          <p:cNvSpPr/>
          <p:nvPr/>
        </p:nvSpPr>
        <p:spPr>
          <a:xfrm>
            <a:off x="7020000" y="360000"/>
            <a:ext cx="11955600" cy="34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https://edsoo.ru/Vneurochnaya_deyatelnost.htm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" descr=""/>
          <p:cNvPicPr/>
          <p:nvPr/>
        </p:nvPicPr>
        <p:blipFill>
          <a:blip r:embed="rId1"/>
          <a:srcRect l="0" t="5613" r="0" b="2516"/>
          <a:stretch/>
        </p:blipFill>
        <p:spPr>
          <a:xfrm>
            <a:off x="34200" y="180000"/>
            <a:ext cx="12190320" cy="629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" descr=""/>
          <p:cNvPicPr/>
          <p:nvPr/>
        </p:nvPicPr>
        <p:blipFill>
          <a:blip r:embed="rId1"/>
          <a:srcRect l="0" t="5613" r="0" b="0"/>
          <a:stretch/>
        </p:blipFill>
        <p:spPr>
          <a:xfrm>
            <a:off x="34200" y="180000"/>
            <a:ext cx="12190320" cy="6471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" descr=""/>
          <p:cNvPicPr/>
          <p:nvPr/>
        </p:nvPicPr>
        <p:blipFill>
          <a:blip r:embed="rId1"/>
          <a:srcRect l="0" t="0" r="1360" b="2516"/>
          <a:stretch/>
        </p:blipFill>
        <p:spPr>
          <a:xfrm>
            <a:off x="34200" y="-205200"/>
            <a:ext cx="12024360" cy="6683760"/>
          </a:xfrm>
          <a:prstGeom prst="rect">
            <a:avLst/>
          </a:prstGeom>
          <a:ln w="0">
            <a:noFill/>
          </a:ln>
        </p:spPr>
      </p:pic>
      <p:pic>
        <p:nvPicPr>
          <p:cNvPr id="152" name="" descr=""/>
          <p:cNvPicPr/>
          <p:nvPr/>
        </p:nvPicPr>
        <p:blipFill>
          <a:blip r:embed="rId2"/>
          <a:srcRect l="42551" t="18747" r="24994" b="18275"/>
          <a:stretch/>
        </p:blipFill>
        <p:spPr>
          <a:xfrm>
            <a:off x="2880000" y="834480"/>
            <a:ext cx="2698920" cy="2944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55" name="CustomShape 3"/>
          <p:cNvSpPr/>
          <p:nvPr/>
        </p:nvSpPr>
        <p:spPr>
          <a:xfrm>
            <a:off x="900000" y="1620000"/>
            <a:ext cx="5578920" cy="35892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6" name="CustomShape 4"/>
          <p:cNvSpPr/>
          <p:nvPr/>
        </p:nvSpPr>
        <p:spPr>
          <a:xfrm>
            <a:off x="1260000" y="2160000"/>
            <a:ext cx="10615680" cy="449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57" name="Рисунок 82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58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Часть, рекомендуемая для всех обучающихся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59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60" name="" descr=""/>
          <p:cNvPicPr/>
          <p:nvPr/>
        </p:nvPicPr>
        <p:blipFill>
          <a:blip r:embed="rId2"/>
          <a:srcRect l="32825" t="34530" r="30285" b="60196"/>
          <a:stretch/>
        </p:blipFill>
        <p:spPr>
          <a:xfrm>
            <a:off x="1832040" y="2336760"/>
            <a:ext cx="8966880" cy="722160"/>
          </a:xfrm>
          <a:prstGeom prst="rect">
            <a:avLst/>
          </a:prstGeom>
          <a:ln w="0">
            <a:noFill/>
          </a:ln>
        </p:spPr>
      </p:pic>
      <p:pic>
        <p:nvPicPr>
          <p:cNvPr id="161" name="" descr=""/>
          <p:cNvPicPr/>
          <p:nvPr/>
        </p:nvPicPr>
        <p:blipFill>
          <a:blip r:embed="rId3"/>
          <a:srcRect l="32825" t="63636" r="30285" b="20864"/>
          <a:stretch/>
        </p:blipFill>
        <p:spPr>
          <a:xfrm>
            <a:off x="1800000" y="3060000"/>
            <a:ext cx="9125280" cy="2158920"/>
          </a:xfrm>
          <a:prstGeom prst="rect">
            <a:avLst/>
          </a:prstGeom>
          <a:ln w="0">
            <a:noFill/>
          </a:ln>
        </p:spPr>
      </p:pic>
      <p:sp>
        <p:nvSpPr>
          <p:cNvPr id="162" name="CustomShape 7"/>
          <p:cNvSpPr/>
          <p:nvPr/>
        </p:nvSpPr>
        <p:spPr>
          <a:xfrm>
            <a:off x="1421280" y="5400000"/>
            <a:ext cx="10277640" cy="601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Методические рекомендации по формированию функциональной грамотности обучающихся –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http://skiv.instrao.ru/bank-zadaniy/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180000" y="360360"/>
            <a:ext cx="11650680" cy="5398560"/>
          </a:xfrm>
          <a:prstGeom prst="rect">
            <a:avLst/>
          </a:pr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pic>
        <p:nvPicPr>
          <p:cNvPr id="164" name="" descr=""/>
          <p:cNvPicPr/>
          <p:nvPr/>
        </p:nvPicPr>
        <p:blipFill>
          <a:blip r:embed="rId2"/>
          <a:srcRect l="0" t="21410" r="45055" b="28738"/>
          <a:stretch/>
        </p:blipFill>
        <p:spPr>
          <a:xfrm>
            <a:off x="4680000" y="3240000"/>
            <a:ext cx="6699240" cy="3418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67" name="CustomShape 3"/>
          <p:cNvSpPr/>
          <p:nvPr/>
        </p:nvSpPr>
        <p:spPr>
          <a:xfrm>
            <a:off x="900000" y="1620000"/>
            <a:ext cx="5578920" cy="35892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8" name="CustomShape 4"/>
          <p:cNvSpPr/>
          <p:nvPr/>
        </p:nvSpPr>
        <p:spPr>
          <a:xfrm>
            <a:off x="1260000" y="2160000"/>
            <a:ext cx="10615680" cy="449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69" name="Рисунок 82_2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70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Часть, рекомендуемая для всех обучающихся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71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72" name="" descr=""/>
          <p:cNvPicPr/>
          <p:nvPr/>
        </p:nvPicPr>
        <p:blipFill>
          <a:blip r:embed="rId2"/>
          <a:srcRect l="32825" t="24112" r="30285" b="28738"/>
          <a:stretch/>
        </p:blipFill>
        <p:spPr>
          <a:xfrm>
            <a:off x="2520000" y="2340000"/>
            <a:ext cx="5938920" cy="4268520"/>
          </a:xfrm>
          <a:prstGeom prst="rect">
            <a:avLst/>
          </a:prstGeom>
          <a:ln w="0">
            <a:noFill/>
          </a:ln>
        </p:spPr>
      </p:pic>
      <p:pic>
        <p:nvPicPr>
          <p:cNvPr id="173" name="" descr=""/>
          <p:cNvPicPr/>
          <p:nvPr/>
        </p:nvPicPr>
        <p:blipFill>
          <a:blip r:embed="rId3"/>
          <a:stretch/>
        </p:blipFill>
        <p:spPr>
          <a:xfrm>
            <a:off x="8473320" y="2876760"/>
            <a:ext cx="3225600" cy="3228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75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76" name="CustomShape 3"/>
          <p:cNvSpPr/>
          <p:nvPr/>
        </p:nvSpPr>
        <p:spPr>
          <a:xfrm>
            <a:off x="900000" y="1620000"/>
            <a:ext cx="10795680" cy="71568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7" name="CustomShape 4"/>
          <p:cNvSpPr/>
          <p:nvPr/>
        </p:nvSpPr>
        <p:spPr>
          <a:xfrm>
            <a:off x="1080000" y="2520000"/>
            <a:ext cx="9358920" cy="431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78" name="Рисунок 82_3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79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Вариативная часть: количество часов в неделю вариативной части определяется с учетом выбранной модели реализации плана внеурочной деятельности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80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81" name="" descr=""/>
          <p:cNvPicPr/>
          <p:nvPr/>
        </p:nvPicPr>
        <p:blipFill>
          <a:blip r:embed="rId2"/>
          <a:srcRect l="32825" t="20990" r="30285" b="68129"/>
          <a:stretch/>
        </p:blipFill>
        <p:spPr>
          <a:xfrm>
            <a:off x="1620000" y="2700000"/>
            <a:ext cx="7577640" cy="1258920"/>
          </a:xfrm>
          <a:prstGeom prst="rect">
            <a:avLst/>
          </a:prstGeom>
          <a:ln w="0">
            <a:noFill/>
          </a:ln>
        </p:spPr>
      </p:pic>
      <p:pic>
        <p:nvPicPr>
          <p:cNvPr id="182" name="" descr=""/>
          <p:cNvPicPr/>
          <p:nvPr/>
        </p:nvPicPr>
        <p:blipFill>
          <a:blip r:embed="rId3"/>
          <a:srcRect l="32825" t="60780" r="30285" b="13634"/>
          <a:stretch/>
        </p:blipFill>
        <p:spPr>
          <a:xfrm>
            <a:off x="1620000" y="3780360"/>
            <a:ext cx="7558920" cy="2948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84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85" name="CustomShape 3"/>
          <p:cNvSpPr/>
          <p:nvPr/>
        </p:nvSpPr>
        <p:spPr>
          <a:xfrm>
            <a:off x="900000" y="1620000"/>
            <a:ext cx="10795680" cy="71568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86" name="CustomShape 4"/>
          <p:cNvSpPr/>
          <p:nvPr/>
        </p:nvSpPr>
        <p:spPr>
          <a:xfrm>
            <a:off x="1260000" y="2520000"/>
            <a:ext cx="9358920" cy="431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87" name="Рисунок 82_4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88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Вариативная часть: количество часов в неделю вариативной части определяется с учетом выбранной модели реализации плана внеурочной деятельности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89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90" name="" descr=""/>
          <p:cNvPicPr/>
          <p:nvPr/>
        </p:nvPicPr>
        <p:blipFill>
          <a:blip r:embed="rId2"/>
          <a:srcRect l="32825" t="26852" r="30285" b="22124"/>
          <a:stretch/>
        </p:blipFill>
        <p:spPr>
          <a:xfrm>
            <a:off x="2520000" y="2520000"/>
            <a:ext cx="5578920" cy="4338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Направления внеурочной деятельности, рекомендуемые к включению в план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32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ОО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92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193" name="CustomShape 3"/>
          <p:cNvSpPr/>
          <p:nvPr/>
        </p:nvSpPr>
        <p:spPr>
          <a:xfrm>
            <a:off x="900000" y="1620000"/>
            <a:ext cx="10795680" cy="71568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Comic Sans MS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ffffff"/>
                </a:solidFill>
                <a:latin typeface="Calibri"/>
                <a:ea typeface="DejaVu Sans"/>
              </a:rPr>
              <a:t>образовательный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94" name="CustomShape 4"/>
          <p:cNvSpPr/>
          <p:nvPr/>
        </p:nvSpPr>
        <p:spPr>
          <a:xfrm>
            <a:off x="1260000" y="2520000"/>
            <a:ext cx="9358920" cy="431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pic>
        <p:nvPicPr>
          <p:cNvPr id="195" name="Рисунок 82_5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196" name="CustomShape 5"/>
          <p:cNvSpPr/>
          <p:nvPr/>
        </p:nvSpPr>
        <p:spPr>
          <a:xfrm>
            <a:off x="1080000" y="1662120"/>
            <a:ext cx="10615680" cy="121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Microsoft YaHei"/>
              </a:rPr>
              <a:t>Вариативная часть: количество часов в неделю вариативной части определяется с учетом выбранной модели реализации плана внеурочной деятельности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97" name="CustomShape 6"/>
          <p:cNvSpPr/>
          <p:nvPr/>
        </p:nvSpPr>
        <p:spPr>
          <a:xfrm>
            <a:off x="336960" y="180000"/>
            <a:ext cx="200520" cy="28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omic Sans MS"/>
                <a:ea typeface="DejaVu Sans"/>
              </a:rPr>
              <a:t>и направления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98" name="" descr=""/>
          <p:cNvPicPr/>
          <p:nvPr/>
        </p:nvPicPr>
        <p:blipFill>
          <a:blip r:embed="rId2"/>
          <a:srcRect l="32825" t="22156" r="30285" b="22695"/>
          <a:stretch/>
        </p:blipFill>
        <p:spPr>
          <a:xfrm>
            <a:off x="3600360" y="2520000"/>
            <a:ext cx="5038560" cy="4235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de5a00"/>
                </a:solidFill>
                <a:latin typeface="Comic Sans MS"/>
                <a:ea typeface="DejaVu Sans"/>
              </a:rPr>
              <a:t>О мерах дополнительной методической поддержки образовательных организаций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1441800" y="3780000"/>
            <a:ext cx="5217120" cy="27997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729fcf"/>
                </a:solidFill>
                <a:latin typeface="Times New Roman"/>
                <a:ea typeface="DejaVu Sans"/>
              </a:rPr>
              <a:t> </a:t>
            </a: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Для начального общего образования: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Методические рекомендации по организации внеурочной деятельности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в соответствии с ФГОС начального общего образования. Формирование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функциональной грамотности в процессе изучения дополнительных учебных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курсов: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«Мы любим русский язык»;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«Формирование информационной культуры младшего школьника на уроках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математики и окружающего мира».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400" spc="-1" strike="noStrike">
              <a:latin typeface="Arial"/>
            </a:endParaRPr>
          </a:p>
        </p:txBody>
      </p:sp>
      <p:pic>
        <p:nvPicPr>
          <p:cNvPr id="201" name="Рисунок 93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202" name="CustomShape 3"/>
          <p:cNvSpPr/>
          <p:nvPr/>
        </p:nvSpPr>
        <p:spPr>
          <a:xfrm>
            <a:off x="1260000" y="1260000"/>
            <a:ext cx="10254240" cy="233604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729fcf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ФГАОУ ДПО «Академия Минпросвещения России» будет реализована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серия интенсивов методической поддержки педагогических работников,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реализующих занятия проекта «Разговоры о важном»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ФГБНУ «Институт стратегии развития образования Российской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академии образования» разрабатывает серию материалов по реализации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внеурочной деятельности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203" name="CustomShape 4"/>
          <p:cNvSpPr/>
          <p:nvPr/>
        </p:nvSpPr>
        <p:spPr>
          <a:xfrm>
            <a:off x="216000" y="180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45000" rIns="45000" tIns="90000" bIns="90000" anchor="b" vert="vert270" rot="16200000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04" name="CustomShape 5"/>
          <p:cNvSpPr/>
          <p:nvPr/>
        </p:nvSpPr>
        <p:spPr>
          <a:xfrm>
            <a:off x="6841800" y="3420000"/>
            <a:ext cx="5037120" cy="341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729fcf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Для начального общего и основного общего образования: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1. Примерная рабочая программа курса внеурочной деятельности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Эстетическое направление: «Хоровое пение».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2. Примерная рабочая программа курса внеурочной деятельности .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Эстетическое направление: «Музыкальный театр».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3. Примерная рабочая программа курса внеурочной деятельности 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Эстетическое направление: «Фольклорный ансамбль».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4. Примерная рабочая программа курса внеурочной деятельности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Эстетическое направление: «Танец». 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d54a0"/>
                </a:solidFill>
                <a:latin typeface="Times New Roman"/>
                <a:ea typeface="DejaVu Sans"/>
              </a:rPr>
              <a:t>и др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96588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de5a00"/>
                </a:solidFill>
                <a:latin typeface="Comic Sans MS"/>
                <a:ea typeface="DejaVu Sans"/>
              </a:rPr>
              <a:t>Информирование педагогической общественности о внедрении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de5a00"/>
                </a:solidFill>
                <a:latin typeface="Comic Sans MS"/>
                <a:ea typeface="DejaVu Sans"/>
              </a:rPr>
              <a:t>внеурочной деятельности в соответствии с обновленными ФГОС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06" name="CustomShape 2"/>
          <p:cNvSpPr/>
          <p:nvPr/>
        </p:nvSpPr>
        <p:spPr>
          <a:xfrm>
            <a:off x="133200" y="162000"/>
            <a:ext cx="631800" cy="65275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45000" rIns="45000" tIns="90000" bIns="90000" anchor="ctr" vert="vert270" rot="16200000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207" name="Рисунок 108_0" descr=""/>
          <p:cNvPicPr/>
          <p:nvPr/>
        </p:nvPicPr>
        <p:blipFill>
          <a:blip r:embed="rId1"/>
          <a:stretch/>
        </p:blipFill>
        <p:spPr>
          <a:xfrm>
            <a:off x="9540000" y="180000"/>
            <a:ext cx="1825560" cy="1253880"/>
          </a:xfrm>
          <a:prstGeom prst="rect">
            <a:avLst/>
          </a:prstGeom>
          <a:ln w="0">
            <a:noFill/>
          </a:ln>
        </p:spPr>
      </p:pic>
      <p:sp>
        <p:nvSpPr>
          <p:cNvPr id="208" name="CustomShape 3"/>
          <p:cNvSpPr/>
          <p:nvPr/>
        </p:nvSpPr>
        <p:spPr>
          <a:xfrm>
            <a:off x="1441800" y="2700000"/>
            <a:ext cx="10254240" cy="287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2400" spc="-1" strike="noStrike">
                <a:solidFill>
                  <a:srgbClr val="729fcf"/>
                </a:solidFill>
                <a:latin typeface="Times New Roman"/>
                <a:ea typeface="Times New Roman"/>
              </a:rPr>
              <a:t>Информирование о вопросах обновления содержания, методик и технологий внеурочной деятельности в соответствии с требованиями обновленного ФГОС НОО и ФГОС ООО </a:t>
            </a:r>
            <a:r>
              <a:rPr b="1" lang="ru-RU" sz="24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b="1" lang="ru-RU" sz="2400" spc="-1" strike="noStrike">
                <a:solidFill>
                  <a:srgbClr val="729fcf"/>
                </a:solidFill>
                <a:latin typeface="Times New Roman"/>
                <a:ea typeface="Times New Roman"/>
              </a:rPr>
              <a:t>посредством использования ресурсов сайта «Сетевое сообщество педагогов Пермского края» ( вкладка общее образование) </a:t>
            </a:r>
            <a:r>
              <a:rPr b="1" lang="ru-RU" sz="2400" spc="-1" strike="noStrike" u="sng">
                <a:solidFill>
                  <a:srgbClr val="0563c1"/>
                </a:solidFill>
                <a:uFillTx/>
                <a:latin typeface="Calibri"/>
                <a:ea typeface="Times New Roman"/>
                <a:hlinkClick r:id="rId2"/>
              </a:rPr>
              <a:t>http://educomm.iro.perm.ru/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Центр непрерывного повышения профессионального мастерства педагогических работников https://cub.iro.perm.ru/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9" name="CustomShape 4"/>
          <p:cNvSpPr/>
          <p:nvPr/>
        </p:nvSpPr>
        <p:spPr>
          <a:xfrm>
            <a:off x="336960" y="180000"/>
            <a:ext cx="199440" cy="302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CustomShape 1"/>
          <p:cNvSpPr/>
          <p:nvPr/>
        </p:nvSpPr>
        <p:spPr>
          <a:xfrm>
            <a:off x="4860000" y="180000"/>
            <a:ext cx="6115680" cy="6478920"/>
          </a:xfrm>
          <a:prstGeom prst="roundRect">
            <a:avLst>
              <a:gd name="adj" fmla="val 16667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  <p:sp>
        <p:nvSpPr>
          <p:cNvPr id="211" name="CustomShape 2"/>
          <p:cNvSpPr/>
          <p:nvPr/>
        </p:nvSpPr>
        <p:spPr>
          <a:xfrm>
            <a:off x="7744680" y="6021720"/>
            <a:ext cx="278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333f4f"/>
                </a:solidFill>
                <a:latin typeface="Comic Sans MS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212" name="Рисунок 77" descr=""/>
          <p:cNvPicPr/>
          <p:nvPr/>
        </p:nvPicPr>
        <p:blipFill>
          <a:blip r:embed="rId1"/>
          <a:stretch/>
        </p:blipFill>
        <p:spPr>
          <a:xfrm>
            <a:off x="1151280" y="328680"/>
            <a:ext cx="2984400" cy="2051280"/>
          </a:xfrm>
          <a:prstGeom prst="rect">
            <a:avLst/>
          </a:prstGeom>
          <a:ln w="0">
            <a:noFill/>
          </a:ln>
        </p:spPr>
      </p:pic>
      <p:pic>
        <p:nvPicPr>
          <p:cNvPr id="213" name="" descr=""/>
          <p:cNvPicPr/>
          <p:nvPr/>
        </p:nvPicPr>
        <p:blipFill>
          <a:blip r:embed="rId2"/>
          <a:srcRect l="35783" t="15657" r="34720" b="16115"/>
          <a:stretch/>
        </p:blipFill>
        <p:spPr>
          <a:xfrm>
            <a:off x="5580000" y="360000"/>
            <a:ext cx="4678920" cy="6082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ustomShape 1"/>
          <p:cNvSpPr/>
          <p:nvPr/>
        </p:nvSpPr>
        <p:spPr>
          <a:xfrm>
            <a:off x="606240" y="3257640"/>
            <a:ext cx="11008080" cy="601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Ссылка на вебинар 18.08.2022 https://events.webinar.ru/45061939/11676777/record-new/12079461/5b8ce20f20481a27dc82d3db1bfcc6d1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CustomShape 1"/>
          <p:cNvSpPr/>
          <p:nvPr/>
        </p:nvSpPr>
        <p:spPr>
          <a:xfrm>
            <a:off x="942840" y="263520"/>
            <a:ext cx="10013760" cy="86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r>
              <a:rPr b="1" lang="ru-RU" sz="4400" spc="-1" strike="noStrike">
                <a:solidFill>
                  <a:srgbClr val="de5a00"/>
                </a:solidFill>
                <a:latin typeface="Comic Sans MS"/>
                <a:ea typeface="DejaVu Sans"/>
              </a:rPr>
              <a:t>СПАСИБО ЗА ВНИМАНИЕ!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216" name="Рисунок 111" descr=""/>
          <p:cNvPicPr/>
          <p:nvPr/>
        </p:nvPicPr>
        <p:blipFill>
          <a:blip r:embed="rId1"/>
          <a:stretch/>
        </p:blipFill>
        <p:spPr>
          <a:xfrm>
            <a:off x="3274920" y="2520360"/>
            <a:ext cx="3919680" cy="2694240"/>
          </a:xfrm>
          <a:prstGeom prst="rect">
            <a:avLst/>
          </a:prstGeom>
          <a:ln w="0">
            <a:noFill/>
          </a:ln>
        </p:spPr>
      </p:pic>
      <p:sp>
        <p:nvSpPr>
          <p:cNvPr id="217" name="CustomShape 2"/>
          <p:cNvSpPr/>
          <p:nvPr/>
        </p:nvSpPr>
        <p:spPr>
          <a:xfrm>
            <a:off x="7542720" y="5760000"/>
            <a:ext cx="3044880" cy="596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С уважением, Женина Л.В.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larisaJ@yandex.ru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Application>LibreOffice/7.0.0.3$Windows_X86_64 LibreOffice_project/8061b3e9204bef6b321a21033174034a5e2ea88e</Application>
  <Words>872</Words>
  <Paragraphs>84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2021-08-22T16:07:15Z</dcterms:created>
  <dc:creator>test</dc:creator>
  <dc:description/>
  <dc:language>ru-RU</dc:language>
  <cp:lastModifiedBy/>
  <dcterms:modified xsi:type="dcterms:W3CDTF">2022-08-21T12:19:44Z</dcterms:modified>
  <cp:revision>39</cp:revision>
  <dc:subject/>
  <dc:title>Командообразование Установка на групповую работу Общее время выполнения 45 минут Установка от модератора (5 минут) Цели (5 минут) Люди и роли (5 минут) Назначение (10 минут) Ценности (5 минут) Правила и практики (10 минут) Завершение (5 минут)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16</vt:i4>
  </property>
</Properties>
</file>