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679"/>
            <a:ext cx="12182475" cy="68526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85875" y="3495501"/>
            <a:ext cx="8118326" cy="2641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767"/>
              </a:lnSpc>
              <a:buNone/>
            </a:pPr>
            <a:r>
              <a:rPr lang="en-US" sz="2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лета 2026: воспитание, методика и экспертная поддержка.
</a:t>
            </a:r>
            <a:pPr algn="l" indent="0" marL="0">
              <a:lnSpc>
                <a:spcPct val="907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2102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81534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81534"/>
              </a:lnSpc>
              <a:buNone/>
            </a:pPr>
            <a:r>
              <a:rPr lang="en-US" sz="1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Копысова Э.С., начальник ЦВиС ГАУ ДПО "ИРО ПК", 
</a:t>
            </a:r>
            <a:pPr algn="l" indent="0" marL="0">
              <a:lnSpc>
                <a:spcPct val="181534"/>
              </a:lnSpc>
              <a:buNone/>
            </a:pPr>
            <a:r>
              <a:rPr lang="en-US" sz="1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Борщук А.Л., ст. научный сотрудник ЦВиС ГАУ ДПО "ИРО ПК"</a:t>
            </a:r>
            <a:endParaRPr lang="en-US" sz="2658" dirty="0"/>
          </a:p>
        </p:txBody>
      </p:sp>
      <p:sp>
        <p:nvSpPr>
          <p:cNvPr id="6" name="Text 1"/>
          <p:cNvSpPr txBox="1"/>
          <p:nvPr/>
        </p:nvSpPr>
        <p:spPr>
          <a:xfrm>
            <a:off x="1285875" y="1828800"/>
            <a:ext cx="7248525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4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кампания 2026 года: управленческие итоги</a:t>
            </a:r>
            <a:endParaRPr lang="en-US" sz="44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9125" y="3762375"/>
            <a:ext cx="5172075" cy="2028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2026 года стало управленческим циклом воспитательной работы: от требований и координации до безопасности, инклюзии и гражданско-патриотических практик.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619125" y="2190750"/>
            <a:ext cx="5172075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летней кампании 2026 года</a:t>
            </a:r>
            <a:endParaRPr lang="en-US" sz="3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разрабатывал информационно-методические материалы для организаций отдыха детей и их оздоровления, обеспечивая единый профессиональный язык и опору для муниципалитетов и лагерей.</a:t>
            </a:r>
            <a:endParaRPr lang="en-US" sz="1466" dirty="0"/>
          </a:p>
        </p:txBody>
      </p:sp>
      <p:sp>
        <p:nvSpPr>
          <p:cNvPr id="4" name="Text 1"/>
          <p:cNvSpPr txBox="1"/>
          <p:nvPr/>
        </p:nvSpPr>
        <p:spPr>
          <a:xfrm>
            <a:off x="340995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специалистов
</a:t>
            </a:r>
            <a:pPr algn="l" indent="0" marL="0">
              <a:lnSpc>
                <a:spcPct val="155556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обучающие семинары и вебинары, на которых разбирались содержательные и организационные решения. Такой формат помогал быстро передавать управленческие ориентиры в территорию.</a:t>
            </a:r>
            <a:endParaRPr lang="en-US" sz="1457" dirty="0"/>
          </a:p>
        </p:txBody>
      </p:sp>
      <p:sp>
        <p:nvSpPr>
          <p:cNvPr id="5" name="Text 2"/>
          <p:cNvSpPr txBox="1"/>
          <p:nvPr/>
        </p:nvSpPr>
        <p:spPr>
          <a:xfrm>
            <a:off x="623887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консультации
</a:t>
            </a:r>
            <a:pPr algn="l" indent="0" marL="0">
              <a:lnSpc>
                <a:spcPct val="155556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консультации по программам воспитательной работы, календарным планам смен и сценариям Дней единых действий. Адресная помощь учитывала специфику каждой организации.</a:t>
            </a:r>
            <a:endParaRPr lang="en-US" sz="1448" dirty="0"/>
          </a:p>
        </p:txBody>
      </p:sp>
      <p:sp>
        <p:nvSpPr>
          <p:cNvPr id="6" name="Text 3"/>
          <p:cNvSpPr txBox="1"/>
          <p:nvPr/>
        </p:nvSpPr>
        <p:spPr>
          <a:xfrm>
            <a:off x="906780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сопровождения
</a:t>
            </a:r>
            <a:pPr algn="l" indent="0" marL="0">
              <a:lnSpc>
                <a:spcPct val="155556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Научно-методическое сопровождение связывало разработку, обучение и экспертизу в единую систему. Это позволяло не только поддерживать текущую кампанию, но и готовить решения на следующий год.</a:t>
            </a:r>
            <a:endParaRPr lang="en-US" sz="1434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 в сопровождении летней кампании</a:t>
            </a:r>
            <a:endParaRPr lang="en-US" sz="35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0425" y="2390775"/>
            <a:ext cx="257175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задачи
</a:t>
            </a:r>
            <a:pPr algn="l" indent="0" marL="0">
              <a:lnSpc>
                <a:spcPct val="140000"/>
              </a:lnSpc>
              <a:buNone/>
            </a:pPr>
            <a:r>
              <a:rPr lang="en-US" sz="1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задачи МОН ПK определяли управленческие приоритеты летней кампании: координацию территорий, контроль качества программ и сопровождение муниципальных команд.</a:t>
            </a:r>
            <a:endParaRPr lang="en-US" sz="2090" dirty="0"/>
          </a:p>
        </p:txBody>
      </p:sp>
      <p:sp>
        <p:nvSpPr>
          <p:cNvPr id="4" name="Text 1"/>
          <p:cNvSpPr txBox="1"/>
          <p:nvPr/>
        </p:nvSpPr>
        <p:spPr>
          <a:xfrm>
            <a:off x="6219825" y="2390775"/>
            <a:ext cx="257175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подходы
</a:t>
            </a:r>
            <a:pPr algn="l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программам воспитательной работы обеспечивали единство содержания, результатов и организационных решений. Это позволяло сопоставлять практики разных типов лагерей по общим критериям.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9029700" y="2390775"/>
            <a:ext cx="2581275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результат
</a:t>
            </a:r>
            <a:pPr algn="l" indent="0" marL="0">
              <a:lnSpc>
                <a:spcPct val="14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находилась управленческая ответственность за реализацию программ. Методическая работа была связана не только с содержанием, но и с контролем качества исполнения.</a:t>
            </a:r>
            <a:endParaRPr lang="en-US" sz="2014" dirty="0"/>
          </a:p>
        </p:txBody>
      </p:sp>
      <p:sp>
        <p:nvSpPr>
          <p:cNvPr id="6" name="Text 3"/>
          <p:cNvSpPr txBox="1"/>
          <p:nvPr/>
        </p:nvSpPr>
        <p:spPr>
          <a:xfrm>
            <a:off x="581025" y="2390775"/>
            <a:ext cx="2581275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основа
</a:t>
            </a:r>
            <a:pPr algn="l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велась в логике Приказа Минпросвещения России от 17.03.2025 № 209, который задавал требования к программам воспитательной работы организаций отдыха и оздоровления детей.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Нормативно-методическая основа</a:t>
            </a:r>
            <a:endParaRPr lang="en-US" sz="35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24300" y="4810125"/>
            <a:ext cx="24098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анализ
</a:t>
            </a:r>
            <a:pPr algn="l" indent="0" marL="0">
              <a:lnSpc>
                <a:spcPct val="133333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мониторинг, анализ и оценка программ разных типов лагерей и организаций различной ведомственной принадлежности.</a:t>
            </a:r>
            <a:endParaRPr lang="en-US" sz="1453" dirty="0"/>
          </a:p>
        </p:txBody>
      </p:sp>
      <p:sp>
        <p:nvSpPr>
          <p:cNvPr id="4" name="Text 1"/>
          <p:cNvSpPr txBox="1"/>
          <p:nvPr/>
        </p:nvSpPr>
        <p:spPr>
          <a:xfrm>
            <a:off x="8296275" y="4810125"/>
            <a:ext cx="24098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решения
</a:t>
            </a:r>
            <a:pPr algn="l" indent="0" marL="0">
              <a:lnSpc>
                <a:spcPct val="133333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Сформированы выводы для дальнейшей методической и управленческой доработки программ в предстоящем цикле.</a:t>
            </a:r>
            <a:endParaRPr lang="en-US" sz="1541" dirty="0"/>
          </a:p>
        </p:txBody>
      </p:sp>
      <p:sp>
        <p:nvSpPr>
          <p:cNvPr id="5" name="Text 2"/>
          <p:cNvSpPr txBox="1"/>
          <p:nvPr/>
        </p:nvSpPr>
        <p:spPr>
          <a:xfrm>
            <a:off x="1924050" y="2543175"/>
            <a:ext cx="24098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Поручение МОН ПK
</a:t>
            </a:r>
            <a:pPr algn="l" indent="0" marL="0">
              <a:lnSpc>
                <a:spcPct val="133333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поручению МОН ПK начата проверка программ воспитательной работы организаций отдыха детей и их оздоровления на соответствие федеральным требованиям.</a:t>
            </a:r>
            <a:endParaRPr lang="en-US" sz="1343" dirty="0"/>
          </a:p>
        </p:txBody>
      </p:sp>
      <p:sp>
        <p:nvSpPr>
          <p:cNvPr id="6" name="Text 3"/>
          <p:cNvSpPr txBox="1"/>
          <p:nvPr/>
        </p:nvSpPr>
        <p:spPr>
          <a:xfrm>
            <a:off x="6134100" y="2543175"/>
            <a:ext cx="24098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соответствия
</a:t>
            </a:r>
            <a:pPr algn="l" indent="0" marL="0">
              <a:lnSpc>
                <a:spcPct val="133333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Сопоставлены содержание программ, календарные планы смен и управленческие решения с установленными требованиями.</a:t>
            </a:r>
            <a:endParaRPr lang="en-US" sz="1480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соответствия программ федеральным требованиям</a:t>
            </a:r>
            <a:endParaRPr lang="en-US" sz="30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8650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методического сопровождения</a:t>
            </a:r>
            <a:endParaRPr lang="en-US" sz="3525" dirty="0"/>
          </a:p>
        </p:txBody>
      </p:sp>
      <p:sp>
        <p:nvSpPr>
          <p:cNvPr id="4" name="Text 1"/>
          <p:cNvSpPr txBox="1"/>
          <p:nvPr/>
        </p:nvSpPr>
        <p:spPr>
          <a:xfrm>
            <a:off x="7315200" y="2609850"/>
            <a:ext cx="38862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охватило муниципальные органы управления, руководителей и педагогов лагерей всех типов и ведомственной принадлежности.
</a:t>
            </a:r>
            <a:pPr algn="l" indent="0" marL="0">
              <a:lnSpc>
                <a:spcPct val="117188"/>
              </a:lnSpc>
              <a:buNone/>
            </a:pPr>
            <a:r>
              <a:rPr lang="en-US" sz="1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17188"/>
              </a:lnSpc>
              <a:buNone/>
            </a:pPr>
            <a:r>
              <a:rPr lang="en-US" sz="1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семь мероприятий обеспечен широкий профессиональный охват и устойчивый запрос на методическую поддержку.</a:t>
            </a:r>
            <a:endParaRPr lang="en-US" sz="1579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952625"/>
            <a:ext cx="6029325" cy="3352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0575" y="5381625"/>
            <a:ext cx="60388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Центра воспитания и социализации ГАУ ДПО «Институт развития образования Пермского края»; февраль–сентябрь 2026 года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3" y="2190750"/>
            <a:ext cx="10506075" cy="369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025" y="4476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цикл сопровождения</a:t>
            </a:r>
            <a:endParaRPr lang="en-US" sz="3525" dirty="0"/>
          </a:p>
        </p:txBody>
      </p:sp>
      <p:sp>
        <p:nvSpPr>
          <p:cNvPr id="5" name="Text 1"/>
          <p:cNvSpPr txBox="1"/>
          <p:nvPr/>
        </p:nvSpPr>
        <p:spPr>
          <a:xfrm>
            <a:off x="581025" y="1381125"/>
            <a:ext cx="110299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отражает последовательность управленческого и научно-методического сопровождения летней кампании 2026 года.</a:t>
            </a:r>
            <a:endParaRPr lang="en-US" sz="1865" dirty="0"/>
          </a:p>
        </p:txBody>
      </p:sp>
      <p:sp>
        <p:nvSpPr>
          <p:cNvPr id="6" name="Text 2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2505472"/>
            <a:ext cx="3362325" cy="19613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342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 пространство воспитания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13.02.2026 в Перми на международной конференции прошло пленарное заседание и секция «Отдых и оздоровление детей». Обсуждение было сосредоточено на культурных традициях, вызовах времени и роли лагеря в воспитании.</a:t>
            </a:r>
            <a:endParaRPr lang="en-US" sz="1257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075" y="2505075"/>
            <a:ext cx="3362325" cy="196215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441007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 социализация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Секция собрала участников, для которых отдых детей рассматривается не только как организация занятости, но и как социально значимая среда. Именно здесь формируются коммуникация, ценности и опыт совместной деятельности.</a:t>
            </a:r>
            <a:endParaRPr lang="en-US" sz="1257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725" y="2505193"/>
            <a:ext cx="3362325" cy="1961913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808672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диалог
</a:t>
            </a:r>
            <a:pPr algn="l" indent="0" marL="0">
              <a:lnSpc>
                <a:spcPct val="155556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международной конференции позволил связать региональную практику с более широким профессиональным обсуждением. Это усилило внимание к тому, как лагеря отвечают на запросы времени и семьи.</a:t>
            </a:r>
            <a:endParaRPr lang="en-US" sz="1285" dirty="0"/>
          </a:p>
        </p:txBody>
      </p:sp>
      <p:sp>
        <p:nvSpPr>
          <p:cNvPr id="9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научно-практическая конференция в Перми</a:t>
            </a:r>
            <a:endParaRPr lang="en-US" sz="30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программ воспитательной работы</a:t>
            </a:r>
            <a:endParaRPr lang="en-US" sz="3356" dirty="0"/>
          </a:p>
        </p:txBody>
      </p:sp>
      <p:sp>
        <p:nvSpPr>
          <p:cNvPr id="5" name="Text 2"/>
          <p:cNvSpPr txBox="1"/>
          <p:nvPr/>
        </p:nvSpPr>
        <p:spPr>
          <a:xfrm>
            <a:off x="2390775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программы
</a:t>
            </a:r>
            <a:pPr algn="l" indent="0" marL="0">
              <a:lnSpc>
                <a:spcPct val="116667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03.04.2026 для Горнозаводского управления образования был посвящён тому, как выстроить программу воспитательной работы как управленческий документ, а не набор разрозненных мероприятий.</a:t>
            </a:r>
            <a:endParaRPr lang="en-US" sz="1619" dirty="0"/>
          </a:p>
        </p:txBody>
      </p:sp>
      <p:sp>
        <p:nvSpPr>
          <p:cNvPr id="6" name="Text 3"/>
          <p:cNvSpPr txBox="1"/>
          <p:nvPr/>
        </p:nvSpPr>
        <p:spPr>
          <a:xfrm>
            <a:off x="2390775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содержания
</a:t>
            </a:r>
            <a:pPr algn="l" indent="0" marL="0">
              <a:lnSpc>
                <a:spcPct val="116667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был сделан на согласовании содержания с возрастом, условиями площадки и ресурсами педагогического коллектива. Это повышает реалистичность и исполнимость программы.</a:t>
            </a:r>
            <a:endParaRPr lang="en-US" sz="1801" dirty="0"/>
          </a:p>
        </p:txBody>
      </p:sp>
      <p:sp>
        <p:nvSpPr>
          <p:cNvPr id="7" name="Text 4"/>
          <p:cNvSpPr txBox="1"/>
          <p:nvPr/>
        </p:nvSpPr>
        <p:spPr>
          <a:xfrm>
            <a:off x="7410450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результат
</a:t>
            </a:r>
            <a:pPr algn="l" indent="0" marL="0">
              <a:lnSpc>
                <a:spcPct val="116667"/>
              </a:lnSpc>
              <a:buNone/>
            </a:pPr>
            <a:r>
              <a:rPr lang="en-US" sz="1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помог сформировать единый подход к проектированию программ и обозначил управленческие требования к их последующей реализации в лагере.</a:t>
            </a:r>
            <a:endParaRPr lang="en-US" sz="1841" dirty="0"/>
          </a:p>
        </p:txBody>
      </p:sp>
      <p:sp>
        <p:nvSpPr>
          <p:cNvPr id="8" name="Text 5"/>
          <p:cNvSpPr txBox="1"/>
          <p:nvPr/>
        </p:nvSpPr>
        <p:spPr>
          <a:xfrm>
            <a:off x="7410450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ориентиры
</a:t>
            </a:r>
            <a:pPr algn="l" indent="0" marL="0">
              <a:lnSpc>
                <a:spcPct val="116667"/>
              </a:lnSpc>
              <a:buNone/>
            </a:pPr>
            <a:r>
              <a:rPr lang="en-US" sz="1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разобрали целевые установки летнего отдыха детей и способы их формулирования. Отдельно обсуждалось, как цели программы связать с задачами конкретной смены.</a:t>
            </a:r>
            <a:endParaRPr lang="en-US" sz="18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6775" y="2000250"/>
            <a:ext cx="2238375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среда отдыха
</a:t>
            </a:r>
            <a:pPr algn="l" indent="0" marL="0">
              <a:lnSpc>
                <a:spcPct val="14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14.04.2026 в Перми был посвящён поиску устойчивых форм занятости детей летом. Обсуждалось, как городской формат превращать в пространство содержательного отдыха, а не только досуга.</a:t>
            </a:r>
            <a:endParaRPr lang="en-US" sz="1407" dirty="0"/>
          </a:p>
        </p:txBody>
      </p:sp>
      <p:sp>
        <p:nvSpPr>
          <p:cNvPr id="4" name="Text 1"/>
          <p:cNvSpPr txBox="1"/>
          <p:nvPr/>
        </p:nvSpPr>
        <p:spPr>
          <a:xfrm>
            <a:off x="3676650" y="2000250"/>
            <a:ext cx="2228850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 воспитательным эффектом
</a:t>
            </a:r>
            <a:pPr algn="l" indent="0" marL="0">
              <a:lnSpc>
                <a:spcPct val="14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рассмотрели воспитательный потенциал событийной повестки: экскурсии, тематические дни, игровые маршруты и общегородские активности. Такой подход помогает выстраивать разнообразную и управляемую программу.</a:t>
            </a:r>
            <a:endParaRPr lang="en-US" sz="1202" dirty="0"/>
          </a:p>
        </p:txBody>
      </p:sp>
      <p:sp>
        <p:nvSpPr>
          <p:cNvPr id="5" name="Text 2"/>
          <p:cNvSpPr txBox="1"/>
          <p:nvPr/>
        </p:nvSpPr>
        <p:spPr>
          <a:xfrm>
            <a:off x="6486525" y="2000250"/>
            <a:ext cx="2228850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 сопровождение
</a:t>
            </a:r>
            <a:pPr algn="l" indent="0" marL="0">
              <a:lnSpc>
                <a:spcPct val="14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уделили организации безопасной и насыщенной среды в условиях города. Речь шла о координации площадок, сопровождении детей и согласовании действий специалистов.</a:t>
            </a:r>
            <a:endParaRPr lang="en-US" sz="1253" dirty="0"/>
          </a:p>
        </p:txBody>
      </p:sp>
      <p:sp>
        <p:nvSpPr>
          <p:cNvPr id="6" name="Text 3"/>
          <p:cNvSpPr txBox="1"/>
          <p:nvPr/>
        </p:nvSpPr>
        <p:spPr>
          <a:xfrm>
            <a:off x="9296400" y="2000250"/>
            <a:ext cx="2133600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вывод
</a:t>
            </a:r>
            <a:pPr algn="l" indent="0" marL="0">
              <a:lnSpc>
                <a:spcPct val="14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«Каникулы в городе. Пермь» показал, что городские модели отдыха требуют точной методики и межведомственного взаимодействия. Это усиливает адресность программ для разных групп детей.</a:t>
            </a:r>
            <a:endParaRPr lang="en-US" sz="1407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3390"/>
            <a:ext cx="12192000" cy="24955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81025" y="409575"/>
            <a:ext cx="52482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модели летнего отдыха</a:t>
            </a:r>
            <a:endParaRPr lang="en-US" sz="3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диалог
</a:t>
            </a:r>
            <a:pPr algn="l" indent="0" marL="0">
              <a:lnSpc>
                <a:spcPct val="155556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29.04.2026 объединил специалистов Большесосновского управления образования и дистанционно подключившихся коллег из Очёрского округа. Обсуждение было сосредоточено на согласовании программ воспитательной работы и управленческих решений для летней кампании.</a:t>
            </a:r>
            <a:endParaRPr lang="en-US" sz="1227" dirty="0"/>
          </a:p>
        </p:txBody>
      </p:sp>
      <p:sp>
        <p:nvSpPr>
          <p:cNvPr id="4" name="Text 1"/>
          <p:cNvSpPr txBox="1"/>
          <p:nvPr/>
        </p:nvSpPr>
        <p:spPr>
          <a:xfrm>
            <a:off x="340995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ориентиры
</a:t>
            </a:r>
            <a:pPr algn="l" indent="0" marL="0">
              <a:lnSpc>
                <a:spcPct val="15555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сопоставили подходы к тематике смен, содержанию событий и формам сопровождения детей. Это позволило увидеть общие требования и адаптировать их к условиям каждой территории без потери единого управленческого курса.</a:t>
            </a:r>
            <a:endParaRPr lang="en-US" sz="1412" dirty="0"/>
          </a:p>
        </p:txBody>
      </p:sp>
      <p:sp>
        <p:nvSpPr>
          <p:cNvPr id="5" name="Text 2"/>
          <p:cNvSpPr txBox="1"/>
          <p:nvPr/>
        </p:nvSpPr>
        <p:spPr>
          <a:xfrm>
            <a:off x="623887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решениями
</a:t>
            </a:r>
            <a:pPr algn="l" indent="0" marL="0">
              <a:lnSpc>
                <a:spcPct val="155556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уделили обмену практиками реализации программ, сценариев дел и механизмов координации между школами, учреждениями и лагерями. Формат семинара усилил профессиональное взаимодействие между муниципалитетами.</a:t>
            </a:r>
            <a:endParaRPr lang="en-US" sz="1339" dirty="0"/>
          </a:p>
        </p:txBody>
      </p:sp>
      <p:sp>
        <p:nvSpPr>
          <p:cNvPr id="6" name="Text 3"/>
          <p:cNvSpPr txBox="1"/>
          <p:nvPr/>
        </p:nvSpPr>
        <p:spPr>
          <a:xfrm>
            <a:off x="906780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эффект
</a:t>
            </a:r>
            <a:pPr algn="l" indent="0" marL="0">
              <a:lnSpc>
                <a:spcPct val="155556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Проектировочная логика встречи показала, что даже при разных ресурсах территории могут выстраивать сопоставимые модели воспитательной работы. Такой формат стал рабочим инструментом для точной настройки летних программ 2026 года.</a:t>
            </a:r>
            <a:endParaRPr lang="en-US" sz="1362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Межмуниципальное проектирование и обмен практиками</a:t>
            </a:r>
            <a:endParaRPr lang="en-US" sz="3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воспитательной работы</a:t>
            </a:r>
            <a:endParaRPr lang="en-US" sz="3525" dirty="0"/>
          </a:p>
        </p:txBody>
      </p:sp>
      <p:sp>
        <p:nvSpPr>
          <p:cNvPr id="5" name="Text 2"/>
          <p:cNvSpPr txBox="1"/>
          <p:nvPr/>
        </p:nvSpPr>
        <p:spPr>
          <a:xfrm>
            <a:off x="2390775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Ценностные основания
</a:t>
            </a:r>
            <a:pPr algn="l" indent="0" marL="0">
              <a:lnSpc>
                <a:spcPct val="116667"/>
              </a:lnSpc>
              <a:buNone/>
            </a:pPr>
            <a:r>
              <a:rPr lang="en-US" sz="1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05.05.2026 в Нытвенском управлении образования задал общие ценностные рамки летней кампании. В центре обсуждения были задачи воспитания, а не только организация досуга.</a:t>
            </a:r>
            <a:endParaRPr lang="en-US" sz="1841" dirty="0"/>
          </a:p>
        </p:txBody>
      </p:sp>
      <p:sp>
        <p:nvSpPr>
          <p:cNvPr id="6" name="Text 3"/>
          <p:cNvSpPr txBox="1"/>
          <p:nvPr/>
        </p:nvSpPr>
        <p:spPr>
          <a:xfrm>
            <a:off x="2390775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реализации
</a:t>
            </a:r>
            <a:pPr algn="l" indent="0" marL="0">
              <a:lnSpc>
                <a:spcPct val="116667"/>
              </a:lnSpc>
              <a:buNone/>
            </a:pPr>
            <a:r>
              <a:rPr lang="en-US" sz="1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соотносили программу с требованиями к результатам, структуре и управляемости. Такой подход позволил заранее увидеть риски разрыва между заявленными целями и реальной практикой лагеря.</a:t>
            </a:r>
            <a:endParaRPr lang="en-US" sz="1761" dirty="0"/>
          </a:p>
        </p:txBody>
      </p:sp>
      <p:sp>
        <p:nvSpPr>
          <p:cNvPr id="7" name="Text 4"/>
          <p:cNvSpPr txBox="1"/>
          <p:nvPr/>
        </p:nvSpPr>
        <p:spPr>
          <a:xfrm>
            <a:off x="7410450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
</a:t>
            </a:r>
            <a:pPr algn="l" indent="0" marL="0">
              <a:lnSpc>
                <a:spcPct val="116667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показал, что воспитательная работа в лагере требует согласованности управленческих, методических и содержательных решений. Именно это обеспечивает качество летнего отдыха детей и устойчивость результата.</a:t>
            </a:r>
            <a:endParaRPr lang="en-US" sz="1619" dirty="0"/>
          </a:p>
        </p:txBody>
      </p:sp>
      <p:sp>
        <p:nvSpPr>
          <p:cNvPr id="8" name="Text 5"/>
          <p:cNvSpPr txBox="1"/>
          <p:nvPr/>
        </p:nvSpPr>
        <p:spPr>
          <a:xfrm>
            <a:off x="7410450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наполнение
</a:t>
            </a:r>
            <a:pPr algn="l" indent="0" marL="0">
              <a:lnSpc>
                <a:spcPct val="116667"/>
              </a:lnSpc>
              <a:buNone/>
            </a:pPr>
            <a:r>
              <a:rPr lang="en-US" sz="1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смен рассматривалось как средство формирования у детей смысловых ориентиров, навыков общения и ответственного поведения. Особое внимание уделялось тематическому наполнению, связанному с задачами конкретной смены.</a:t>
            </a:r>
            <a:endParaRPr lang="en-US" sz="16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8650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ВКС-семинар по единству народов России</a:t>
            </a:r>
            <a:endParaRPr lang="en-US" sz="3525" dirty="0"/>
          </a:p>
        </p:txBody>
      </p:sp>
      <p:sp>
        <p:nvSpPr>
          <p:cNvPr id="4" name="Text 1"/>
          <p:cNvSpPr txBox="1"/>
          <p:nvPr/>
        </p:nvSpPr>
        <p:spPr>
          <a:xfrm>
            <a:off x="7315200" y="2609850"/>
            <a:ext cx="38862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ВКС-семинар 14.05.2026 подтвердил высокий запрос муниципалитетов на единые подходы к организации отдыха и оздоровления детей. Формат обеспечил широкое профессиональное подключение.
</a:t>
            </a:r>
            <a:pPr algn="l" indent="0" marL="0">
              <a:lnSpc>
                <a:spcPct val="117188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17188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 стал значимой площадкой межмуниципальной координации и подтвердил потребность в общих методических ориентирах для всех территорий.</a:t>
            </a:r>
            <a:endParaRPr lang="en-US" sz="1366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952625"/>
            <a:ext cx="6029325" cy="3352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0575" y="5381625"/>
            <a:ext cx="60388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14.05.2026, ВКС-семинар «Единство народов России — наша гордость, воспитание детей — наша забота»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36212"/>
            <a:ext cx="4991100" cy="16808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53200" y="1209675"/>
            <a:ext cx="447675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итоги конкурса «Летняя палитра»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66900" y="6276975"/>
            <a:ext cx="66865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14–15.05.2026, I этап конкурса «Летняя палитра» Пермского МО</a:t>
            </a:r>
            <a:endParaRPr lang="en-US" sz="1350" dirty="0"/>
          </a:p>
        </p:txBody>
      </p:sp>
      <p:sp>
        <p:nvSpPr>
          <p:cNvPr id="6" name="Text 2"/>
          <p:cNvSpPr txBox="1"/>
          <p:nvPr/>
        </p:nvSpPr>
        <p:spPr>
          <a:xfrm>
            <a:off x="6553200" y="4276725"/>
            <a:ext cx="447675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позволил выделить сильные решения, поддержать профессиональное сообщество и задать ориентир для дальнейшего развития программ отдыха.</a:t>
            </a:r>
            <a:endParaRPr lang="en-US" sz="1707" dirty="0"/>
          </a:p>
        </p:txBody>
      </p:sp>
      <p:sp>
        <p:nvSpPr>
          <p:cNvPr id="7" name="Text 3"/>
          <p:cNvSpPr txBox="1"/>
          <p:nvPr/>
        </p:nvSpPr>
        <p:spPr>
          <a:xfrm>
            <a:off x="6553200" y="2790825"/>
            <a:ext cx="447675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этап конкурса «Летняя палитра» Пермского МО завершён 14–15.05.2026 и стал инструментом профессиональной оценки программ и обмена практиками.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1838325"/>
            <a:ext cx="241935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7273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инициатива
</a:t>
            </a:r>
            <a:pPr algn="l" indent="0" marL="0">
              <a:lnSpc>
                <a:spcPct val="14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Губернаторского лагеря показало, как детская инициатива может становиться частью ежедневной жизни смены. Диалог с активистами первичных организаций «Движения первых» был выстроен как открытое обсуждение ответственности и выбора.</a:t>
            </a:r>
            <a:endParaRPr lang="en-US" sz="1178" dirty="0"/>
          </a:p>
        </p:txBody>
      </p:sp>
      <p:sp>
        <p:nvSpPr>
          <p:cNvPr id="4" name="Text 1"/>
          <p:cNvSpPr txBox="1"/>
          <p:nvPr/>
        </p:nvSpPr>
        <p:spPr>
          <a:xfrm>
            <a:off x="3267075" y="1838325"/>
            <a:ext cx="241935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7273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Партнёрский формат
</a:t>
            </a:r>
            <a:pPr algn="l" indent="0" marL="0">
              <a:lnSpc>
                <a:spcPct val="14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подтвердила значимость партнёрства с «Движением Первых» для поддержки общественной активности, самоуправления и инициативных форм детского участия в летней кампании.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81025" y="4143375"/>
            <a:ext cx="241935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7273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
</a:t>
            </a:r>
            <a:pPr algn="l" indent="0" marL="0">
              <a:lnSpc>
                <a:spcPct val="14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ребятами был сосредоточен на лидерстве как способности организовывать сверстников и брать на себя обязательства. Такой подход усиливает неформальное воспитательное влияние лагерной среды.</a:t>
            </a:r>
            <a:endParaRPr lang="en-US" sz="1308" dirty="0"/>
          </a:p>
        </p:txBody>
      </p:sp>
      <p:sp>
        <p:nvSpPr>
          <p:cNvPr id="6" name="Text 3"/>
          <p:cNvSpPr txBox="1"/>
          <p:nvPr/>
        </p:nvSpPr>
        <p:spPr>
          <a:xfrm>
            <a:off x="3267075" y="4143375"/>
            <a:ext cx="241935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7273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акцент сделан на событийной активности, где дети не только участвуют, но и соавторствуют в программах. Это делает воспитательный процесс более живым, осмысленным и результативным.</a:t>
            </a:r>
            <a:endParaRPr lang="en-US" sz="1308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474" y="0"/>
            <a:ext cx="6019252" cy="68580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81025" y="409575"/>
            <a:ext cx="52482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и лагерь: пространство диалога</a:t>
            </a:r>
            <a:endParaRPr lang="en-US" sz="30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жизни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семинаре-совещании 17.06.2026 первоочередным вопросом стала охрана жизни и здоровья детей. Участники соотнесли организационные решения лагерей с требованиями к безопасному летнему сезону.</a:t>
            </a:r>
            <a:endParaRPr lang="en-US" sz="1466" dirty="0"/>
          </a:p>
        </p:txBody>
      </p:sp>
      <p:sp>
        <p:nvSpPr>
          <p:cNvPr id="4" name="Text 1"/>
          <p:cNvSpPr txBox="1"/>
          <p:nvPr/>
        </p:nvSpPr>
        <p:spPr>
          <a:xfrm>
            <a:off x="340995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рисков
</a:t>
            </a:r>
            <a:pPr algn="l" indent="0" marL="0">
              <a:lnSpc>
                <a:spcPct val="155556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рисков рассматривалась как постоянная управленческая задача, а не отдельное мероприятие. Обсуждались травматизм, конфликтность, рискованное поведение и способы их предупреждения в ежедневной работе.</a:t>
            </a:r>
            <a:endParaRPr lang="en-US" sz="1320" dirty="0"/>
          </a:p>
        </p:txBody>
      </p:sp>
      <p:sp>
        <p:nvSpPr>
          <p:cNvPr id="5" name="Text 2"/>
          <p:cNvSpPr txBox="1"/>
          <p:nvPr/>
        </p:nvSpPr>
        <p:spPr>
          <a:xfrm>
            <a:off x="623887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Межведомственная координация
</a:t>
            </a:r>
            <a:pPr algn="l" indent="0" marL="0">
              <a:lnSpc>
                <a:spcPct val="155556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Межведомственное взаимодействие было обозначено как условие устойчивой работы лагерей. Важны согласованные действия образования, здравоохранения, профилактических служб и органов управления территорий.</a:t>
            </a:r>
            <a:endParaRPr lang="en-US" sz="1359" dirty="0"/>
          </a:p>
        </p:txBody>
      </p:sp>
      <p:sp>
        <p:nvSpPr>
          <p:cNvPr id="6" name="Text 3"/>
          <p:cNvSpPr txBox="1"/>
          <p:nvPr/>
        </p:nvSpPr>
        <p:spPr>
          <a:xfrm>
            <a:off x="906780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лагерей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обсуждалась организационная готовность к сезону: документы, режимы, кадры, инструкции и контрольные процедуры. Такая готовность определяет, насколько смена пройдёт спокойно и содержательно.</a:t>
            </a:r>
            <a:endParaRPr lang="en-US" sz="1466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 приоритет летней кампании</a:t>
            </a:r>
            <a:endParaRPr lang="en-US" sz="35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воспитательная среда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посещения лагеря «Салют» 08.07.2026 был отмечен опыт, где воспитательная работа строится вокруг совместной деятельности детей и взрослых. Педагоги показали, как через события, поручения и ежедневные практики формируется доверие к лагерной среде.</a:t>
            </a:r>
            <a:endParaRPr lang="en-US" sz="1257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0" y="1552575"/>
            <a:ext cx="3359924" cy="277177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442912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как норма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вызвало инклюзивное образовательное пространство лагеря. Оно создавалось не как отдельный блок, а как естественная часть общей жизни смены, в которой каждый ребёнок включён в события, общение и общие дела.</a:t>
            </a:r>
            <a:endParaRPr lang="en-US" sz="125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530" y="1552575"/>
            <a:ext cx="3361514" cy="2771775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8248650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поддержки детей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была изучена уникальная практика организации отдыха и оздоровления детей из Северодонецка ЛНР. Этот опыт подтвердил, что лагерная среда может сочетать поддержку, адаптацию и полноценное участие детей в коллективной жизни.</a:t>
            </a:r>
            <a:endParaRPr lang="en-US" sz="1257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650" y="1552575"/>
            <a:ext cx="3362325" cy="277177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1025" y="619125"/>
            <a:ext cx="11029950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выездного изучения опыта</a:t>
            </a:r>
            <a:endParaRPr lang="en-US" sz="35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57975" y="3505200"/>
            <a:ext cx="46958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инициатив
</a:t>
            </a:r>
            <a:pPr algn="l" indent="0" marL="0">
              <a:lnSpc>
                <a:spcPct val="15625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события были представлены практики работы Советов Первых и механизмы вовлечения детей в общественно значимые дела. Это придало программе смены прикладной и деятельностный характер.</a:t>
            </a:r>
            <a:endParaRPr lang="en-US" sz="1334" dirty="0"/>
          </a:p>
        </p:txBody>
      </p:sp>
      <p:sp>
        <p:nvSpPr>
          <p:cNvPr id="4" name="Text 1"/>
          <p:cNvSpPr txBox="1"/>
          <p:nvPr/>
        </p:nvSpPr>
        <p:spPr>
          <a:xfrm>
            <a:off x="876300" y="4657725"/>
            <a:ext cx="46958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вывод
</a:t>
            </a:r>
            <a:pPr algn="l" indent="0" marL="0">
              <a:lnSpc>
                <a:spcPct val="15625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итогам посещения подтверждена роль событийных форматов как инструмента развития лидерства, самоуправления и социальной активности детей в лагере.</a:t>
            </a:r>
            <a:endParaRPr lang="en-US" sz="1334" dirty="0"/>
          </a:p>
        </p:txBody>
      </p:sp>
      <p:sp>
        <p:nvSpPr>
          <p:cNvPr id="5" name="Text 2"/>
          <p:cNvSpPr txBox="1"/>
          <p:nvPr/>
        </p:nvSpPr>
        <p:spPr>
          <a:xfrm>
            <a:off x="876300" y="2009775"/>
            <a:ext cx="46958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сверстников
</a:t>
            </a:r>
            <a:pPr algn="l" indent="0" marL="0">
              <a:lnSpc>
                <a:spcPct val="15625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«Классной встрече» усилило коммуникацию между сверстниками и взрослыми наставниками. Формат помог увидеть, как открытый разговор поддерживает инициативность и доверие.</a:t>
            </a:r>
            <a:endParaRPr lang="en-US" sz="1334" dirty="0"/>
          </a:p>
        </p:txBody>
      </p:sp>
      <p:sp>
        <p:nvSpPr>
          <p:cNvPr id="6" name="Text 3"/>
          <p:cNvSpPr txBox="1"/>
          <p:nvPr/>
        </p:nvSpPr>
        <p:spPr>
          <a:xfrm>
            <a:off x="6743700" y="857250"/>
            <a:ext cx="46958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19.07.2026
</a:t>
            </a:r>
            <a:pPr algn="l" indent="0" marL="0">
              <a:lnSpc>
                <a:spcPct val="15625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лагеря актива Советов Первых Верещагинского муниципального округа показало, как летняя смена может стать площадкой для детского самоуправления и совместного принятия решений.</a:t>
            </a:r>
            <a:endParaRPr lang="en-US" sz="1293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447675"/>
            <a:ext cx="52482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самоуправлению</a:t>
            </a:r>
            <a:endParaRPr lang="en-US" sz="30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в конкурсе инклюзивных практик</a:t>
            </a:r>
            <a:endParaRPr lang="en-US" sz="3525" dirty="0"/>
          </a:p>
        </p:txBody>
      </p:sp>
      <p:sp>
        <p:nvSpPr>
          <p:cNvPr id="5" name="Text 2"/>
          <p:cNvSpPr txBox="1"/>
          <p:nvPr/>
        </p:nvSpPr>
        <p:spPr>
          <a:xfrm>
            <a:off x="2390775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жюри
</a:t>
            </a:r>
            <a:pPr algn="l" indent="0" marL="0">
              <a:lnSpc>
                <a:spcPct val="116667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12.08.2026 Центр обеспечил руководство жюри финала регионального этапа XIII Всероссийского конкурса «Лучшая инклюзивная школа России — 2026». Экспертиза проходила в номинации для организаций отдыха детей и их оздоровления.</a:t>
            </a:r>
            <a:endParaRPr lang="en-US" sz="1605" dirty="0"/>
          </a:p>
        </p:txBody>
      </p:sp>
      <p:sp>
        <p:nvSpPr>
          <p:cNvPr id="6" name="Text 3"/>
          <p:cNvSpPr txBox="1"/>
          <p:nvPr/>
        </p:nvSpPr>
        <p:spPr>
          <a:xfrm>
            <a:off x="2390775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победителя
</a:t>
            </a:r>
            <a:pPr algn="l" indent="0" marL="0">
              <a:lnSpc>
                <a:spcPct val="116667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Отдельной задачей стала подготовка материалов победителя для участия во Всероссийском финале. Это усиливает преемственность между региональным отбором и дальнейшим распространением лучших решений.</a:t>
            </a:r>
            <a:endParaRPr lang="en-US" sz="1697" dirty="0"/>
          </a:p>
        </p:txBody>
      </p:sp>
      <p:sp>
        <p:nvSpPr>
          <p:cNvPr id="7" name="Text 4"/>
          <p:cNvSpPr txBox="1"/>
          <p:nvPr/>
        </p:nvSpPr>
        <p:spPr>
          <a:xfrm>
            <a:off x="7410450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как критерий
</a:t>
            </a:r>
            <a:pPr algn="l" indent="0" marL="0">
              <a:lnSpc>
                <a:spcPct val="116667"/>
              </a:lnSpc>
              <a:buNone/>
            </a:pPr>
            <a:r>
              <a:rPr lang="en-US" sz="1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организаций отдыха детей и их оздоровления подтвердило, что инклюзия становится устойчивым критерием качества современной лагерной работы и предметом профессиональной экспертизы.</a:t>
            </a:r>
            <a:endParaRPr lang="en-US" sz="1790" dirty="0"/>
          </a:p>
        </p:txBody>
      </p:sp>
      <p:sp>
        <p:nvSpPr>
          <p:cNvPr id="8" name="Text 5"/>
          <p:cNvSpPr txBox="1"/>
          <p:nvPr/>
        </p:nvSpPr>
        <p:spPr>
          <a:xfrm>
            <a:off x="7410450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сопровождение
</a:t>
            </a:r>
            <a:pPr algn="l" indent="0" marL="0">
              <a:lnSpc>
                <a:spcPct val="116667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Научно-методическое сопровождение помогло участникам представить не только условия доступности, но и педагогическую логику инклюзивной практики. Важно было показать реальное включение ребёнка в общую жизнь смены.</a:t>
            </a:r>
            <a:endParaRPr lang="en-US" sz="16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7275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Экспертный выезд
</a:t>
            </a:r>
            <a:pPr algn="l" indent="0" marL="0">
              <a:lnSpc>
                <a:spcPct val="155556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Экспертное посещение лагеря «Звездный» 21.08.2026 было проведено по приглашению регионального отделения ОНФ. Оценка опиралась на наблюдение за реальной организацией жизни смены и взаимодействием взрослых с детьми.</a:t>
            </a:r>
            <a:endParaRPr lang="en-US" sz="1343" dirty="0"/>
          </a:p>
        </p:txBody>
      </p:sp>
      <p:sp>
        <p:nvSpPr>
          <p:cNvPr id="4" name="Text 1"/>
          <p:cNvSpPr txBox="1"/>
          <p:nvPr/>
        </p:nvSpPr>
        <p:spPr>
          <a:xfrm>
            <a:off x="388620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работа
</a:t>
            </a:r>
            <a:pPr algn="l" indent="0" marL="0">
              <a:lnSpc>
                <a:spcPct val="155556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воспитательной работы позволил увидеть, как содержание смены связано с ежедневной практикой лагеря. Особый интерес представляли формы общения, событийная насыщенность и вовлечение детей в деятельность.</a:t>
            </a:r>
            <a:endParaRPr lang="en-US" sz="1389" dirty="0"/>
          </a:p>
        </p:txBody>
      </p:sp>
      <p:sp>
        <p:nvSpPr>
          <p:cNvPr id="5" name="Text 2"/>
          <p:cNvSpPr txBox="1"/>
          <p:nvPr/>
        </p:nvSpPr>
        <p:spPr>
          <a:xfrm>
            <a:off x="664845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Организационные решения
</a:t>
            </a:r>
            <a:pPr algn="l" indent="0" marL="0">
              <a:lnSpc>
                <a:spcPct val="155556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были рассмотрены организационные решения: режим, распределение обязанностей, управленческая дисциплина и готовность персонала. Эти параметры напрямую влияют на качество и устойчивость работы лагеря.</a:t>
            </a:r>
            <a:endParaRPr lang="en-US" sz="1320" dirty="0"/>
          </a:p>
        </p:txBody>
      </p:sp>
      <p:sp>
        <p:nvSpPr>
          <p:cNvPr id="6" name="Text 3"/>
          <p:cNvSpPr txBox="1"/>
          <p:nvPr/>
        </p:nvSpPr>
        <p:spPr>
          <a:xfrm>
            <a:off x="941070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55556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оставались условия для безопасного и содержательного отдыха. Такой подход позволяет оценивать лагерь не по отдельным мероприятиям, а по общей образовательной и организационной среде.</a:t>
            </a:r>
            <a:endParaRPr lang="en-US" sz="1417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409575"/>
            <a:ext cx="52482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«Звездный»: экспертная оценка</a:t>
            </a:r>
            <a:endParaRPr lang="en-US" sz="3098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5" y="2392596"/>
            <a:ext cx="4991100" cy="20918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95400" y="904875"/>
            <a:ext cx="3914775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конкурса профмастерства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6276975" y="5781675"/>
            <a:ext cx="5391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7188"/>
              </a:lnSpc>
              <a:buNone/>
            </a:pPr>
            <a:r>
              <a:rPr lang="en-US" sz="98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II Регионального конкурса профмастерства специалистов сферы отдыха детей и их оздоровления «Завтра — ЗА воспитательные традиции, развитие и активность!»</a:t>
            </a:r>
            <a:endParaRPr lang="en-US" sz="989" dirty="0"/>
          </a:p>
        </p:txBody>
      </p:sp>
      <p:sp>
        <p:nvSpPr>
          <p:cNvPr id="6" name="Text 2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295400" y="4019550"/>
            <a:ext cx="441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подтвердил наличие устойчивого профессионального сообщества и выявил территориально распределённый кадровый резерв для распространения лучших воспитательных практик.</a:t>
            </a:r>
            <a:endParaRPr lang="en-US" sz="1349" dirty="0"/>
          </a:p>
        </p:txBody>
      </p:sp>
      <p:sp>
        <p:nvSpPr>
          <p:cNvPr id="8" name="Text 4"/>
          <p:cNvSpPr txBox="1"/>
          <p:nvPr/>
        </p:nvSpPr>
        <p:spPr>
          <a:xfrm>
            <a:off x="1295400" y="2952750"/>
            <a:ext cx="441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31.08.2026 завершён заочный этап II Регионального конкурса профмастерства «Завтра — ЗА воспитательные традиции, развитие и активность!». В очный финал 29.09.2026 вышли 11 участников из 5 муниципальных территорий.</a:t>
            </a:r>
            <a:endParaRPr lang="en-US" sz="122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2305050"/>
            <a:ext cx="10506075" cy="369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025" y="4476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цикл сопровождения от запроса к планированию</a:t>
            </a:r>
            <a:endParaRPr lang="en-US" sz="3098" dirty="0"/>
          </a:p>
        </p:txBody>
      </p:sp>
      <p:sp>
        <p:nvSpPr>
          <p:cNvPr id="5" name="Text 1"/>
          <p:cNvSpPr txBox="1"/>
          <p:nvPr/>
        </p:nvSpPr>
        <p:spPr>
          <a:xfrm>
            <a:off x="581025" y="1381125"/>
            <a:ext cx="110299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итогам деятельности Центра в 2026 году: нормативная экспертиза, обучение, консультации, конкурсные процедуры и обобщение практик</a:t>
            </a:r>
            <a:endParaRPr lang="en-US" sz="1865" dirty="0"/>
          </a:p>
        </p:txBody>
      </p:sp>
      <p:sp>
        <p:nvSpPr>
          <p:cNvPr id="6" name="Text 2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8650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воспитательной работы</a:t>
            </a:r>
            <a:endParaRPr lang="en-US" sz="3525" dirty="0"/>
          </a:p>
        </p:txBody>
      </p:sp>
      <p:sp>
        <p:nvSpPr>
          <p:cNvPr id="4" name="Text 1"/>
          <p:cNvSpPr txBox="1"/>
          <p:nvPr/>
        </p:nvSpPr>
        <p:spPr>
          <a:xfrm>
            <a:off x="7315200" y="2609850"/>
            <a:ext cx="38862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выстраивались как взаимосвязанная система: безопасность и профилактика задавали рамки, а ценностные и событийные форматы наполняли смены содержанием.
</a:t>
            </a:r>
            <a:pPr algn="l" indent="0" marL="0">
              <a:lnSpc>
                <a:spcPct val="117188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pPr algn="l" indent="0" marL="0">
              <a:lnSpc>
                <a:spcPct val="117188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выступали не отдельными мероприятиями, а частью единой управленческой логики организации отдыха и воспитания.</a:t>
            </a:r>
            <a:endParaRPr lang="en-US" sz="1423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952625"/>
            <a:ext cx="6029325" cy="3352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0575" y="5381625"/>
            <a:ext cx="60388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летней кампании 2026 года в Пермском крае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28875" y="2886075"/>
            <a:ext cx="3409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страны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333500" y="3505200"/>
            <a:ext cx="45053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объединяла события, посвящённые единству народов России, уважению к общей истории и ответственности за настоящее. Такие форматы задавали общий гражданский ориентир для детей разных возрастов.</a:t>
            </a:r>
            <a:endParaRPr lang="en-US" sz="974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673" y="2571750"/>
            <a:ext cx="758428" cy="86677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28875" y="4848225"/>
            <a:ext cx="3409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преемственность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33500" y="5467350"/>
            <a:ext cx="45053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традициям поддерживалось через встречи, акции и коллективные поручения. Это укрепляло преемственность поколений и делало гражданско-патриотическое содержание понятным и прикладным для детей.</a:t>
            </a:r>
            <a:endParaRPr lang="en-US" sz="964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620578"/>
            <a:ext cx="866775" cy="69342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439025" y="4848225"/>
            <a:ext cx="3409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действие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6343650" y="5467350"/>
            <a:ext cx="45053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ответственность формировалась в совместных делах, где важны были дисциплина, взаимопомощь и результат команды. Ребёнок видел связь собственных поступков с благополучием отряда и лагеря.</a:t>
            </a:r>
            <a:endParaRPr lang="en-US" sz="1011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4620578"/>
            <a:ext cx="866775" cy="6934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439025" y="2886075"/>
            <a:ext cx="3409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</a:t>
            </a:r>
            <a:endParaRPr lang="en-US" sz="1800" dirty="0"/>
          </a:p>
        </p:txBody>
      </p:sp>
      <p:sp>
        <p:nvSpPr>
          <p:cNvPr id="13" name="Text 7"/>
          <p:cNvSpPr txBox="1"/>
          <p:nvPr/>
        </p:nvSpPr>
        <p:spPr>
          <a:xfrm>
            <a:off x="6343650" y="3505200"/>
            <a:ext cx="45053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раскрывалась через беседы, памятные даты и общелагерные дела. Практики помогали соотнести личный опыт ребёнка с историей семьи, края и страны.</a:t>
            </a:r>
            <a:endParaRPr lang="en-US" sz="1011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2571750"/>
            <a:ext cx="866775" cy="86677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акценты гражданско-патриотического воспитания</a:t>
            </a:r>
            <a:endParaRPr lang="en-US" sz="3098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 смены
</a:t>
            </a:r>
            <a:pPr algn="l" indent="0" marL="0">
              <a:lnSpc>
                <a:spcPct val="155556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наполнение смен строилось вокруг личностных ориентиров и понятных детям тем. Это позволяло не перегружать программу разрозненными событиями, а удерживать единую воспитательную логику от начала до завершения смены.</a:t>
            </a:r>
            <a:endParaRPr lang="en-US" sz="1424" dirty="0"/>
          </a:p>
        </p:txBody>
      </p:sp>
      <p:sp>
        <p:nvSpPr>
          <p:cNvPr id="4" name="Text 1"/>
          <p:cNvSpPr txBox="1"/>
          <p:nvPr/>
        </p:nvSpPr>
        <p:spPr>
          <a:xfrm>
            <a:off x="340995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взаимодействие
</a:t>
            </a:r>
            <a:pPr algn="l" indent="0" marL="0">
              <a:lnSpc>
                <a:spcPct val="155556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деятельность использовалась как основной способ освоения ценностей. В совместной работе дети учились договариваться, распределять роли, принимать решения и видеть значимость общего результата.</a:t>
            </a:r>
            <a:endParaRPr lang="en-US" sz="1410" dirty="0"/>
          </a:p>
        </p:txBody>
      </p:sp>
      <p:sp>
        <p:nvSpPr>
          <p:cNvPr id="5" name="Text 2"/>
          <p:cNvSpPr txBox="1"/>
          <p:nvPr/>
        </p:nvSpPr>
        <p:spPr>
          <a:xfrm>
            <a:off x="623887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осмысление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рефлексия включались в повседневную жизнь лагеря. Дети могли осмысливать собственные поступки, обсуждать нормы поведения и связывать личные решения с общественно значимыми ценностями.</a:t>
            </a:r>
            <a:endParaRPr lang="en-US" sz="1466" dirty="0"/>
          </a:p>
        </p:txBody>
      </p:sp>
      <p:sp>
        <p:nvSpPr>
          <p:cNvPr id="6" name="Text 3"/>
          <p:cNvSpPr txBox="1"/>
          <p:nvPr/>
        </p:nvSpPr>
        <p:spPr>
          <a:xfrm>
            <a:off x="906780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содержание
</a:t>
            </a:r>
            <a:pPr algn="l" indent="0" marL="0">
              <a:lnSpc>
                <a:spcPct val="155556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линии и тематические блоки делали смену содержательной и последовательной. Они помогали соединить события, обсуждение норм и практическую деятельность в понятный для ребёнка воспитательный маршрут.</a:t>
            </a:r>
            <a:endParaRPr lang="en-US" sz="1397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архитектура лагерной смены</a:t>
            </a:r>
            <a:endParaRPr lang="en-US" sz="35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Профилактическая модель безопасной среды</a:t>
            </a:r>
            <a:endParaRPr lang="en-US" sz="3525" dirty="0"/>
          </a:p>
        </p:txBody>
      </p:sp>
      <p:sp>
        <p:nvSpPr>
          <p:cNvPr id="5" name="Text 2"/>
          <p:cNvSpPr txBox="1"/>
          <p:nvPr/>
        </p:nvSpPr>
        <p:spPr>
          <a:xfrm>
            <a:off x="2390775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Травматизм
</a:t>
            </a:r>
            <a:pPr algn="l" indent="0" marL="0">
              <a:lnSpc>
                <a:spcPct val="116667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травматизма опиралось на организационную дисциплину и чёткое распределение ответственности. Важны были ежедневный контроль условий, инструктажи и согласованность действий всех взрослых, работающих с детьми.</a:t>
            </a:r>
            <a:endParaRPr lang="en-US" sz="1586" dirty="0"/>
          </a:p>
        </p:txBody>
      </p:sp>
      <p:sp>
        <p:nvSpPr>
          <p:cNvPr id="6" name="Text 3"/>
          <p:cNvSpPr txBox="1"/>
          <p:nvPr/>
        </p:nvSpPr>
        <p:spPr>
          <a:xfrm>
            <a:off x="2390775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Рискованное поведение
</a:t>
            </a:r>
            <a:pPr algn="l" indent="0" marL="0">
              <a:lnSpc>
                <a:spcPct val="116667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Рискованное поведение предотвращалось через постоянную занятость детей, наблюдение и адресную работу с группами риска. Существенную роль играли профилактические беседы и включение подростков в полезную деятельность.</a:t>
            </a:r>
            <a:endParaRPr lang="en-US" sz="1619" dirty="0"/>
          </a:p>
        </p:txBody>
      </p:sp>
      <p:sp>
        <p:nvSpPr>
          <p:cNvPr id="7" name="Text 4"/>
          <p:cNvSpPr txBox="1"/>
          <p:nvPr/>
        </p:nvSpPr>
        <p:spPr>
          <a:xfrm>
            <a:off x="7410450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подходы
</a:t>
            </a:r>
            <a:pPr algn="l" indent="0" marL="0">
              <a:lnSpc>
                <a:spcPct val="116667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рассматривалась как межведомственная задача, а не только как внутренний вопрос лагеря. Координация специалистов обеспечивала согласованные подходы к жизни и здоровью детей на протяжении всей смены.</a:t>
            </a:r>
            <a:endParaRPr lang="en-US" sz="1619" dirty="0"/>
          </a:p>
        </p:txBody>
      </p:sp>
      <p:sp>
        <p:nvSpPr>
          <p:cNvPr id="8" name="Text 5"/>
          <p:cNvSpPr txBox="1"/>
          <p:nvPr/>
        </p:nvSpPr>
        <p:spPr>
          <a:xfrm>
            <a:off x="7410450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Правонарушения и конфликты
</a:t>
            </a:r>
            <a:pPr algn="l" indent="0" marL="0">
              <a:lnSpc>
                <a:spcPct val="116667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правонарушений и конфликтов требовала единых правил и последовательного реагирования. Управленческий акцент делался на понятных требованиях, своевременном вмешательстве и поддержании уважительной среды в отрядах.</a:t>
            </a:r>
            <a:endParaRPr lang="en-US" sz="1539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2507041"/>
            <a:ext cx="3362325" cy="19582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342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среда и маршруты
</a:t>
            </a:r>
            <a:pPr algn="l" indent="0" marL="0">
              <a:lnSpc>
                <a:spcPct val="155556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начиналась с оценки самой территории: маршрутов, входных групп, помещений и событийных площадок. Такой анализ показывал, насколько лагерь готов принимать детей без барьеров и ограничений.</a:t>
            </a:r>
            <a:endParaRPr lang="en-US" sz="1375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075" y="2506663"/>
            <a:ext cx="3362325" cy="1958975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441007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каждого ребёнка
</a:t>
            </a:r>
            <a:pPr algn="l" indent="0" marL="0">
              <a:lnSpc>
                <a:spcPct val="15555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детей с особыми образовательными потребностями требовало согласованных действий педагогов, специалистов и администрации. В центре внимания были индивидуальный подход, безопасность и участие ребёнка в общей жизни отряда.</a:t>
            </a:r>
            <a:endParaRPr lang="en-US" sz="1257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725" y="2506663"/>
            <a:ext cx="3362325" cy="1958975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8086725" y="4810125"/>
            <a:ext cx="336232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событийное поле
</a:t>
            </a:r>
            <a:pPr algn="l" indent="0" marL="0">
              <a:lnSpc>
                <a:spcPct val="155556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общую событийную среду делало инклюзию не отдельным режимом, а частью обычной жизни лагеря. Дети участвовали в делах, встречах и творческих форматах на равных основаниях.</a:t>
            </a:r>
            <a:endParaRPr lang="en-US" sz="1392" dirty="0"/>
          </a:p>
        </p:txBody>
      </p:sp>
      <p:sp>
        <p:nvSpPr>
          <p:cNvPr id="9" name="Text 3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Практики, которые делают отдых доступным</a:t>
            </a:r>
            <a:endParaRPr lang="en-US" sz="35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0425" y="2390775"/>
            <a:ext cx="257175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лидерство
</a:t>
            </a:r>
            <a:pPr algn="l" indent="0" marL="0">
              <a:lnSpc>
                <a:spcPct val="140000"/>
              </a:lnSpc>
              <a:buNone/>
            </a:pPr>
            <a:r>
              <a:rPr lang="en-US" sz="1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диалоги создавали пространство для открытого обмена мнениями и формирования лидерских качеств. Через вопросы и обсуждение дети учились аргументировать позицию и слушать сверстников.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6219825" y="2390775"/>
            <a:ext cx="257175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Соавторство событий
</a:t>
            </a:r>
            <a:pPr algn="l" indent="0" marL="0">
              <a:lnSpc>
                <a:spcPct val="14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детей в планирование событий делало их не только участниками, но и соавторами программы. Это повышало мотивацию, усиливало инициативу и развивало навыки организации общего дела.</a:t>
            </a:r>
            <a:endParaRPr lang="en-US" sz="2014" dirty="0"/>
          </a:p>
        </p:txBody>
      </p:sp>
      <p:sp>
        <p:nvSpPr>
          <p:cNvPr id="5" name="Text 2"/>
          <p:cNvSpPr txBox="1"/>
          <p:nvPr/>
        </p:nvSpPr>
        <p:spPr>
          <a:xfrm>
            <a:off x="9029700" y="2390775"/>
            <a:ext cx="2581275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первичек
</a:t>
            </a:r>
            <a:pPr algn="l" indent="0" marL="0">
              <a:lnSpc>
                <a:spcPct val="14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первичных организаций обеспечивала устойчивость детских объединений и продолжение деятельности после смены. Такой формат укреплял гражданскую активность и связь лагеря с «Движением Первых».</a:t>
            </a:r>
            <a:endParaRPr lang="en-US" sz="2014" dirty="0"/>
          </a:p>
        </p:txBody>
      </p:sp>
      <p:sp>
        <p:nvSpPr>
          <p:cNvPr id="6" name="Text 3"/>
          <p:cNvSpPr txBox="1"/>
          <p:nvPr/>
        </p:nvSpPr>
        <p:spPr>
          <a:xfrm>
            <a:off x="581025" y="2390775"/>
            <a:ext cx="2581275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4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активистами усиливали у детей чувство причастности к общественным делам. Формат живого разговора помогал обсуждать инициативу, личную ответственность и реальные возможности участия в жизни лагеря и территории.</a:t>
            </a:r>
            <a:endParaRPr lang="en-US" sz="2014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с детской инициативой</a:t>
            </a:r>
            <a:endParaRPr lang="en-US" sz="35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102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программ
</a:t>
            </a:r>
            <a:pPr algn="l" indent="0" marL="0">
              <a:lnSpc>
                <a:spcPct val="155556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Семинары по проектированию программ помогали муниципалитетам выстраивать содержание смен в соответствии с задачами воспитательной работы. Участники обсуждали цели, структуру и управленческую ответственность за результат.</a:t>
            </a:r>
            <a:endParaRPr lang="en-US" sz="1320" dirty="0"/>
          </a:p>
        </p:txBody>
      </p:sp>
      <p:sp>
        <p:nvSpPr>
          <p:cNvPr id="4" name="Text 1"/>
          <p:cNvSpPr txBox="1"/>
          <p:nvPr/>
        </p:nvSpPr>
        <p:spPr>
          <a:xfrm>
            <a:off x="340995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форматы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был посвящён организации городского отдыха и содержательной занятости детей в условиях города. Рассматривались формы, которые сохраняют воспитательный эффект вне лагерной инфраструктуры.</a:t>
            </a:r>
            <a:endParaRPr lang="en-US" sz="1466" dirty="0"/>
          </a:p>
        </p:txBody>
      </p:sp>
      <p:sp>
        <p:nvSpPr>
          <p:cNvPr id="5" name="Text 2"/>
          <p:cNvSpPr txBox="1"/>
          <p:nvPr/>
        </p:nvSpPr>
        <p:spPr>
          <a:xfrm>
            <a:off x="6238875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смен
</a:t>
            </a:r>
            <a:pPr algn="l" indent="0" marL="0">
              <a:lnSpc>
                <a:spcPct val="155556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Вебинары и семинары уточняли методику смен: как соединять тему, события, отрядную работу и рефлексию. Это обеспечивало единые профессиональные ориентиры для разных территорий.</a:t>
            </a:r>
            <a:endParaRPr lang="en-US" sz="1582" dirty="0"/>
          </a:p>
        </p:txBody>
      </p:sp>
      <p:sp>
        <p:nvSpPr>
          <p:cNvPr id="6" name="Text 3"/>
          <p:cNvSpPr txBox="1"/>
          <p:nvPr/>
        </p:nvSpPr>
        <p:spPr>
          <a:xfrm>
            <a:off x="9067800" y="3543300"/>
            <a:ext cx="22574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лета 2026
</a:t>
            </a:r>
            <a:pPr algn="l" indent="0" marL="0">
              <a:lnSpc>
                <a:spcPct val="155556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встречи фиксировали приоритеты лета 2026 года: безопасность, инклюзию, гражданско-патриотическое содержание и событийные практики. Такой фокус позволял синхронизировать ожидания всех участников кампании.</a:t>
            </a:r>
            <a:endParaRPr lang="en-US" sz="1448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ориентиры для муниципалитетов</a:t>
            </a:r>
            <a:endParaRPr lang="en-US" sz="35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7275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воспитания
</a:t>
            </a:r>
            <a:pPr algn="l" indent="0" marL="0">
              <a:lnSpc>
                <a:spcPct val="155556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по программам воспитательной работы помогали организациям согласовать цели, содержание и ожидаемые результаты смен. Адресный подход учитывал ведомственную специфику и разный уровень готовности территорий.</a:t>
            </a:r>
            <a:endParaRPr lang="en-US" sz="1373" dirty="0"/>
          </a:p>
        </p:txBody>
      </p:sp>
      <p:sp>
        <p:nvSpPr>
          <p:cNvPr id="4" name="Text 1"/>
          <p:cNvSpPr txBox="1"/>
          <p:nvPr/>
        </p:nvSpPr>
        <p:spPr>
          <a:xfrm>
            <a:off x="388620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планы
</a:t>
            </a:r>
            <a:pPr algn="l" indent="0" marL="0">
              <a:lnSpc>
                <a:spcPct val="155556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календарных планов лагерных смен позволяла увязать тематические события, отрядную деятельность и общелагерные дела. Это делало планирование более последовательным и управляемым.</a:t>
            </a:r>
            <a:endParaRPr lang="en-US" sz="1415" dirty="0"/>
          </a:p>
        </p:txBody>
      </p:sp>
      <p:sp>
        <p:nvSpPr>
          <p:cNvPr id="5" name="Text 2"/>
          <p:cNvSpPr txBox="1"/>
          <p:nvPr/>
        </p:nvSpPr>
        <p:spPr>
          <a:xfrm>
            <a:off x="664845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единых действий
</a:t>
            </a:r>
            <a:pPr algn="l" indent="0" marL="0">
              <a:lnSpc>
                <a:spcPct val="15555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Дней единых действий требовали точной методической настройки и учёта возраста детей. Центр помогал сделать такие события содержательными, безопасными и встроенными в общую логику смены.</a:t>
            </a:r>
            <a:endParaRPr lang="en-US" sz="1466" dirty="0"/>
          </a:p>
        </p:txBody>
      </p:sp>
      <p:sp>
        <p:nvSpPr>
          <p:cNvPr id="6" name="Text 3"/>
          <p:cNvSpPr txBox="1"/>
          <p:nvPr/>
        </p:nvSpPr>
        <p:spPr>
          <a:xfrm>
            <a:off x="9410700" y="2809875"/>
            <a:ext cx="2105025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Практико-ориентированное сопровождение
</a:t>
            </a:r>
            <a:pPr algn="l" indent="0" marL="0">
              <a:lnSpc>
                <a:spcPct val="155556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помощь обеспечивала не шаблонный, а практико-ориентированный формат сопровождения. Она позволяла быстро реагировать на запросы лагерей и муниципалитетов, сохраняя единые требования.</a:t>
            </a:r>
            <a:endParaRPr lang="en-US" sz="1320" dirty="0"/>
          </a:p>
        </p:txBody>
      </p:sp>
      <p:sp>
        <p:nvSpPr>
          <p:cNvPr id="7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81025" y="409575"/>
            <a:ext cx="52482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поддержки под запрос территории</a:t>
            </a:r>
            <a:endParaRPr lang="en-US" sz="3098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548134"/>
            <a:ext cx="4991100" cy="18569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53200" y="1209675"/>
            <a:ext cx="447675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 методические разработки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66900" y="6276975"/>
            <a:ext cx="66865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и материалы, подготовленные ст. н. с. Центра Борщуком А.Л.; публикации 2026 года.</a:t>
            </a:r>
            <a:endParaRPr lang="en-US" sz="1350" dirty="0"/>
          </a:p>
        </p:txBody>
      </p:sp>
      <p:sp>
        <p:nvSpPr>
          <p:cNvPr id="6" name="Text 2"/>
          <p:cNvSpPr txBox="1"/>
          <p:nvPr/>
        </p:nvSpPr>
        <p:spPr>
          <a:xfrm>
            <a:off x="6553200" y="4276725"/>
            <a:ext cx="447675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публикации закрепили результаты научно-методической работы и расширили доступ к апробированным материалам для муниципалитетов и организаций отдыха.</a:t>
            </a:r>
            <a:endParaRPr lang="en-US" sz="1707" dirty="0"/>
          </a:p>
        </p:txBody>
      </p:sp>
      <p:sp>
        <p:nvSpPr>
          <p:cNvPr id="7" name="Text 3"/>
          <p:cNvSpPr txBox="1"/>
          <p:nvPr/>
        </p:nvSpPr>
        <p:spPr>
          <a:xfrm>
            <a:off x="6553200" y="2790825"/>
            <a:ext cx="447675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Центра обеспечили тиражирование методических решений и поддержку профессионального сообщества организаторов отдыха.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86000"/>
            <a:ext cx="409575" cy="409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47950" y="2371725"/>
            <a:ext cx="3238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сообщества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552575" y="3114675"/>
            <a:ext cx="43338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«Сообщество педагогов Пермского края» стал площадкой для размещения актуальных материалов, доступных муниципальным специалистам и руководителям лагерей в удобном и системном формате.</a:t>
            </a:r>
            <a:endParaRPr lang="en-US" sz="981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4476750"/>
            <a:ext cx="409575" cy="409575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2647950" y="4562475"/>
            <a:ext cx="3238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ресурс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1552575" y="5305425"/>
            <a:ext cx="43338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ИРО ПК использовался как официальный источник методических материалов, что поддерживало единообразие информации и позволяло своевременно обновлять контент.</a:t>
            </a:r>
            <a:endParaRPr lang="en-US" sz="119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675" y="4499504"/>
            <a:ext cx="409575" cy="364067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7515225" y="4562475"/>
            <a:ext cx="3238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доступность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6419850" y="5305425"/>
            <a:ext cx="43338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доступ к разработкам Центра упростил их использование в территориях и усилил практическую применимость материалов при подготовке и реализации смен.</a:t>
            </a:r>
            <a:endParaRPr lang="en-US" sz="1159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3675" y="2308754"/>
            <a:ext cx="409575" cy="364067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515225" y="2371725"/>
            <a:ext cx="3238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Оперативное распространение</a:t>
            </a:r>
            <a:endParaRPr lang="en-US" sz="1633" dirty="0"/>
          </a:p>
        </p:txBody>
      </p:sp>
      <p:sp>
        <p:nvSpPr>
          <p:cNvPr id="14" name="Text 7"/>
          <p:cNvSpPr txBox="1"/>
          <p:nvPr/>
        </p:nvSpPr>
        <p:spPr>
          <a:xfrm>
            <a:off x="6419850" y="3114675"/>
            <a:ext cx="43338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5556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 VK обеспечили оперативное информирование участников кампании, быстрый обмен ссылками на материалы и расширение охвата профессиональной аудитории.</a:t>
            </a:r>
            <a:endParaRPr lang="en-US" sz="1144" dirty="0"/>
          </a:p>
        </p:txBody>
      </p:sp>
      <p:sp>
        <p:nvSpPr>
          <p:cNvPr id="15" name="Text 8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81025" y="61912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размещения материалов</a:t>
            </a:r>
            <a:endParaRPr lang="en-US" sz="35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2305050"/>
            <a:ext cx="10506075" cy="369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025" y="4476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планирования следующего цикла</a:t>
            </a:r>
            <a:endParaRPr lang="en-US" sz="3525" dirty="0"/>
          </a:p>
        </p:txBody>
      </p:sp>
      <p:sp>
        <p:nvSpPr>
          <p:cNvPr id="5" name="Text 1"/>
          <p:cNvSpPr txBox="1"/>
          <p:nvPr/>
        </p:nvSpPr>
        <p:spPr>
          <a:xfrm>
            <a:off x="581025" y="1381125"/>
            <a:ext cx="110299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Краевой круглый стол в ИРО ПК 29.09.2026 задаёт логику перехода от обсуждения к согласованным направлениям работы на 2027 год.</a:t>
            </a:r>
            <a:endParaRPr lang="en-US" sz="1865" dirty="0"/>
          </a:p>
        </p:txBody>
      </p:sp>
      <p:sp>
        <p:nvSpPr>
          <p:cNvPr id="6" name="Text 2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8600" y="6467475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81025" y="409575"/>
            <a:ext cx="110299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управленческие итоги</a:t>
            </a:r>
            <a:endParaRPr lang="en-US" sz="3525" dirty="0"/>
          </a:p>
        </p:txBody>
      </p:sp>
      <p:sp>
        <p:nvSpPr>
          <p:cNvPr id="5" name="Text 2"/>
          <p:cNvSpPr txBox="1"/>
          <p:nvPr/>
        </p:nvSpPr>
        <p:spPr>
          <a:xfrm>
            <a:off x="2390775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ориентиры
</a:t>
            </a:r>
            <a:pPr algn="l" indent="0" marL="0">
              <a:lnSpc>
                <a:spcPct val="116667"/>
              </a:lnSpc>
              <a:buNone/>
            </a:pPr>
            <a:r>
              <a:rPr lang="en-US" sz="1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и методическая база 2026 года позволила выстроить единые требования к программам воспитательной работы, календарным планам смен и сценариям Дней единых действий.</a:t>
            </a:r>
            <a:endParaRPr lang="en-US" sz="1817" dirty="0"/>
          </a:p>
        </p:txBody>
      </p:sp>
      <p:sp>
        <p:nvSpPr>
          <p:cNvPr id="6" name="Text 3"/>
          <p:cNvSpPr txBox="1"/>
          <p:nvPr/>
        </p:nvSpPr>
        <p:spPr>
          <a:xfrm>
            <a:off x="2390775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16667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соответствия программ федеральным требованиям подтвердил необходимость управленческой ответственности и показал, что сопровождение должно быть адресным и межведомственно согласованным.</a:t>
            </a:r>
            <a:endParaRPr lang="en-US" sz="1630" dirty="0"/>
          </a:p>
        </p:txBody>
      </p:sp>
      <p:sp>
        <p:nvSpPr>
          <p:cNvPr id="7" name="Text 4"/>
          <p:cNvSpPr txBox="1"/>
          <p:nvPr/>
        </p:nvSpPr>
        <p:spPr>
          <a:xfrm>
            <a:off x="7410450" y="4229100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практики
</a:t>
            </a:r>
            <a:pPr algn="l" indent="0" marL="0">
              <a:lnSpc>
                <a:spcPct val="116667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мероприятия, конкурсы и экспертные выезды сформировали банк лучших практик, пригодных для масштабирования в 2027 году без утраты качества и управляемости.</a:t>
            </a:r>
            <a:endParaRPr lang="en-US" sz="1775" dirty="0"/>
          </a:p>
        </p:txBody>
      </p:sp>
      <p:sp>
        <p:nvSpPr>
          <p:cNvPr id="8" name="Text 5"/>
          <p:cNvSpPr txBox="1"/>
          <p:nvPr/>
        </p:nvSpPr>
        <p:spPr>
          <a:xfrm>
            <a:off x="7410450" y="2333625"/>
            <a:ext cx="3200400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территорий
</a:t>
            </a:r>
            <a:pPr algn="l" indent="0" marL="0">
              <a:lnSpc>
                <a:spcPct val="116667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Семинары, вебинары и консультации обеспечили муниципалитетам практическую поддержку при проектировании программ, выборе содержательных акцентов и подготовке специалистов к летней кампании.</a:t>
            </a:r>
            <a:endParaRPr lang="en-US" sz="166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85875" y="3581400"/>
            <a:ext cx="6486525" cy="1933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1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2026 года подтвердило, что Центр является устойчивым методическим и экспертным ядром межведомственного сопровождения. На 2027 год приоритетами остаются обновление программ, усиление инклюзии, безопасность, событийные практики и тиражирование успешных муниципальных моделей.</a:t>
            </a:r>
            <a:endParaRPr lang="en-US" sz="1894" dirty="0"/>
          </a:p>
        </p:txBody>
      </p:sp>
      <p:sp>
        <p:nvSpPr>
          <p:cNvPr id="4" name="Text 1"/>
          <p:cNvSpPr txBox="1"/>
          <p:nvPr/>
        </p:nvSpPr>
        <p:spPr>
          <a:xfrm>
            <a:off x="1285875" y="1828800"/>
            <a:ext cx="7248525" cy="17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188"/>
              </a:lnSpc>
              <a:buNone/>
            </a:pPr>
            <a:r>
              <a:rPr lang="en-US" sz="4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 приоритеты на 2027 год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2026-09-25T10:25:34Z</dcterms:created>
  <dcterms:modified xsi:type="dcterms:W3CDTF">2026-09-25T10:25:34Z</dcterms:modified>
</cp:coreProperties>
</file>