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2" r:id="rId4"/>
    <p:sldId id="290" r:id="rId5"/>
    <p:sldId id="273" r:id="rId6"/>
    <p:sldId id="291" r:id="rId7"/>
    <p:sldId id="292" r:id="rId8"/>
    <p:sldId id="293" r:id="rId9"/>
    <p:sldId id="294" r:id="rId10"/>
    <p:sldId id="274" r:id="rId11"/>
    <p:sldId id="295" r:id="rId12"/>
    <p:sldId id="275" r:id="rId13"/>
    <p:sldId id="284" r:id="rId14"/>
    <p:sldId id="296" r:id="rId15"/>
    <p:sldId id="297" r:id="rId16"/>
    <p:sldId id="298" r:id="rId17"/>
    <p:sldId id="299" r:id="rId18"/>
    <p:sldId id="300" r:id="rId19"/>
    <p:sldId id="285" r:id="rId20"/>
    <p:sldId id="301" r:id="rId21"/>
    <p:sldId id="302" r:id="rId22"/>
    <p:sldId id="303" r:id="rId23"/>
    <p:sldId id="304" r:id="rId24"/>
    <p:sldId id="286" r:id="rId25"/>
    <p:sldId id="287" r:id="rId26"/>
    <p:sldId id="288" r:id="rId27"/>
    <p:sldId id="27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gramota.ru/" TargetMode="External"/><Relationship Id="rId13" Type="http://schemas.openxmlformats.org/officeDocument/2006/relationships/hyperlink" Target="https://ilibrary.ru/" TargetMode="External"/><Relationship Id="rId3" Type="http://schemas.openxmlformats.org/officeDocument/2006/relationships/hyperlink" Target="http://feb-web.ru/" TargetMode="External"/><Relationship Id="rId7" Type="http://schemas.openxmlformats.org/officeDocument/2006/relationships/hyperlink" Target="https://www.slovari.ru/" TargetMode="External"/><Relationship Id="rId12" Type="http://schemas.openxmlformats.org/officeDocument/2006/relationships/hyperlink" Target="https://rvb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ulex.ru/" TargetMode="External"/><Relationship Id="rId11" Type="http://schemas.openxmlformats.org/officeDocument/2006/relationships/hyperlink" Target="http://biblio.imli.ru/" TargetMode="External"/><Relationship Id="rId5" Type="http://schemas.openxmlformats.org/officeDocument/2006/relationships/hyperlink" Target="https://www.krugosvet.ru/" TargetMode="External"/><Relationship Id="rId10" Type="http://schemas.openxmlformats.org/officeDocument/2006/relationships/hyperlink" Target="http://pushkinskijdom.ru/" TargetMode="External"/><Relationship Id="rId4" Type="http://schemas.openxmlformats.org/officeDocument/2006/relationships/hyperlink" Target="https://gufo.me/dict/literary_encyclopedia" TargetMode="External"/><Relationship Id="rId9" Type="http://schemas.openxmlformats.org/officeDocument/2006/relationships/hyperlink" Target="http://www.nasledie-rus.ru/" TargetMode="External"/><Relationship Id="rId14" Type="http://schemas.openxmlformats.org/officeDocument/2006/relationships/hyperlink" Target="https://arch.rgdb.ru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1058;&#1040;&#1052;%20&#1043;&#1044;&#1045;%20&#1057;&#1045;&#1056;&#1044;&#1062;&#1045;.wmv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142984"/>
            <a:ext cx="8429684" cy="264320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РОДНАЯ ЛИТЕРАТУРА КАК УСЛОВИЕ ПОЗНАНИЯ НАЦИОНАЛЬНОЙ КУЛЬТУРЫ</a:t>
            </a:r>
            <a:endParaRPr lang="ru-RU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725144"/>
            <a:ext cx="6517958" cy="1872208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Бобкова</a:t>
            </a:r>
            <a:r>
              <a:rPr lang="ru-RU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Людмила Евгеньевна</a:t>
            </a:r>
          </a:p>
          <a:p>
            <a:pPr lvl="0" algn="r"/>
            <a:r>
              <a:rPr lang="ru-RU" sz="2800" dirty="0" smtClean="0">
                <a:solidFill>
                  <a:schemeClr val="tx1"/>
                </a:solidFill>
              </a:rPr>
              <a:t>старший </a:t>
            </a:r>
            <a:r>
              <a:rPr lang="ru-RU" sz="2800" dirty="0">
                <a:solidFill>
                  <a:schemeClr val="tx1"/>
                </a:solidFill>
              </a:rPr>
              <a:t>научный сотрудник  </a:t>
            </a:r>
            <a:endParaRPr lang="ru-RU" sz="2800" dirty="0" smtClean="0">
              <a:solidFill>
                <a:schemeClr val="tx1"/>
              </a:solidFill>
            </a:endParaRPr>
          </a:p>
          <a:p>
            <a:pPr lvl="0" algn="r"/>
            <a:r>
              <a:rPr lang="ru-RU" sz="2800" dirty="0" smtClean="0">
                <a:solidFill>
                  <a:schemeClr val="tx1"/>
                </a:solidFill>
              </a:rPr>
              <a:t>ЦНППМПР </a:t>
            </a:r>
            <a:r>
              <a:rPr lang="ru-RU" sz="2800" dirty="0">
                <a:solidFill>
                  <a:schemeClr val="tx1"/>
                </a:solidFill>
              </a:rPr>
              <a:t>ГАУ ДПО «ИРО ПК»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8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E:\ярмарка\Патриотизм\ярмарка\1512563701_2017-12-06-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5650" y="404813"/>
            <a:ext cx="7777163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serg\Desktop\Высказывание Бисмар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584" y="1196752"/>
            <a:ext cx="8316416" cy="4016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29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Специфика курса родной русской литературы обусловлена:</a:t>
            </a: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а) отбором произведений русской литературы, в которых наиболее ярко выражено их национально-культурное своеобразие (например, русский национальный характер, обычаи и традиции русского народа), духовные основы русской культуры;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более подробным освещением историко-культурного фона эпохи создания изучаемых литературных произведений, расширенным </a:t>
            </a:r>
            <a:r>
              <a:rPr lang="ru-RU" dirty="0" err="1"/>
              <a:t>историкокультурным</a:t>
            </a:r>
            <a:r>
              <a:rPr lang="ru-RU" dirty="0"/>
              <a:t> комментарием к ним. </a:t>
            </a:r>
          </a:p>
        </p:txBody>
      </p:sp>
    </p:spTree>
    <p:extLst>
      <p:ext uri="{BB962C8B-B14F-4D97-AF65-F5344CB8AC3E}">
        <p14:creationId xmlns:p14="http://schemas.microsoft.com/office/powerpoint/2010/main" val="30054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Содержательные </a:t>
            </a:r>
            <a:r>
              <a:rPr lang="ru-RU" b="1" dirty="0"/>
              <a:t>линии (три проблемно-тематических блока)</a:t>
            </a: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844824"/>
            <a:ext cx="8363272" cy="4281339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«Россия </a:t>
            </a:r>
            <a:r>
              <a:rPr lang="ru-RU" sz="3600" dirty="0"/>
              <a:t>– родина моя»; </a:t>
            </a:r>
            <a:endParaRPr lang="ru-RU" sz="3600" dirty="0" smtClean="0"/>
          </a:p>
          <a:p>
            <a:r>
              <a:rPr lang="ru-RU" sz="3600" dirty="0" smtClean="0"/>
              <a:t> </a:t>
            </a:r>
            <a:r>
              <a:rPr lang="ru-RU" sz="3600" dirty="0"/>
              <a:t>«Русские традиции»; </a:t>
            </a:r>
            <a:endParaRPr lang="ru-RU" sz="3600" dirty="0" smtClean="0"/>
          </a:p>
          <a:p>
            <a:r>
              <a:rPr lang="ru-RU" sz="3600" dirty="0" smtClean="0"/>
              <a:t> </a:t>
            </a:r>
            <a:r>
              <a:rPr lang="ru-RU" sz="3600" dirty="0"/>
              <a:t>«Русский характер – русская душа». </a:t>
            </a:r>
          </a:p>
        </p:txBody>
      </p:sp>
    </p:spTree>
    <p:extLst>
      <p:ext uri="{BB962C8B-B14F-4D97-AF65-F5344CB8AC3E}">
        <p14:creationId xmlns:p14="http://schemas.microsoft.com/office/powerpoint/2010/main" val="384033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539552" y="764704"/>
            <a:ext cx="8363272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        На </a:t>
            </a:r>
            <a:r>
              <a:rPr lang="ru-RU" sz="3600" dirty="0"/>
              <a:t>обязательное изучение предмета «Родная литература (русская)» на этапе основного общего образования отводится 170 часов. </a:t>
            </a:r>
            <a:endParaRPr lang="ru-RU" sz="3600" dirty="0" smtClean="0"/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 smtClean="0"/>
              <a:t>      В </a:t>
            </a:r>
            <a:r>
              <a:rPr lang="ru-RU" sz="3600" dirty="0"/>
              <a:t>5–9 классах выделяется по 34 часа в год (из расчёта 1 учебный час в неделю). </a:t>
            </a:r>
          </a:p>
        </p:txBody>
      </p:sp>
    </p:spTree>
    <p:extLst>
      <p:ext uri="{BB962C8B-B14F-4D97-AF65-F5344CB8AC3E}">
        <p14:creationId xmlns:p14="http://schemas.microsoft.com/office/powerpoint/2010/main" val="332672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57158" y="116632"/>
            <a:ext cx="8572560" cy="1872208"/>
          </a:xfrm>
        </p:spPr>
        <p:txBody>
          <a:bodyPr>
            <a:normAutofit/>
          </a:bodyPr>
          <a:lstStyle/>
          <a:p>
            <a:r>
              <a:rPr lang="ru-RU" sz="3600" b="1" dirty="0"/>
              <a:t>Личностные результаты освоения примерной программы по учебному предмету «Родная литература (русская</a:t>
            </a:r>
            <a:r>
              <a:rPr lang="ru-RU" sz="3600" b="1" dirty="0" smtClean="0"/>
              <a:t>)»: </a:t>
            </a:r>
            <a:endParaRPr lang="ru-RU" sz="3600" b="1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2348880"/>
            <a:ext cx="8507288" cy="4248472"/>
          </a:xfrm>
        </p:spPr>
        <p:txBody>
          <a:bodyPr>
            <a:normAutofit fontScale="92500"/>
          </a:bodyPr>
          <a:lstStyle/>
          <a:p>
            <a:r>
              <a:rPr lang="ru-RU" dirty="0"/>
              <a:t>осознание обучающимися российской гражданской идентичности, своей этнической принадлежности; проявление патриотизма, уважения к Отечеству, прошлому и настоящему многонационального народа России; чувство ответственности и долга перед Родиной; понимание гуманистических, демократических и традиционных ценностей многонационального российского общества; </a:t>
            </a:r>
          </a:p>
        </p:txBody>
      </p:sp>
    </p:spTree>
    <p:extLst>
      <p:ext uri="{BB962C8B-B14F-4D97-AF65-F5344CB8AC3E}">
        <p14:creationId xmlns:p14="http://schemas.microsoft.com/office/powerpoint/2010/main" val="5208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336704"/>
          </a:xfrm>
        </p:spPr>
        <p:txBody>
          <a:bodyPr>
            <a:normAutofit/>
          </a:bodyPr>
          <a:lstStyle/>
          <a:p>
            <a:r>
              <a:rPr lang="ru-RU" dirty="0"/>
              <a:t>способность и готовность обучающихся к саморазвитию и самообразованию на основе мотивации к обучению и познанию, уважительное отношение к труду;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формирование целостного мировоззрения, соответствующего современному уровню развития науки и общественной практики, учитывающего социальное, культурное, языковое, духовное многообразие современного мира; </a:t>
            </a:r>
          </a:p>
        </p:txBody>
      </p:sp>
    </p:spTree>
    <p:extLst>
      <p:ext uri="{BB962C8B-B14F-4D97-AF65-F5344CB8AC3E}">
        <p14:creationId xmlns:p14="http://schemas.microsoft.com/office/powerpoint/2010/main" val="205457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33670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осознанное, уважительное и доброжелательное отношение к другому человеку, его мнению, мировоззрению, культуре, языку, вере, гражданской позиции, к истории, культуре, религии, традициям, языкам, ценностям народов России и народов мира; </a:t>
            </a:r>
            <a:endParaRPr lang="ru-RU" dirty="0" smtClean="0"/>
          </a:p>
          <a:p>
            <a:r>
              <a:rPr lang="ru-RU" dirty="0" smtClean="0"/>
              <a:t>развитие </a:t>
            </a:r>
            <a:r>
              <a:rPr lang="ru-RU" dirty="0"/>
              <a:t>эстетического сознания через освоение художественного наследия народов России и мира творческой деятельности эстетического характера; осознание значимости художественной культуры народов России и стран мира;</a:t>
            </a:r>
          </a:p>
        </p:txBody>
      </p:sp>
    </p:spTree>
    <p:extLst>
      <p:ext uri="{BB962C8B-B14F-4D97-AF65-F5344CB8AC3E}">
        <p14:creationId xmlns:p14="http://schemas.microsoft.com/office/powerpoint/2010/main" val="381064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597352"/>
          </a:xfrm>
        </p:spPr>
        <p:txBody>
          <a:bodyPr>
            <a:normAutofit/>
          </a:bodyPr>
          <a:lstStyle/>
          <a:p>
            <a:r>
              <a:rPr lang="ru-RU" dirty="0"/>
              <a:t>способность и готовность вести диалог с другими людьми и достигать в нем взаимопонимания; готовность к совместной деятельности, активное участие в коллективных учебно-исследовательских, проектных и других творческих работах;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неприятие любых нарушений социальных (в том числе моральных и правовых) норм; ориентация на моральные ценности и нормы в ситуациях нравственного выбора; оценочное отношение к своему поведению и поступкам, а также к поведению и поступкам других.</a:t>
            </a:r>
          </a:p>
        </p:txBody>
      </p:sp>
    </p:spTree>
    <p:extLst>
      <p:ext uri="{BB962C8B-B14F-4D97-AF65-F5344CB8AC3E}">
        <p14:creationId xmlns:p14="http://schemas.microsoft.com/office/powerpoint/2010/main" val="313409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b="1" dirty="0" err="1" smtClean="0"/>
              <a:t>Метапредметные</a:t>
            </a:r>
            <a:r>
              <a:rPr lang="ru-RU" b="1" dirty="0" smtClean="0"/>
              <a:t> </a:t>
            </a:r>
            <a:r>
              <a:rPr lang="ru-RU" b="1" dirty="0"/>
              <a:t>результаты</a:t>
            </a:r>
            <a:r>
              <a:rPr lang="ru-RU" dirty="0"/>
              <a:t> освоения примерной программы по учебному предмету «Родная литература (русская)» должны отражать </a:t>
            </a:r>
            <a:r>
              <a:rPr lang="ru-RU" dirty="0" err="1"/>
              <a:t>сформированность</a:t>
            </a:r>
            <a:r>
              <a:rPr lang="ru-RU" dirty="0"/>
              <a:t> универсальных учебных действий: регулятивных, познавательных, коммуникативных.</a:t>
            </a:r>
          </a:p>
        </p:txBody>
      </p:sp>
    </p:spTree>
    <p:extLst>
      <p:ext uri="{BB962C8B-B14F-4D97-AF65-F5344CB8AC3E}">
        <p14:creationId xmlns:p14="http://schemas.microsoft.com/office/powerpoint/2010/main" val="6480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114300" y="188640"/>
            <a:ext cx="8850188" cy="158417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b="1" dirty="0" smtClean="0"/>
              <a:t>Учебный предмет </a:t>
            </a:r>
            <a:br>
              <a:rPr lang="ru-RU" sz="4000" b="1" dirty="0" smtClean="0"/>
            </a:br>
            <a:r>
              <a:rPr lang="ru-RU" sz="4000" b="1" dirty="0" smtClean="0"/>
              <a:t>«Родная литература (русская)»</a:t>
            </a:r>
          </a:p>
        </p:txBody>
      </p:sp>
      <p:pic>
        <p:nvPicPr>
          <p:cNvPr id="1026" name="Picture 2" descr="https://im0-tub-ru.yandex.net/i?id=18d05a6b9aebb622a9e7d2c90e0dd208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60849"/>
            <a:ext cx="302433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ld.prodalit.ru/images/90000/899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210" y="2260849"/>
            <a:ext cx="253713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971600" y="1600201"/>
            <a:ext cx="7776864" cy="31969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</a:t>
            </a:r>
            <a:r>
              <a:rPr lang="ru-RU" b="1" dirty="0"/>
              <a:t>Предметные результаты</a:t>
            </a:r>
            <a:r>
              <a:rPr lang="ru-RU" dirty="0"/>
              <a:t> освоения примерной программы по учебному предмету «Родная литература (русская)» по годам </a:t>
            </a:r>
            <a:r>
              <a:rPr lang="ru-RU" dirty="0" smtClean="0"/>
              <a:t>обучения.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47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14863" cy="6011862"/>
          </a:xfrm>
        </p:spPr>
        <p:txBody>
          <a:bodyPr/>
          <a:lstStyle/>
          <a:p>
            <a:r>
              <a:rPr lang="ru-RU" altLang="ru-RU" smtClean="0">
                <a:latin typeface="Arial" charset="0"/>
                <a:cs typeface="Arial" charset="0"/>
              </a:rPr>
              <a:t>Одушевленная педагогика</a:t>
            </a:r>
            <a:br>
              <a:rPr lang="ru-RU" altLang="ru-RU" smtClean="0">
                <a:latin typeface="Arial" charset="0"/>
                <a:cs typeface="Arial" charset="0"/>
              </a:rPr>
            </a:br>
            <a:r>
              <a:rPr lang="ru-RU" altLang="ru-RU" smtClean="0">
                <a:latin typeface="Arial" charset="0"/>
                <a:cs typeface="Arial" charset="0"/>
              </a:rPr>
              <a:t> </a:t>
            </a:r>
            <a:br>
              <a:rPr lang="ru-RU" altLang="ru-RU" smtClean="0">
                <a:latin typeface="Arial" charset="0"/>
                <a:cs typeface="Arial" charset="0"/>
              </a:rPr>
            </a:br>
            <a:r>
              <a:rPr lang="ru-RU" altLang="ru-RU" smtClean="0">
                <a:latin typeface="Arial" charset="0"/>
                <a:cs typeface="Arial" charset="0"/>
              </a:rPr>
              <a:t>К.Д. Ушинского (1824(3) – 1871)</a:t>
            </a:r>
          </a:p>
        </p:txBody>
      </p:sp>
      <p:pic>
        <p:nvPicPr>
          <p:cNvPr id="3076" name="Picture 2" descr="Константин Дмитриевич УШИНСКИЙ - ВЕЛИКИЕ ПЕДАГОГИ МИР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714375"/>
            <a:ext cx="388937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9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 основе воспитания:</a:t>
            </a:r>
          </a:p>
        </p:txBody>
      </p:sp>
      <p:sp>
        <p:nvSpPr>
          <p:cNvPr id="9220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579296" cy="5040560"/>
          </a:xfrm>
        </p:spPr>
        <p:txBody>
          <a:bodyPr>
            <a:normAutofit lnSpcReduction="10000"/>
          </a:bodyPr>
          <a:lstStyle/>
          <a:p>
            <a:r>
              <a:rPr lang="ru-RU" altLang="ru-RU" dirty="0" smtClean="0"/>
              <a:t>Нравственный идеал</a:t>
            </a:r>
          </a:p>
          <a:p>
            <a:r>
              <a:rPr lang="ru-RU" altLang="ru-RU" dirty="0" smtClean="0"/>
              <a:t>Личность учителя</a:t>
            </a:r>
          </a:p>
          <a:p>
            <a:r>
              <a:rPr lang="ru-RU" altLang="ru-RU" dirty="0" err="1" smtClean="0"/>
              <a:t>Литературоцентричность</a:t>
            </a:r>
            <a:endParaRPr lang="ru-RU" altLang="ru-RU" dirty="0" smtClean="0"/>
          </a:p>
          <a:p>
            <a:endParaRPr lang="ru-RU" altLang="ru-RU" dirty="0" smtClean="0"/>
          </a:p>
          <a:p>
            <a:pPr marL="0" indent="0">
              <a:buNone/>
            </a:pPr>
            <a:r>
              <a:rPr lang="ru-RU" altLang="ru-RU" i="1" dirty="0" smtClean="0"/>
              <a:t>«</a:t>
            </a:r>
            <a:r>
              <a:rPr lang="ru-RU" altLang="ru-RU" i="1" dirty="0"/>
              <a:t>Цели воспитания не должны зависеть от времени, они должны быть вечными и обращены к глубинной сути человека</a:t>
            </a:r>
            <a:r>
              <a:rPr lang="ru-RU" altLang="ru-RU" i="1" dirty="0" smtClean="0"/>
              <a:t>».</a:t>
            </a:r>
          </a:p>
          <a:p>
            <a:pPr marL="0" indent="0" algn="r">
              <a:buNone/>
            </a:pPr>
            <a:r>
              <a:rPr lang="ru-RU" altLang="ru-RU" i="1" dirty="0" smtClean="0"/>
              <a:t>К.Д. Ушинский</a:t>
            </a:r>
            <a:endParaRPr lang="ru-RU" altLang="ru-RU" i="1" dirty="0"/>
          </a:p>
          <a:p>
            <a:pPr marL="0" indent="0">
              <a:buNone/>
            </a:pPr>
            <a:r>
              <a:rPr lang="ru-RU" alt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496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Ценности – содержание воспитания.</a:t>
            </a:r>
            <a:br>
              <a:rPr lang="ru-RU" dirty="0" smtClean="0"/>
            </a:br>
            <a:r>
              <a:rPr lang="ru-RU" dirty="0" smtClean="0"/>
              <a:t>Процесс освоения ценностей:</a:t>
            </a:r>
            <a:endParaRPr lang="ru-RU" dirty="0"/>
          </a:p>
        </p:txBody>
      </p:sp>
      <p:sp>
        <p:nvSpPr>
          <p:cNvPr id="1331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Предъявление (открытие ценности)</a:t>
            </a:r>
          </a:p>
          <a:p>
            <a:r>
              <a:rPr lang="ru-RU" altLang="ru-RU" smtClean="0"/>
              <a:t>Положительное отношение к ценности</a:t>
            </a:r>
          </a:p>
          <a:p>
            <a:r>
              <a:rPr lang="ru-RU" altLang="ru-RU" smtClean="0"/>
              <a:t>Выявление смысла ценности</a:t>
            </a:r>
          </a:p>
          <a:p>
            <a:r>
              <a:rPr lang="ru-RU" altLang="ru-RU" smtClean="0"/>
              <a:t>Принятие, осознание ценности</a:t>
            </a:r>
          </a:p>
          <a:p>
            <a:r>
              <a:rPr lang="ru-RU" altLang="ru-RU" smtClean="0"/>
              <a:t>Включение ценности в отношении</a:t>
            </a:r>
          </a:p>
          <a:p>
            <a:r>
              <a:rPr lang="ru-RU" altLang="ru-RU" smtClean="0"/>
              <a:t>Закрепление ценностного отношения в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59293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88640"/>
            <a:ext cx="8291264" cy="5937523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 smtClean="0"/>
              <a:t>         Родина </a:t>
            </a:r>
            <a:r>
              <a:rPr lang="ru-RU" altLang="ru-RU" b="1" dirty="0"/>
              <a:t>есть </a:t>
            </a:r>
            <a:r>
              <a:rPr lang="ru-RU" altLang="ru-RU" b="1" i="1" dirty="0"/>
              <a:t>нечто от духа и для духа</a:t>
            </a:r>
            <a:r>
              <a:rPr lang="ru-RU" altLang="ru-RU" b="1" dirty="0"/>
              <a:t>. </a:t>
            </a:r>
            <a:br>
              <a:rPr lang="ru-RU" altLang="ru-RU" b="1" dirty="0"/>
            </a:br>
            <a:r>
              <a:rPr lang="ru-RU" altLang="ru-RU" b="1" dirty="0"/>
              <a:t>И тот, кто не живет духом, тот не будет иметь Родины; и она останется для него темною </a:t>
            </a:r>
            <a:r>
              <a:rPr lang="ru-RU" altLang="ru-RU" b="1" dirty="0" err="1"/>
              <a:t>загадкою</a:t>
            </a:r>
            <a:r>
              <a:rPr lang="ru-RU" altLang="ru-RU" b="1" dirty="0"/>
              <a:t> и странною ненужностью. </a:t>
            </a:r>
            <a:r>
              <a:rPr lang="ru-RU" altLang="ru-RU" b="1" i="1" dirty="0"/>
              <a:t/>
            </a:r>
            <a:br>
              <a:rPr lang="ru-RU" altLang="ru-RU" b="1" i="1" dirty="0"/>
            </a:br>
            <a:r>
              <a:rPr lang="ru-RU" altLang="ru-RU" b="1" i="1" dirty="0"/>
              <a:t>						</a:t>
            </a:r>
            <a:r>
              <a:rPr lang="ru-RU" altLang="ru-RU" sz="2800" b="1" i="1" dirty="0" err="1"/>
              <a:t>И.А.Ильин</a:t>
            </a:r>
            <a:endParaRPr lang="ru-RU" dirty="0"/>
          </a:p>
        </p:txBody>
      </p:sp>
      <p:pic>
        <p:nvPicPr>
          <p:cNvPr id="5" name="Picture 5" descr="0001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85" y="2996952"/>
            <a:ext cx="7848600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71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60893" y="-7003"/>
            <a:ext cx="8822214" cy="1143000"/>
          </a:xfrm>
        </p:spPr>
        <p:txBody>
          <a:bodyPr>
            <a:noAutofit/>
          </a:bodyPr>
          <a:lstStyle/>
          <a:p>
            <a:r>
              <a:rPr lang="ru-RU" sz="3600" b="1" dirty="0"/>
              <a:t>Список </a:t>
            </a:r>
            <a:r>
              <a:rPr lang="ru-RU" sz="3600" b="1" dirty="0" smtClean="0"/>
              <a:t>научно-методической </a:t>
            </a:r>
            <a:r>
              <a:rPr lang="ru-RU" sz="3600" b="1" dirty="0"/>
              <a:t>литературы:</a:t>
            </a: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395536" y="980728"/>
            <a:ext cx="8640960" cy="619268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Аристова М. А., Беляева Н.В., </a:t>
            </a:r>
            <a:r>
              <a:rPr lang="ru-RU" dirty="0" err="1"/>
              <a:t>Критарова</a:t>
            </a:r>
            <a:r>
              <a:rPr lang="ru-RU" dirty="0"/>
              <a:t> Ж.Н. Учебный предмет «Родная литература (русская)»: цели, задачи, содержание // Вестник образования России. 2020. №14. С. 55-63. </a:t>
            </a:r>
            <a:endParaRPr lang="ru-RU" dirty="0" smtClean="0"/>
          </a:p>
          <a:p>
            <a:r>
              <a:rPr lang="ru-RU" dirty="0" smtClean="0"/>
              <a:t>Аристова </a:t>
            </a:r>
            <a:r>
              <a:rPr lang="ru-RU" dirty="0"/>
              <a:t>М. А., Беляева Н. В. Ценностный потенциал родной литературы как хранительницы культурного наследия народа // </a:t>
            </a:r>
            <a:r>
              <a:rPr lang="ru-RU" dirty="0" err="1"/>
              <a:t>Надькинские</a:t>
            </a:r>
            <a:r>
              <a:rPr lang="ru-RU" dirty="0"/>
              <a:t> чтения. Родной язык как средство сохранения и трансляции культуры, истории и преемственности поколений в условиях многонационального государства. Сборник научных трудов по материалам Международной научной конференции. Саранск, 2019. С. 260-265.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Беляева Н. В., </a:t>
            </a:r>
            <a:r>
              <a:rPr lang="ru-RU" dirty="0" err="1"/>
              <a:t>Добротина</a:t>
            </a:r>
            <a:r>
              <a:rPr lang="ru-RU" dirty="0"/>
              <a:t> И.Н., </a:t>
            </a:r>
            <a:r>
              <a:rPr lang="ru-RU" dirty="0" err="1"/>
              <a:t>Критарова</a:t>
            </a:r>
            <a:r>
              <a:rPr lang="ru-RU" dirty="0"/>
              <a:t> Ж.Н. Предметы школьного филологического образования как важный фактор национального самоопределения // Образовательное пространство в информационную эпоху – 2019. Сборник научных трудов. Материалы международной </a:t>
            </a:r>
            <a:r>
              <a:rPr lang="ru-RU" dirty="0" err="1"/>
              <a:t>научнопрактической</a:t>
            </a:r>
            <a:r>
              <a:rPr lang="ru-RU" dirty="0"/>
              <a:t> конференции / Под ред. С. В. Ивановой. М.: ФГБНУ «Институт стратегии развития образования РАО», С. 890-902.</a:t>
            </a:r>
          </a:p>
        </p:txBody>
      </p:sp>
    </p:spTree>
    <p:extLst>
      <p:ext uri="{BB962C8B-B14F-4D97-AF65-F5344CB8AC3E}">
        <p14:creationId xmlns:p14="http://schemas.microsoft.com/office/powerpoint/2010/main" val="40863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7504" y="-4763"/>
            <a:ext cx="9144000" cy="936104"/>
          </a:xfrm>
        </p:spPr>
        <p:txBody>
          <a:bodyPr>
            <a:noAutofit/>
          </a:bodyPr>
          <a:lstStyle/>
          <a:p>
            <a:r>
              <a:rPr lang="ru-RU" sz="3200" b="1" dirty="0"/>
              <a:t>Рекомендуемые информационные ресурсы:</a:t>
            </a: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61206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hlinkClick r:id="rId3"/>
              </a:rPr>
              <a:t>http://feb-web.ru</a:t>
            </a:r>
            <a:r>
              <a:rPr lang="ru-RU" dirty="0" smtClean="0">
                <a:hlinkClick r:id="rId3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Фундаментальная электронная библиотека «Русская литература и фольклор».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4"/>
              </a:rPr>
              <a:t>https</a:t>
            </a:r>
            <a:r>
              <a:rPr lang="ru-RU" dirty="0">
                <a:hlinkClick r:id="rId4"/>
              </a:rPr>
              <a:t>://</a:t>
            </a:r>
            <a:r>
              <a:rPr lang="ru-RU" dirty="0" smtClean="0">
                <a:hlinkClick r:id="rId4"/>
              </a:rPr>
              <a:t>gufo.me/dict/literary_encyclopedia</a:t>
            </a:r>
            <a:r>
              <a:rPr lang="ru-RU" dirty="0" smtClean="0"/>
              <a:t>  </a:t>
            </a:r>
            <a:r>
              <a:rPr lang="ru-RU" dirty="0"/>
              <a:t>Литературная энциклопедия. </a:t>
            </a:r>
            <a:r>
              <a:rPr lang="ru-RU" dirty="0">
                <a:hlinkClick r:id="rId5"/>
              </a:rPr>
              <a:t>https://www.krugosvet.ru</a:t>
            </a:r>
            <a:r>
              <a:rPr lang="ru-RU" dirty="0" smtClean="0">
                <a:hlinkClick r:id="rId5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Универсальная энциклопедия «</a:t>
            </a:r>
            <a:r>
              <a:rPr lang="ru-RU" dirty="0" err="1"/>
              <a:t>Кругосвет</a:t>
            </a:r>
            <a:r>
              <a:rPr lang="ru-RU" dirty="0"/>
              <a:t>». </a:t>
            </a:r>
            <a:r>
              <a:rPr lang="ru-RU" dirty="0">
                <a:hlinkClick r:id="rId6"/>
              </a:rPr>
              <a:t>http://www.rulex.ru</a:t>
            </a:r>
            <a:r>
              <a:rPr lang="ru-RU" dirty="0" smtClean="0">
                <a:hlinkClick r:id="rId6"/>
              </a:rPr>
              <a:t>/</a:t>
            </a:r>
            <a:r>
              <a:rPr lang="ru-RU" dirty="0" smtClean="0"/>
              <a:t> Русский </a:t>
            </a:r>
            <a:r>
              <a:rPr lang="ru-RU" dirty="0"/>
              <a:t>биографический словарь. </a:t>
            </a:r>
            <a:r>
              <a:rPr lang="ru-RU" dirty="0">
                <a:hlinkClick r:id="rId7"/>
              </a:rPr>
              <a:t>https://www.slovari.ru</a:t>
            </a:r>
            <a:r>
              <a:rPr lang="ru-RU" dirty="0" smtClean="0">
                <a:hlinkClick r:id="rId7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Электронная библиотека словарей русского языка. </a:t>
            </a:r>
            <a:r>
              <a:rPr lang="ru-RU" dirty="0">
                <a:hlinkClick r:id="rId8"/>
              </a:rPr>
              <a:t>http://gramota.ru</a:t>
            </a:r>
            <a:r>
              <a:rPr lang="ru-RU" dirty="0" smtClean="0">
                <a:hlinkClick r:id="rId8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Справочно-информационный портал «</a:t>
            </a:r>
            <a:r>
              <a:rPr lang="ru-RU" dirty="0" err="1"/>
              <a:t>Грамота.ру</a:t>
            </a:r>
            <a:r>
              <a:rPr lang="ru-RU" dirty="0"/>
              <a:t>». </a:t>
            </a:r>
            <a:r>
              <a:rPr lang="ru-RU" dirty="0">
                <a:hlinkClick r:id="rId9"/>
              </a:rPr>
              <a:t>http://www.nasledie-rus.ru</a:t>
            </a:r>
            <a:r>
              <a:rPr lang="ru-RU" dirty="0" smtClean="0">
                <a:hlinkClick r:id="rId9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«Наше наследие» - сайт журнала, посвященный русской истории и культуре.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10"/>
              </a:rPr>
              <a:t>http</a:t>
            </a:r>
            <a:r>
              <a:rPr lang="ru-RU" dirty="0">
                <a:hlinkClick r:id="rId10"/>
              </a:rPr>
              <a:t>://pushkinskijdom.ru</a:t>
            </a:r>
            <a:r>
              <a:rPr lang="ru-RU" dirty="0" smtClean="0">
                <a:hlinkClick r:id="rId10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сайт Института русской литературы (Пушкинский Дом) РАН – раздел «Электронные ресурсы».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11"/>
              </a:rPr>
              <a:t>http</a:t>
            </a:r>
            <a:r>
              <a:rPr lang="ru-RU" dirty="0">
                <a:hlinkClick r:id="rId11"/>
              </a:rPr>
              <a:t>://biblio.imli.ru</a:t>
            </a:r>
            <a:r>
              <a:rPr lang="ru-RU" dirty="0" smtClean="0">
                <a:hlinkClick r:id="rId11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Электронная библиотека ИМЛИ РАН – раздел «Русская литература».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12"/>
              </a:rPr>
              <a:t>https</a:t>
            </a:r>
            <a:r>
              <a:rPr lang="ru-RU" dirty="0">
                <a:hlinkClick r:id="rId12"/>
              </a:rPr>
              <a:t>://rvb.ru</a:t>
            </a:r>
            <a:r>
              <a:rPr lang="ru-RU" dirty="0" smtClean="0">
                <a:hlinkClick r:id="rId12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Русская виртуальная библиотека.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13"/>
              </a:rPr>
              <a:t>https</a:t>
            </a:r>
            <a:r>
              <a:rPr lang="ru-RU" dirty="0">
                <a:hlinkClick r:id="rId13"/>
              </a:rPr>
              <a:t>://ilibrary.ru</a:t>
            </a:r>
            <a:r>
              <a:rPr lang="ru-RU" dirty="0" smtClean="0">
                <a:hlinkClick r:id="rId13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интернет-библиотека Алексея Комарова: представлены тексты академических изданий русской классики XIX – начала XX вв.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14"/>
              </a:rPr>
              <a:t>https</a:t>
            </a:r>
            <a:r>
              <a:rPr lang="ru-RU" dirty="0">
                <a:hlinkClick r:id="rId14"/>
              </a:rPr>
              <a:t>://arch.rgdb.ru</a:t>
            </a:r>
            <a:r>
              <a:rPr lang="ru-RU" dirty="0" smtClean="0">
                <a:hlinkClick r:id="rId14"/>
              </a:rPr>
              <a:t>/</a:t>
            </a:r>
            <a:r>
              <a:rPr lang="ru-RU" dirty="0" smtClean="0"/>
              <a:t>  </a:t>
            </a:r>
            <a:r>
              <a:rPr lang="ru-RU" dirty="0"/>
              <a:t>Национальная электронная детская библиотека: включает классику и современную литературу для детей и подростков, а также коллекцию диафильмов.</a:t>
            </a:r>
          </a:p>
        </p:txBody>
      </p:sp>
    </p:spTree>
    <p:extLst>
      <p:ext uri="{BB962C8B-B14F-4D97-AF65-F5344CB8AC3E}">
        <p14:creationId xmlns:p14="http://schemas.microsoft.com/office/powerpoint/2010/main" val="373405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04864"/>
            <a:ext cx="8229600" cy="96693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5400" b="1" dirty="0" smtClean="0">
                <a:solidFill>
                  <a:srgbClr val="0000FF"/>
                </a:solidFill>
                <a:hlinkClick r:id="rId3" action="ppaction://hlinkfile"/>
              </a:rPr>
              <a:t>Там где сердце</a:t>
            </a:r>
            <a:endParaRPr lang="ru-RU" sz="5400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08720"/>
          </a:xfrm>
        </p:spPr>
        <p:txBody>
          <a:bodyPr>
            <a:noAutofit/>
          </a:bodyPr>
          <a:lstStyle/>
          <a:p>
            <a:r>
              <a:rPr lang="ru-RU" sz="3600" b="1" dirty="0"/>
              <a:t>Нормативно-правовая основа программы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67544" y="908720"/>
            <a:ext cx="8496944" cy="566124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Федеральный </a:t>
            </a:r>
            <a:r>
              <a:rPr lang="ru-RU" dirty="0"/>
              <a:t>закон от 29 декабря 2012 г. № 273-ФЗ «Об образовании в Российской Федерации» (далее – Федеральный закон об образовании); </a:t>
            </a:r>
            <a:endParaRPr lang="ru-RU" dirty="0" smtClean="0"/>
          </a:p>
          <a:p>
            <a:r>
              <a:rPr lang="ru-RU" dirty="0" smtClean="0"/>
              <a:t>Федеральный </a:t>
            </a:r>
            <a:r>
              <a:rPr lang="ru-RU" dirty="0"/>
              <a:t>закон от 3 августа 2018 г. № 317-ФЗ «О внесении изменений в статьи 11 и 14 Федерального закона «Об образовании в Российской Федерации»; </a:t>
            </a:r>
            <a:endParaRPr lang="ru-RU" dirty="0" smtClean="0"/>
          </a:p>
          <a:p>
            <a:r>
              <a:rPr lang="ru-RU" dirty="0" smtClean="0"/>
              <a:t>Федеральный </a:t>
            </a:r>
            <a:r>
              <a:rPr lang="ru-RU" dirty="0"/>
              <a:t>закон от 31.07.2020 N 304-ФЗ "О внесении изменений в Федеральный закон «Об образовании в Российской Федерации" по вопросам воспитания обучающихся»; </a:t>
            </a:r>
            <a:endParaRPr lang="ru-RU" dirty="0" smtClean="0"/>
          </a:p>
          <a:p>
            <a:r>
              <a:rPr lang="ru-RU" dirty="0" smtClean="0"/>
              <a:t>Указ </a:t>
            </a:r>
            <a:r>
              <a:rPr lang="ru-RU" dirty="0"/>
              <a:t>Президента РФ от 6 декабря 2018 г. № 703 «О внесении изменений в Стратегию государственной национальной политики Российской Федерации на период до 2025 года, утвержденную Указом Президента Российской Федерации от 19 декабря 2012 г. № 1666»;</a:t>
            </a:r>
          </a:p>
        </p:txBody>
      </p:sp>
    </p:spTree>
    <p:extLst>
      <p:ext uri="{BB962C8B-B14F-4D97-AF65-F5344CB8AC3E}">
        <p14:creationId xmlns:p14="http://schemas.microsoft.com/office/powerpoint/2010/main" val="30054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5253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Приказ Министерства образования и науки РФ от 6 октября 2009 г. № 373 «Об утверждении федерального государственного образовательного стандарта начального общего образования» (в редакции приказа </a:t>
            </a:r>
            <a:r>
              <a:rPr lang="ru-RU" dirty="0" err="1"/>
              <a:t>Минобрнауки</a:t>
            </a:r>
            <a:r>
              <a:rPr lang="ru-RU" dirty="0"/>
              <a:t> России от 31 декабря 2015 г. № 1576); </a:t>
            </a:r>
            <a:endParaRPr lang="ru-RU" dirty="0" smtClean="0"/>
          </a:p>
          <a:p>
            <a:r>
              <a:rPr lang="ru-RU" dirty="0" smtClean="0"/>
              <a:t>Приказ </a:t>
            </a:r>
            <a:r>
              <a:rPr lang="ru-RU" dirty="0"/>
              <a:t>Министерства образования и науки РФ от 17 декабря 2010 г. № 1897 «Об утверждении федерального государственного образовательного стандарта основного общего образования» (в редакции приказа </a:t>
            </a:r>
            <a:r>
              <a:rPr lang="ru-RU" dirty="0" err="1"/>
              <a:t>Минобрнауки</a:t>
            </a:r>
            <a:r>
              <a:rPr lang="ru-RU" dirty="0"/>
              <a:t> России от 31 декабря 2015 г. № 1577).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Программа </a:t>
            </a:r>
            <a:r>
              <a:rPr lang="ru-RU" dirty="0"/>
              <a:t>разработана на основе требований федерального государственного образовательного стандарта основного общего образования (в редакции приказа </a:t>
            </a:r>
            <a:r>
              <a:rPr lang="ru-RU" dirty="0" err="1"/>
              <a:t>Минобрнауки</a:t>
            </a:r>
            <a:r>
              <a:rPr lang="ru-RU" dirty="0"/>
              <a:t> России от 31 декабря 2015 г. № 1577) к результатам освоения основной образовательной программы основного 4 общего образования по учебному предмету «Родная литература», входящему в образовательную область «Родной язык и родная литература».</a:t>
            </a:r>
          </a:p>
        </p:txBody>
      </p:sp>
    </p:spTree>
    <p:extLst>
      <p:ext uri="{BB962C8B-B14F-4D97-AF65-F5344CB8AC3E}">
        <p14:creationId xmlns:p14="http://schemas.microsoft.com/office/powerpoint/2010/main" val="294068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28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11285"/>
            <a:ext cx="8229600" cy="1008112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Цели:</a:t>
            </a:r>
            <a:endParaRPr lang="ru-RU" b="1" u="sng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воспитание </a:t>
            </a:r>
            <a:r>
              <a:rPr lang="ru-RU" dirty="0"/>
              <a:t>и развитие личности, способной понимать и эстетически воспринимать произведения родной русской литературы, и обладающей гуманистическим мировоззрением, общероссийским гражданским сознанием и национальным самосознанием, чувством патриотизма и гордости от принадлежности к многонациональному народу России; </a:t>
            </a:r>
            <a:endParaRPr lang="ru-RU" dirty="0" smtClean="0"/>
          </a:p>
          <a:p>
            <a:r>
              <a:rPr lang="ru-RU" dirty="0" smtClean="0"/>
              <a:t>формирование </a:t>
            </a:r>
            <a:r>
              <a:rPr lang="ru-RU" dirty="0"/>
              <a:t>познавательного интереса к родной русской литературе, воспитание ценностного отношения к ней как хранителю историко-культурного опыта русского народа, включение обучающегося в культурно-языковое поле своего народа и приобщение к его культурному наследию; </a:t>
            </a:r>
          </a:p>
        </p:txBody>
      </p:sp>
    </p:spTree>
    <p:extLst>
      <p:ext uri="{BB962C8B-B14F-4D97-AF65-F5344CB8AC3E}">
        <p14:creationId xmlns:p14="http://schemas.microsoft.com/office/powerpoint/2010/main" val="30054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Цели:</a:t>
            </a:r>
            <a:endParaRPr lang="ru-RU" b="1" u="sng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/>
          </a:bodyPr>
          <a:lstStyle/>
          <a:p>
            <a:r>
              <a:rPr lang="ru-RU" dirty="0"/>
              <a:t>осознание исторической преемственности поколений, формирование причастности к свершениям и традициям своего народа и ответственности за сохранение русской культуры</a:t>
            </a:r>
            <a:r>
              <a:rPr lang="ru-RU" dirty="0" smtClean="0"/>
              <a:t>;</a:t>
            </a:r>
          </a:p>
          <a:p>
            <a:r>
              <a:rPr lang="ru-RU" dirty="0"/>
              <a:t>развитие у обучающихся интеллектуальных и творческих способностей, необходимых для успешной социализации и самореализации личности в многонациональном российском государстве.</a:t>
            </a:r>
          </a:p>
        </p:txBody>
      </p:sp>
    </p:spTree>
    <p:extLst>
      <p:ext uri="{BB962C8B-B14F-4D97-AF65-F5344CB8AC3E}">
        <p14:creationId xmlns:p14="http://schemas.microsoft.com/office/powerpoint/2010/main" val="147910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710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008112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Задачи:</a:t>
            </a:r>
            <a:endParaRPr lang="ru-RU" b="1" u="sng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61926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приобщение </a:t>
            </a:r>
            <a:r>
              <a:rPr lang="ru-RU" dirty="0"/>
              <a:t>к литературному наследию русского народа в контексте единого исторического и культурного пространства России, диалога культур всех народов Российской Федерации; </a:t>
            </a:r>
          </a:p>
          <a:p>
            <a:r>
              <a:rPr lang="ru-RU" dirty="0" smtClean="0"/>
              <a:t>осознание </a:t>
            </a:r>
            <a:r>
              <a:rPr lang="ru-RU" dirty="0"/>
              <a:t>роли родной русской литературы в передаче от поколения к поколению историко-культурных, нравственных, эстетических </a:t>
            </a:r>
            <a:r>
              <a:rPr lang="ru-RU" dirty="0" smtClean="0"/>
              <a:t>ценностей;</a:t>
            </a:r>
          </a:p>
          <a:p>
            <a:r>
              <a:rPr lang="ru-RU" dirty="0" smtClean="0"/>
              <a:t>выявление </a:t>
            </a:r>
            <a:r>
              <a:rPr lang="ru-RU" dirty="0"/>
              <a:t>взаимосвязи родной русской литературы с отечественной историей, формирование представлений о многообразии национально-специфичных форм художественного отражения материальной и духовной культуры русского народа в русской литературе;</a:t>
            </a:r>
          </a:p>
        </p:txBody>
      </p:sp>
    </p:spTree>
    <p:extLst>
      <p:ext uri="{BB962C8B-B14F-4D97-AF65-F5344CB8AC3E}">
        <p14:creationId xmlns:p14="http://schemas.microsoft.com/office/powerpoint/2010/main" val="402733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710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008112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Задачи:</a:t>
            </a:r>
            <a:endParaRPr lang="ru-RU" b="1" u="sng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6192688"/>
          </a:xfrm>
        </p:spPr>
        <p:txBody>
          <a:bodyPr>
            <a:normAutofit fontScale="92500"/>
          </a:bodyPr>
          <a:lstStyle/>
          <a:p>
            <a:r>
              <a:rPr lang="ru-RU" dirty="0"/>
              <a:t>получение знаний о родной русской литературе как о развивающемся явлении в контексте её взаимодействия с литературой других народов Российской Федерации, их взаимовлияния; </a:t>
            </a:r>
            <a:endParaRPr lang="ru-RU" dirty="0" smtClean="0"/>
          </a:p>
          <a:p>
            <a:r>
              <a:rPr lang="ru-RU" dirty="0" smtClean="0"/>
              <a:t>выявление </a:t>
            </a:r>
            <a:r>
              <a:rPr lang="ru-RU" dirty="0"/>
              <a:t>культурных и нравственных смыслов, заложенных в родной русской литературе; создание устных и письменных высказываний, содержащих суждения и оценки по поводу прочитанного; </a:t>
            </a:r>
            <a:endParaRPr lang="ru-RU" dirty="0" smtClean="0"/>
          </a:p>
          <a:p>
            <a:r>
              <a:rPr lang="ru-RU" dirty="0" smtClean="0"/>
              <a:t>формирование </a:t>
            </a:r>
            <a:r>
              <a:rPr lang="ru-RU" dirty="0"/>
              <a:t>опыта общения с произведениями родной русской литературы в повседневной жизни и учебной деятельности;</a:t>
            </a:r>
          </a:p>
        </p:txBody>
      </p:sp>
    </p:spTree>
    <p:extLst>
      <p:ext uri="{BB962C8B-B14F-4D97-AF65-F5344CB8AC3E}">
        <p14:creationId xmlns:p14="http://schemas.microsoft.com/office/powerpoint/2010/main" val="35151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710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008112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Задачи:</a:t>
            </a:r>
            <a:endParaRPr lang="ru-RU" b="1" u="sng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61926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накопление опыта планирования собственного досугового чтения, определения и обоснования собственных читательских предпочтений произведений родной русской литературы;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формирование потребности в систематическом чтении произведений родной русской литературы как средстве познания мира и 9 себя в этом мире, гармонизации отношений человека и общества, многоаспектного диалога; </a:t>
            </a:r>
            <a:endParaRPr lang="ru-RU" dirty="0" smtClean="0"/>
          </a:p>
          <a:p>
            <a:r>
              <a:rPr lang="ru-RU" dirty="0" smtClean="0"/>
              <a:t>развитие </a:t>
            </a:r>
            <a:r>
              <a:rPr lang="ru-RU" dirty="0"/>
              <a:t>умений работы с источниками информации, осуществление поиска, анализа, обработки и презентации информации из различных источников, включая Интернет, и др. </a:t>
            </a:r>
          </a:p>
        </p:txBody>
      </p:sp>
    </p:spTree>
    <p:extLst>
      <p:ext uri="{BB962C8B-B14F-4D97-AF65-F5344CB8AC3E}">
        <p14:creationId xmlns:p14="http://schemas.microsoft.com/office/powerpoint/2010/main" val="198713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1426</Words>
  <Application>Microsoft Office PowerPoint</Application>
  <PresentationFormat>Экран (4:3)</PresentationFormat>
  <Paragraphs>82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РОДНАЯ ЛИТЕРАТУРА КАК УСЛОВИЕ ПОЗНАНИЯ НАЦИОНАЛЬНОЙ КУЛЬТУРЫ</vt:lpstr>
      <vt:lpstr>Учебный предмет  «Родная литература (русская)»</vt:lpstr>
      <vt:lpstr>Нормативно-правовая основа программы </vt:lpstr>
      <vt:lpstr>Презентация PowerPoint</vt:lpstr>
      <vt:lpstr>Цели:</vt:lpstr>
      <vt:lpstr>Цели:</vt:lpstr>
      <vt:lpstr>Задачи:</vt:lpstr>
      <vt:lpstr>Задачи:</vt:lpstr>
      <vt:lpstr>Задачи:</vt:lpstr>
      <vt:lpstr>Презентация PowerPoint</vt:lpstr>
      <vt:lpstr>Презентация PowerPoint</vt:lpstr>
      <vt:lpstr>Специфика курса родной русской литературы обусловлена:</vt:lpstr>
      <vt:lpstr>Содержательные линии (три проблемно-тематических блока)</vt:lpstr>
      <vt:lpstr>Презентация PowerPoint</vt:lpstr>
      <vt:lpstr>Личностные результаты освоения примерной программы по учебному предмету «Родная литература (русская)»: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Одушевленная педагогика   К.Д. Ушинского (1824(3) – 1871)</vt:lpstr>
      <vt:lpstr>В основе воспитания:</vt:lpstr>
      <vt:lpstr>Ценности – содержание воспитания. Процесс освоения ценностей:</vt:lpstr>
      <vt:lpstr>Презентация PowerPoint</vt:lpstr>
      <vt:lpstr>Список научно-методической литературы:</vt:lpstr>
      <vt:lpstr>Рекомендуемые информационные ресурсы:</vt:lpstr>
      <vt:lpstr>Там где сердце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 РЕЗУЛЬТАТОВ ЛИЧНОСТНОГО РАЗВИТИЯ НА УРОКАХ ЛИТЕРАТУРЫ</dc:title>
  <dc:creator>DokToR</dc:creator>
  <cp:lastModifiedBy>User</cp:lastModifiedBy>
  <cp:revision>26</cp:revision>
  <dcterms:created xsi:type="dcterms:W3CDTF">2016-11-09T11:26:52Z</dcterms:created>
  <dcterms:modified xsi:type="dcterms:W3CDTF">2021-08-24T17:14:35Z</dcterms:modified>
</cp:coreProperties>
</file>