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8"/>
  </p:notesMasterIdLst>
  <p:sldIdLst>
    <p:sldId id="292" r:id="rId2"/>
    <p:sldId id="293" r:id="rId3"/>
    <p:sldId id="320" r:id="rId4"/>
    <p:sldId id="298" r:id="rId5"/>
    <p:sldId id="258" r:id="rId6"/>
    <p:sldId id="299" r:id="rId7"/>
    <p:sldId id="310" r:id="rId8"/>
    <p:sldId id="311" r:id="rId9"/>
    <p:sldId id="300" r:id="rId10"/>
    <p:sldId id="314" r:id="rId11"/>
    <p:sldId id="272" r:id="rId12"/>
    <p:sldId id="286" r:id="rId13"/>
    <p:sldId id="315" r:id="rId14"/>
    <p:sldId id="305" r:id="rId15"/>
    <p:sldId id="316" r:id="rId16"/>
    <p:sldId id="307" r:id="rId17"/>
    <p:sldId id="318" r:id="rId18"/>
    <p:sldId id="306" r:id="rId19"/>
    <p:sldId id="312" r:id="rId20"/>
    <p:sldId id="301" r:id="rId21"/>
    <p:sldId id="308" r:id="rId22"/>
    <p:sldId id="302" r:id="rId23"/>
    <p:sldId id="309" r:id="rId24"/>
    <p:sldId id="319" r:id="rId25"/>
    <p:sldId id="303" r:id="rId26"/>
    <p:sldId id="304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93E2F7"/>
    <a:srgbClr val="BEEDFA"/>
    <a:srgbClr val="BCFCFC"/>
    <a:srgbClr val="B9EDFF"/>
    <a:srgbClr val="90EAEC"/>
    <a:srgbClr val="8AC9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4E1CF-2360-4963-A444-5517984DBB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39C4-279B-4DFA-ABE0-05E3C60BCE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383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E39C4-279B-4DFA-ABE0-05E3C60BCED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55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50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73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674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08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77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403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279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457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89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33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116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CDF95-1BFD-44ED-8B12-754F8350B84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60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vents.webinar.ru/677519/10644369/record-new/1096160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marklin72@mail.ru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" y="0"/>
            <a:ext cx="281667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57236" y="1686840"/>
            <a:ext cx="8331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Ссылка на просмотр записи мероприятия 11.03.2022:</a:t>
            </a:r>
          </a:p>
          <a:p>
            <a:pPr algn="ctr"/>
            <a:endParaRPr lang="ru-RU" sz="4000" b="1" dirty="0" smtClean="0">
              <a:solidFill>
                <a:srgbClr val="C00000"/>
              </a:solidFill>
            </a:endParaRPr>
          </a:p>
          <a:p>
            <a:pPr algn="ctr"/>
            <a:r>
              <a:rPr lang="de-AT" sz="4000" b="1" dirty="0">
                <a:solidFill>
                  <a:srgbClr val="C00000"/>
                </a:solidFill>
                <a:sym typeface="Wingdings 2" panose="05020102010507070707" pitchFamily="18" charset="2"/>
                <a:hlinkClick r:id="rId3"/>
              </a:rPr>
              <a:t>https://</a:t>
            </a:r>
            <a:r>
              <a:rPr lang="de-AT" sz="4000" b="1" dirty="0" smtClean="0">
                <a:solidFill>
                  <a:srgbClr val="C00000"/>
                </a:solidFill>
                <a:sym typeface="Wingdings 2" panose="05020102010507070707" pitchFamily="18" charset="2"/>
                <a:hlinkClick r:id="rId3"/>
              </a:rPr>
              <a:t>events.webinar.ru/677519/10644369/record-new/10961603</a:t>
            </a:r>
            <a:endParaRPr lang="ru-RU" sz="4000" b="1" dirty="0" smtClean="0">
              <a:solidFill>
                <a:srgbClr val="C00000"/>
              </a:solidFill>
              <a:sym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91840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06" y="240003"/>
            <a:ext cx="5978361" cy="40456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287" y="2179780"/>
            <a:ext cx="6112588" cy="44507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6510466" y="610186"/>
            <a:ext cx="2632665" cy="1123712"/>
          </a:xfrm>
          <a:prstGeom prst="wedgeRoundRectCallout">
            <a:avLst>
              <a:gd name="adj1" fmla="val -105117"/>
              <a:gd name="adj2" fmla="val 17008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Ваш ответ на поставленный в задании вопрос 1.2?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5" name="Picture 2" descr="https://i.servimg.com/u/f25/18/42/86/22/bt-cha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675" y="735001"/>
            <a:ext cx="2551545" cy="87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566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97" y="733714"/>
            <a:ext cx="6915150" cy="53721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7998691" y="1607796"/>
            <a:ext cx="36668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Как вы думаете, какой (какие) из приведенных 5 вопросов относятся к оценке компетенции «Понимание методов ЕН исследования»?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98691" y="4113514"/>
            <a:ext cx="36668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Какой из приведенных вопросов при небольшой коррекции может стать вопросом на оценку умения компетенции «Понимание методов ЕН исследования»? Как он будет формулироваться?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s://i.servimg.com/u/f25/18/42/86/22/bt-cha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334" y="733714"/>
            <a:ext cx="2551545" cy="87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servimg.com/u/f25/18/42/86/22/bt-cha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331" y="3239432"/>
            <a:ext cx="2551545" cy="87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126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7" y="878677"/>
            <a:ext cx="7374500" cy="511572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2" descr="https://i.servimg.com/u/f25/18/42/86/22/bt-cha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572" y="1940859"/>
            <a:ext cx="2551545" cy="87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47130" y="2973161"/>
            <a:ext cx="30244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Каков будет Ваш ответ на вопрос (задание) № 2*?</a:t>
            </a:r>
          </a:p>
          <a:p>
            <a:pPr algn="just"/>
            <a:endParaRPr lang="ru-RU" sz="2000" dirty="0">
              <a:solidFill>
                <a:srgbClr val="C0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* Умысел: показать автору разные (и при этом  правильные!) формулировки ответа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0140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418" y="421842"/>
            <a:ext cx="7347527" cy="17892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3395947" y="628070"/>
            <a:ext cx="6393586" cy="91440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58800" y="3521385"/>
            <a:ext cx="11069782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600" b="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Именно для «выверенности» формулировок вопросов и критериев проверки ответов на них после разработки заданий </a:t>
            </a:r>
            <a:r>
              <a:rPr lang="ru-RU" sz="3600" b="0" u="sng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требуется их апробация</a:t>
            </a:r>
            <a:r>
              <a:rPr lang="ru-RU" sz="3600" b="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– </a:t>
            </a:r>
          </a:p>
          <a:p>
            <a:pPr marL="742950" indent="-742950" algn="just">
              <a:buAutoNum type="arabicParenR"/>
            </a:pPr>
            <a:r>
              <a:rPr lang="ru-RU" sz="3600" b="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коллегами/знакомыми </a:t>
            </a:r>
          </a:p>
          <a:p>
            <a:pPr marL="742950" indent="-742950" algn="just">
              <a:buAutoNum type="arabicParenR"/>
            </a:pPr>
            <a:r>
              <a:rPr lang="ru-RU" sz="3600" b="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обучающимися</a:t>
            </a:r>
            <a:endParaRPr lang="ru-RU" sz="36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8800" y="2557230"/>
            <a:ext cx="110697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Исходя из текста перед заданием, гипотеза вполне  может быть и такой: «Катализаторы для разложения перекиси водорода существуют в сырых мясных и овощных продуктах» или «… и в сырых, и в вареных…»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369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865621"/>
            <a:ext cx="8191500" cy="52006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9041246" y="2115796"/>
            <a:ext cx="2551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Жду ваших ответов на два поставленных вопроса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i.servimg.com/u/f25/18/42/86/22/bt-cha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1246" y="865621"/>
            <a:ext cx="2551545" cy="87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041246" y="4127279"/>
            <a:ext cx="25515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Нужна или не нужна дополнительная информация в описательной части? 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Если да, то какая? 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Если нет, то почему?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573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575" y="681037"/>
            <a:ext cx="7562850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773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05" y="253711"/>
            <a:ext cx="6031058" cy="45214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389315" y="469679"/>
            <a:ext cx="5534686" cy="1631216"/>
          </a:xfrm>
          <a:prstGeom prst="leftArrowCallout">
            <a:avLst>
              <a:gd name="adj1" fmla="val 54444"/>
              <a:gd name="adj2" fmla="val 41987"/>
              <a:gd name="adj3" fmla="val 25000"/>
              <a:gd name="adj4" fmla="val 88674"/>
            </a:avLst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Предлагаю изменить: </a:t>
            </a:r>
          </a:p>
          <a:p>
            <a:pPr marL="457200" indent="-457200" algn="just">
              <a:buAutoNum type="arabicParenR"/>
            </a:pPr>
            <a:r>
              <a:rPr lang="ru-RU" sz="2000" dirty="0" smtClean="0">
                <a:solidFill>
                  <a:srgbClr val="C00000"/>
                </a:solidFill>
              </a:rPr>
              <a:t>структуру текста; </a:t>
            </a:r>
          </a:p>
          <a:p>
            <a:pPr marL="457200" indent="-457200" algn="just">
              <a:buAutoNum type="arabicParenR"/>
            </a:pPr>
            <a:r>
              <a:rPr lang="ru-RU" sz="2000" dirty="0" smtClean="0">
                <a:solidFill>
                  <a:srgbClr val="C00000"/>
                </a:solidFill>
              </a:rPr>
              <a:t>некоторые формулировки  - как в тексте, так и в самом вопросе (возможно, вопрос вообще изменится…)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526" y="565789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sym typeface="Wingdings 2" panose="05020102010507070707" pitchFamily="18" charset="2"/>
              </a:rPr>
              <a:t>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7880" y="1129460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sym typeface="Wingdings 2" panose="05020102010507070707" pitchFamily="18" charset="2"/>
              </a:rPr>
              <a:t></a:t>
            </a: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2726987" y="760128"/>
            <a:ext cx="415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sym typeface="Wingdings 2" panose="05020102010507070707" pitchFamily="18" charset="2"/>
              </a:rPr>
              <a:t>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5698" y="2483052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sym typeface="Wingdings 2" panose="05020102010507070707" pitchFamily="18" charset="2"/>
              </a:rPr>
              <a:t>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315" y="2674598"/>
            <a:ext cx="5534686" cy="403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99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42" y="265612"/>
            <a:ext cx="6042675" cy="40385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Выноска со стрелкой влево 3"/>
          <p:cNvSpPr/>
          <p:nvPr/>
        </p:nvSpPr>
        <p:spPr>
          <a:xfrm>
            <a:off x="6622473" y="653663"/>
            <a:ext cx="5227781" cy="1631216"/>
          </a:xfrm>
          <a:prstGeom prst="leftArrowCallout">
            <a:avLst>
              <a:gd name="adj1" fmla="val 36238"/>
              <a:gd name="adj2" fmla="val 31228"/>
              <a:gd name="adj3" fmla="val 25000"/>
              <a:gd name="adj4" fmla="val 87255"/>
            </a:avLst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C00000"/>
                </a:solidFill>
              </a:rPr>
              <a:t>Вопрос «И сколько мне теперь ждать?» работает на «приближение» текста к личности школьника, но может сбить отвечающего с толку (дети могут решить, что на этот вопрос тоже нужно отвечать</a:t>
            </a:r>
            <a:r>
              <a:rPr lang="ru-RU" sz="2000" dirty="0" smtClean="0">
                <a:solidFill>
                  <a:srgbClr val="C00000"/>
                </a:solidFill>
              </a:rPr>
              <a:t>)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437" y="3048000"/>
            <a:ext cx="6232817" cy="35098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Выноска со стрелкой вправо 5"/>
          <p:cNvSpPr/>
          <p:nvPr/>
        </p:nvSpPr>
        <p:spPr>
          <a:xfrm>
            <a:off x="376441" y="4729017"/>
            <a:ext cx="5139395" cy="1631216"/>
          </a:xfrm>
          <a:prstGeom prst="rightArrowCallout">
            <a:avLst>
              <a:gd name="adj1" fmla="val 29530"/>
              <a:gd name="adj2" fmla="val 33430"/>
              <a:gd name="adj3" fmla="val 25000"/>
              <a:gd name="adj4" fmla="val 86678"/>
            </a:avLst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Возможно, </a:t>
            </a:r>
            <a:r>
              <a:rPr lang="ru-RU" sz="2000" dirty="0">
                <a:solidFill>
                  <a:srgbClr val="C00000"/>
                </a:solidFill>
              </a:rPr>
              <a:t>что есть смысл </a:t>
            </a:r>
            <a:r>
              <a:rPr lang="ru-RU" sz="2000" dirty="0" smtClean="0">
                <a:solidFill>
                  <a:srgbClr val="C00000"/>
                </a:solidFill>
              </a:rPr>
              <a:t>сразу перевести </a:t>
            </a:r>
            <a:r>
              <a:rPr lang="ru-RU" sz="2000" dirty="0">
                <a:solidFill>
                  <a:srgbClr val="C00000"/>
                </a:solidFill>
              </a:rPr>
              <a:t>«я» в  </a:t>
            </a:r>
            <a:r>
              <a:rPr lang="ru-RU" sz="2000" dirty="0" smtClean="0">
                <a:solidFill>
                  <a:srgbClr val="C00000"/>
                </a:solidFill>
              </a:rPr>
              <a:t>какую-то героиню с указанием возраста…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Также в данном случае необязательно повторять текст перед вторым вопросом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563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988" y="303414"/>
            <a:ext cx="7686675" cy="23241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988" y="2803238"/>
            <a:ext cx="7686675" cy="37147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820" y="349573"/>
            <a:ext cx="3251779" cy="29620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5820" y="3409445"/>
            <a:ext cx="325177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Надо еще думать и думать – или над содержанием самих текстов, или над формулировкой вопросов (или над тем и другим)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157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05" y="428914"/>
            <a:ext cx="7439025" cy="47625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2976" y="4729018"/>
            <a:ext cx="7919496" cy="17826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0693" y="428914"/>
            <a:ext cx="3251779" cy="29620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50693" y="3488786"/>
            <a:ext cx="3251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Понятно ли содержание задания?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1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54" y="284650"/>
            <a:ext cx="11670787" cy="63101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44803" y="3267294"/>
            <a:ext cx="715818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11.03.2022</a:t>
            </a:r>
            <a:endParaRPr lang="ru-RU" sz="2800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400" b="1" cap="none" spc="0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ЕНГ. ВЕБИНАР-ТРЕНИНГ № 2</a:t>
            </a:r>
            <a:endParaRPr lang="ru-RU" sz="4400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sz="2800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28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Клинова М.Н., руководитель краевой группы</a:t>
            </a:r>
          </a:p>
        </p:txBody>
      </p:sp>
    </p:spTree>
    <p:extLst>
      <p:ext uri="{BB962C8B-B14F-4D97-AF65-F5344CB8AC3E}">
        <p14:creationId xmlns:p14="http://schemas.microsoft.com/office/powerpoint/2010/main" val="137566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27708"/>
            <a:ext cx="1062182" cy="68130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25963" y="1716874"/>
            <a:ext cx="873759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Очень кратко  - о заданиях </a:t>
            </a:r>
          </a:p>
          <a:p>
            <a:pPr algn="ctr"/>
            <a: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 оценку умения школьников анализировать, интерпретировать данные и делать выводы</a:t>
            </a:r>
            <a:endParaRPr lang="ru-RU" sz="4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3954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7642" y="3710963"/>
            <a:ext cx="10908856" cy="25578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86114" y="591947"/>
            <a:ext cx="4489202" cy="2145268"/>
          </a:xfrm>
          <a:prstGeom prst="wedgeRoundRectCallout">
            <a:avLst>
              <a:gd name="adj1" fmla="val -21300"/>
              <a:gd name="adj2" fmla="val 93733"/>
              <a:gd name="adj3" fmla="val 16667"/>
            </a:avLst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Ключевое умение компетенции «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Интерпретация данных и использование научных доказательств для получения </a:t>
            </a:r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выводов»</a:t>
            </a:r>
            <a:endParaRPr lang="ru-RU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693790" y="1121079"/>
            <a:ext cx="5797484" cy="1736646"/>
          </a:xfrm>
          <a:prstGeom prst="wedgeRoundRectCallout">
            <a:avLst>
              <a:gd name="adj1" fmla="val -21300"/>
              <a:gd name="adj2" fmla="val 93733"/>
              <a:gd name="adj3" fmla="val 16667"/>
            </a:avLst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Характеристика учебного задания, направленного на формирование / оценку умения</a:t>
            </a:r>
            <a:endParaRPr lang="ru-RU" sz="32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6777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68" y="437285"/>
            <a:ext cx="4924425" cy="60388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0" y="437285"/>
            <a:ext cx="4876800" cy="42481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6197600" y="4980862"/>
            <a:ext cx="491260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Выполнение школьниками - 32%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141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97" y="248692"/>
            <a:ext cx="6200258" cy="64349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6881567" y="371241"/>
            <a:ext cx="47793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Для «получения выводов» информация может быть как дана в тексте практически в готовом виде, так и в завуалированном</a:t>
            </a:r>
            <a:endParaRPr lang="ru-RU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7718" y="3466147"/>
            <a:ext cx="48670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!!! ВАЖНЕЙШАЯ РОЛЬ В ТАКИХ ЗАДАНИЯХ ПРИНАДЛЕЖИТ СМЫСЛОВОМУ ЧТЕНИЮ ТЕКСТОВ</a:t>
            </a:r>
          </a:p>
          <a:p>
            <a:pPr algn="ctr"/>
            <a:r>
              <a:rPr lang="ru-RU" sz="28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↓</a:t>
            </a:r>
          </a:p>
          <a:p>
            <a:pPr algn="ctr"/>
            <a:r>
              <a:rPr lang="ru-RU" sz="28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НУЖНО УЧИТЬ ДЕТЕЙ ЧИТАТЬ «СО СМЫСЛОМ»</a:t>
            </a:r>
            <a:endParaRPr lang="ru-RU" sz="2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0650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145" y="723641"/>
            <a:ext cx="8791575" cy="4019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574473" y="5275750"/>
            <a:ext cx="7713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 что должен обратить внимание школьник, чтобы правильно ответить на поставленный вопрос?</a:t>
            </a:r>
            <a:endParaRPr lang="ru-RU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2" descr="https://i.servimg.com/u/f25/18/42/86/22/bt-cha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65" y="5315762"/>
            <a:ext cx="2551545" cy="87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740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27708"/>
            <a:ext cx="1062182" cy="68130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21163" y="2341602"/>
            <a:ext cx="8737599" cy="21852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ТЗ № 3</a:t>
            </a:r>
          </a:p>
          <a:p>
            <a:pPr algn="ctr"/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(возможно, чуть точнее будет представлено в электронном письме)</a:t>
            </a:r>
            <a:endParaRPr lang="ru-RU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4913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816" y="352632"/>
            <a:ext cx="11323783" cy="530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sz="2200" b="1" u="sng" dirty="0" smtClean="0">
                <a:solidFill>
                  <a:srgbClr val="C00000"/>
                </a:solidFill>
              </a:rPr>
              <a:t>1 задание (не для всех).</a:t>
            </a:r>
            <a:r>
              <a:rPr lang="ru-RU" sz="2200" b="1" dirty="0" smtClean="0">
                <a:solidFill>
                  <a:srgbClr val="C0000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Еще раз проверить, соответствует ли разработанный в рамках выполнения ТЗ № 2 материал всем выдвинутым требованиям; провести корректировку и отправить к </a:t>
            </a:r>
            <a:r>
              <a:rPr lang="ru-RU" sz="2200" b="1" dirty="0">
                <a:solidFill>
                  <a:srgbClr val="002060"/>
                </a:solidFill>
              </a:rPr>
              <a:t>01.04.22 </a:t>
            </a:r>
            <a:r>
              <a:rPr lang="ru-RU" sz="2200" dirty="0">
                <a:solidFill>
                  <a:srgbClr val="002060"/>
                </a:solidFill>
              </a:rPr>
              <a:t>руководителю на эл. почту </a:t>
            </a:r>
            <a:r>
              <a:rPr lang="en-US" sz="2200" dirty="0">
                <a:solidFill>
                  <a:srgbClr val="002060"/>
                </a:solidFill>
                <a:hlinkClick r:id="rId2"/>
              </a:rPr>
              <a:t>marklin72@mail.ru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endParaRPr lang="ru-RU" sz="2200" dirty="0" smtClean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ru-RU" sz="2200" b="1" u="sng" dirty="0" smtClean="0">
                <a:solidFill>
                  <a:srgbClr val="C00000"/>
                </a:solidFill>
              </a:rPr>
              <a:t>2 задание (обязательное, но на выбор – одно из двух). </a:t>
            </a:r>
          </a:p>
          <a:p>
            <a:pPr algn="just">
              <a:lnSpc>
                <a:spcPct val="110000"/>
              </a:lnSpc>
            </a:pPr>
            <a:r>
              <a:rPr lang="ru-RU" sz="2200" b="1" dirty="0" smtClean="0">
                <a:solidFill>
                  <a:srgbClr val="C00000"/>
                </a:solidFill>
              </a:rPr>
              <a:t>2.1. </a:t>
            </a:r>
            <a:r>
              <a:rPr lang="ru-RU" sz="2200" dirty="0" smtClean="0">
                <a:solidFill>
                  <a:srgbClr val="002060"/>
                </a:solidFill>
              </a:rPr>
              <a:t>Провести апробацию разработанного в ТЗ № 2 материала на школьниках, провести </a:t>
            </a:r>
            <a:r>
              <a:rPr lang="ru-RU" sz="2200" dirty="0" smtClean="0">
                <a:solidFill>
                  <a:srgbClr val="002060"/>
                </a:solidFill>
              </a:rPr>
              <a:t>количественный и качественный анализ</a:t>
            </a:r>
            <a:r>
              <a:rPr lang="ru-RU" sz="2200" dirty="0" smtClean="0">
                <a:solidFill>
                  <a:srgbClr val="002060"/>
                </a:solidFill>
              </a:rPr>
              <a:t>, описать </a:t>
            </a:r>
            <a:r>
              <a:rPr lang="ru-RU" sz="2200" dirty="0" smtClean="0">
                <a:solidFill>
                  <a:srgbClr val="002060"/>
                </a:solidFill>
              </a:rPr>
              <a:t>его, </a:t>
            </a:r>
            <a:r>
              <a:rPr lang="ru-RU" sz="2200" dirty="0" smtClean="0">
                <a:solidFill>
                  <a:srgbClr val="002060"/>
                </a:solidFill>
              </a:rPr>
              <a:t>при необходимости скорректировать тексты и вопросы заданий</a:t>
            </a:r>
          </a:p>
          <a:p>
            <a:pPr algn="just">
              <a:lnSpc>
                <a:spcPct val="110000"/>
              </a:lnSpc>
            </a:pPr>
            <a:r>
              <a:rPr lang="ru-RU" sz="2200" dirty="0" smtClean="0">
                <a:solidFill>
                  <a:srgbClr val="002060"/>
                </a:solidFill>
              </a:rPr>
              <a:t>или</a:t>
            </a:r>
          </a:p>
          <a:p>
            <a:pPr algn="just">
              <a:lnSpc>
                <a:spcPct val="110000"/>
              </a:lnSpc>
            </a:pPr>
            <a:r>
              <a:rPr lang="ru-RU" sz="2200" b="1" dirty="0" smtClean="0">
                <a:solidFill>
                  <a:srgbClr val="C00000"/>
                </a:solidFill>
              </a:rPr>
              <a:t>2.2. </a:t>
            </a:r>
            <a:r>
              <a:rPr lang="ru-RU" sz="2200" dirty="0" smtClean="0">
                <a:solidFill>
                  <a:srgbClr val="002060"/>
                </a:solidFill>
              </a:rPr>
              <a:t>Придумать </a:t>
            </a:r>
            <a:r>
              <a:rPr lang="ru-RU" sz="2200" u="sng" dirty="0" smtClean="0">
                <a:solidFill>
                  <a:srgbClr val="002060"/>
                </a:solidFill>
              </a:rPr>
              <a:t>одно</a:t>
            </a:r>
            <a:r>
              <a:rPr lang="ru-RU" sz="2200" dirty="0" smtClean="0">
                <a:solidFill>
                  <a:srgbClr val="002060"/>
                </a:solidFill>
              </a:rPr>
              <a:t> задание для оценки/формирования умения «</a:t>
            </a:r>
            <a:r>
              <a:rPr lang="ru-RU" sz="2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анализировать, интерпретировать данные и делать выводы</a:t>
            </a:r>
            <a:r>
              <a:rPr lang="ru-RU" sz="2200" dirty="0" smtClean="0">
                <a:solidFill>
                  <a:srgbClr val="002060"/>
                </a:solidFill>
              </a:rPr>
              <a:t>» (можно к уже использованному тексту, если это </a:t>
            </a:r>
            <a:r>
              <a:rPr lang="ru-RU" sz="2200" dirty="0">
                <a:solidFill>
                  <a:srgbClr val="002060"/>
                </a:solidFill>
              </a:rPr>
              <a:t>возможно). При оформлении</a:t>
            </a:r>
            <a:r>
              <a:rPr lang="ru-RU" sz="2200" b="1" dirty="0">
                <a:solidFill>
                  <a:srgbClr val="C00000"/>
                </a:solidFill>
              </a:rPr>
              <a:t>**</a:t>
            </a:r>
            <a:r>
              <a:rPr lang="ru-RU" sz="2200" dirty="0">
                <a:solidFill>
                  <a:srgbClr val="002060"/>
                </a:solidFill>
              </a:rPr>
              <a:t> материала указать автора, класс и тему, в которых можно применить задание, привести к заданию критерии проверки. </a:t>
            </a:r>
            <a:endParaRPr lang="ru-RU" sz="2200" dirty="0" smtClean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ru-RU" sz="2200" dirty="0" smtClean="0">
                <a:solidFill>
                  <a:srgbClr val="002060"/>
                </a:solidFill>
              </a:rPr>
              <a:t>Материалы задания (2.1 или 2.2) </a:t>
            </a:r>
            <a:r>
              <a:rPr lang="ru-RU" sz="2200" dirty="0" smtClean="0">
                <a:solidFill>
                  <a:srgbClr val="002060"/>
                </a:solidFill>
              </a:rPr>
              <a:t>в </a:t>
            </a:r>
            <a:r>
              <a:rPr lang="ru-RU" sz="2200" dirty="0">
                <a:solidFill>
                  <a:srgbClr val="002060"/>
                </a:solidFill>
              </a:rPr>
              <a:t>формате</a:t>
            </a:r>
            <a:r>
              <a:rPr lang="en-US" sz="2200" dirty="0">
                <a:solidFill>
                  <a:srgbClr val="002060"/>
                </a:solidFill>
              </a:rPr>
              <a:t> Word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прислать к </a:t>
            </a:r>
            <a:r>
              <a:rPr lang="ru-RU" sz="2200" b="1" u="sng" dirty="0" smtClean="0">
                <a:solidFill>
                  <a:srgbClr val="002060"/>
                </a:solidFill>
              </a:rPr>
              <a:t>15.04.22</a:t>
            </a:r>
            <a:r>
              <a:rPr lang="ru-RU" sz="2200" b="1" dirty="0" smtClean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руководителю на </a:t>
            </a:r>
            <a:r>
              <a:rPr lang="ru-RU" sz="2200" dirty="0">
                <a:solidFill>
                  <a:srgbClr val="002060"/>
                </a:solidFill>
              </a:rPr>
              <a:t>эл. </a:t>
            </a:r>
            <a:r>
              <a:rPr lang="ru-RU" sz="2200" dirty="0" smtClean="0">
                <a:solidFill>
                  <a:srgbClr val="002060"/>
                </a:solidFill>
              </a:rPr>
              <a:t>почту </a:t>
            </a:r>
            <a:r>
              <a:rPr lang="en-US" sz="2200" dirty="0" smtClean="0">
                <a:solidFill>
                  <a:srgbClr val="002060"/>
                </a:solidFill>
                <a:hlinkClick r:id="rId2"/>
              </a:rPr>
              <a:t>marklin72@mail.ru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1817" y="5652655"/>
            <a:ext cx="11323783" cy="919995"/>
          </a:xfrm>
          <a:prstGeom prst="round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1 задание не для всех.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** </a:t>
            </a:r>
            <a:r>
              <a:rPr lang="ru-RU" sz="2000" dirty="0" smtClean="0">
                <a:solidFill>
                  <a:srgbClr val="002060"/>
                </a:solidFill>
              </a:rPr>
              <a:t>Поля 2*2*2*2, шрифт </a:t>
            </a:r>
            <a:r>
              <a:rPr lang="de-AT" sz="2000" dirty="0">
                <a:solidFill>
                  <a:srgbClr val="002060"/>
                </a:solidFill>
              </a:rPr>
              <a:t>Times New Roman</a:t>
            </a:r>
            <a:r>
              <a:rPr lang="ru-RU" sz="2000" dirty="0">
                <a:solidFill>
                  <a:srgbClr val="002060"/>
                </a:solidFill>
              </a:rPr>
              <a:t>, размер 14, межстрочный интервал </a:t>
            </a:r>
            <a:r>
              <a:rPr lang="ru-RU" sz="2000" dirty="0" smtClean="0">
                <a:solidFill>
                  <a:srgbClr val="002060"/>
                </a:solidFill>
              </a:rPr>
              <a:t>одинарный, выравнивание </a:t>
            </a:r>
            <a:r>
              <a:rPr lang="ru-RU" sz="2000" dirty="0">
                <a:solidFill>
                  <a:srgbClr val="002060"/>
                </a:solidFill>
              </a:rPr>
              <a:t>текста «по ширине</a:t>
            </a:r>
            <a:r>
              <a:rPr lang="ru-RU" sz="2000" dirty="0" smtClean="0">
                <a:solidFill>
                  <a:srgbClr val="002060"/>
                </a:solidFill>
              </a:rPr>
              <a:t>»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6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" y="0"/>
            <a:ext cx="281667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75709" y="951398"/>
            <a:ext cx="83312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Сегодня мы… </a:t>
            </a:r>
          </a:p>
          <a:p>
            <a:pPr algn="just"/>
            <a:r>
              <a:rPr lang="ru-RU" sz="2800" dirty="0" smtClean="0">
                <a:solidFill>
                  <a:srgbClr val="C00000"/>
                </a:solidFill>
                <a:sym typeface="Wingdings 2" panose="05020102010507070707" pitchFamily="18" charset="2"/>
              </a:rPr>
              <a:t>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sym typeface="Wingdings 2" panose="05020102010507070707" pitchFamily="18" charset="2"/>
              </a:rPr>
              <a:t>Узнаем статистику по выполнению ТЗ № 2 участниками группы.</a:t>
            </a:r>
            <a:endParaRPr lang="ru-RU" sz="2800" dirty="0" smtClean="0">
              <a:solidFill>
                <a:srgbClr val="C00000"/>
              </a:solidFill>
              <a:sym typeface="Wingdings 2" panose="05020102010507070707" pitchFamily="18" charset="2"/>
            </a:endParaRPr>
          </a:p>
          <a:p>
            <a:pPr algn="just"/>
            <a:r>
              <a:rPr lang="ru-RU" sz="2800" dirty="0" smtClean="0">
                <a:solidFill>
                  <a:srgbClr val="C00000"/>
                </a:solidFill>
                <a:sym typeface="Wingdings 2" panose="05020102010507070707" pitchFamily="18" charset="2"/>
              </a:rPr>
              <a:t>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sym typeface="Wingdings 2" panose="05020102010507070707" pitchFamily="18" charset="2"/>
              </a:rPr>
              <a:t>Рассмотрим / обсудим некоторые задания, разработанные участниками группы – на оценку умений компетенции «Понимание особенностей ЕН исследования».</a:t>
            </a:r>
            <a:endParaRPr lang="ru-RU" sz="2800" dirty="0" smtClean="0">
              <a:solidFill>
                <a:srgbClr val="C00000"/>
              </a:solidFill>
              <a:sym typeface="Wingdings 2" panose="05020102010507070707" pitchFamily="18" charset="2"/>
            </a:endParaRPr>
          </a:p>
          <a:p>
            <a:pPr algn="just"/>
            <a:r>
              <a:rPr lang="ru-RU" sz="2800" dirty="0" smtClean="0">
                <a:solidFill>
                  <a:srgbClr val="C00000"/>
                </a:solidFill>
                <a:sym typeface="Wingdings 2" panose="05020102010507070707" pitchFamily="18" charset="2"/>
              </a:rPr>
              <a:t>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sym typeface="Wingdings 2" panose="05020102010507070707" pitchFamily="18" charset="2"/>
              </a:rPr>
              <a:t>Разберем несколько заданий, направленных на оценку умения школьников анализировать, интерпретировать данные и делать выводы.</a:t>
            </a:r>
            <a:endParaRPr lang="ru-RU" sz="2800" dirty="0" smtClean="0">
              <a:solidFill>
                <a:srgbClr val="C00000"/>
              </a:solidFill>
              <a:sym typeface="Wingdings 2" panose="05020102010507070707" pitchFamily="18" charset="2"/>
            </a:endParaRPr>
          </a:p>
          <a:p>
            <a:pPr algn="just"/>
            <a:r>
              <a:rPr lang="ru-RU" sz="2800" dirty="0" smtClean="0">
                <a:solidFill>
                  <a:srgbClr val="C00000"/>
                </a:solidFill>
                <a:sym typeface="Wingdings 2" panose="05020102010507070707" pitchFamily="18" charset="2"/>
              </a:rPr>
              <a:t></a:t>
            </a:r>
            <a:r>
              <a:rPr lang="ru-RU" sz="2800" b="1" dirty="0">
                <a:sym typeface="Wingdings 2" panose="05020102010507070707" pitchFamily="18" charset="2"/>
              </a:rPr>
              <a:t>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sym typeface="Wingdings 2" panose="05020102010507070707" pitchFamily="18" charset="2"/>
              </a:rPr>
              <a:t>Обсудим варианты нового задания – ТЗ № 3.</a:t>
            </a:r>
            <a:endParaRPr lang="ru-RU" sz="2800" dirty="0" smtClean="0">
              <a:solidFill>
                <a:srgbClr val="C00000"/>
              </a:solidFill>
              <a:sym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94114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27708"/>
            <a:ext cx="1062182" cy="68130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2291" y="2280047"/>
            <a:ext cx="822036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Выполнение ТЗ № 2: статистические данные </a:t>
            </a:r>
          </a:p>
          <a:p>
            <a:pPr algn="ctr"/>
            <a: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 обобщенные выводы</a:t>
            </a:r>
            <a:endParaRPr lang="ru-RU" sz="4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1990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0" y="230013"/>
            <a:ext cx="28078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01530" y="387031"/>
            <a:ext cx="4157147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6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42</a:t>
            </a:r>
            <a:r>
              <a:rPr lang="ru-RU" sz="2800" b="0" cap="none" spc="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педагога выполнили задание № 2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6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&gt; 120</a:t>
            </a:r>
            <a:r>
              <a:rPr lang="ru-RU" sz="28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0" cap="none" spc="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предложенных заданий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6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~ 43%</a:t>
            </a:r>
            <a:r>
              <a:rPr lang="ru-RU" sz="3600" b="0" cap="none" spc="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0" cap="none" spc="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заданий из области химии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6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~ 37%</a:t>
            </a:r>
            <a:r>
              <a:rPr lang="ru-RU" sz="2800" b="0" cap="none" spc="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заданий из области биологии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12" y="387031"/>
            <a:ext cx="6835055" cy="4175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05613" y="4733732"/>
            <a:ext cx="68350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Главное замечание: </a:t>
            </a:r>
            <a:r>
              <a:rPr lang="ru-RU" sz="2400" u="sng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несоблюдение требований ТЗ</a:t>
            </a:r>
            <a:r>
              <a:rPr lang="ru-RU" sz="2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(задания не соответствуют указанной компетенции; не указаны авторы, классы, темы; нет критериев оценивания; иное техническое оформление) + </a:t>
            </a:r>
            <a:r>
              <a:rPr lang="ru-RU" sz="2400" u="sng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очень объемные тексты</a:t>
            </a:r>
            <a:endParaRPr lang="ru-RU" sz="2400" u="sng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7635" y="4733732"/>
            <a:ext cx="2016942" cy="1938992"/>
          </a:xfrm>
          <a:prstGeom prst="rect">
            <a:avLst/>
          </a:prstGeom>
        </p:spPr>
      </p:pic>
      <p:sp>
        <p:nvSpPr>
          <p:cNvPr id="9" name="Выноска-облако 8"/>
          <p:cNvSpPr/>
          <p:nvPr/>
        </p:nvSpPr>
        <p:spPr>
          <a:xfrm>
            <a:off x="9337965" y="4562672"/>
            <a:ext cx="2448816" cy="1561037"/>
          </a:xfrm>
          <a:prstGeom prst="cloudCallout">
            <a:avLst>
              <a:gd name="adj1" fmla="val -87630"/>
              <a:gd name="adj2" fmla="val 1576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Мне было очень сложно составлять задания …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90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27708"/>
            <a:ext cx="1062182" cy="68130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99642" y="1819998"/>
            <a:ext cx="932310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Задания, разработанные участниками группы на оценку умений компетенции «Понимание особенностей ЕН исследования»</a:t>
            </a:r>
            <a:endParaRPr lang="ru-RU" sz="4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15128" y="5532581"/>
            <a:ext cx="863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Только некоторые примеры (и на «выполнить», и на «еще надо подумать»)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438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09" y="403573"/>
            <a:ext cx="6837187" cy="60156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 descr="https://i.servimg.com/u/f25/18/42/86/22/bt-cha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117" y="4377953"/>
            <a:ext cx="2551545" cy="87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45617" y="5348186"/>
            <a:ext cx="33335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Каковы будут Ваши ответы на представленные вопросы (задания)?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84271" y="569827"/>
            <a:ext cx="3683235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	Одна из нескольких работ, к которой (у меня) не возникло уточняющих или корректирующих вопросов</a:t>
            </a:r>
            <a:endParaRPr lang="ru-RU" sz="32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5617" y="473676"/>
            <a:ext cx="635577" cy="65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62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37" y="651886"/>
            <a:ext cx="7772400" cy="55911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 descr="https://i.servimg.com/u/f25/18/42/86/22/bt-cha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482" y="3642115"/>
            <a:ext cx="2551545" cy="87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9050481" y="4700922"/>
            <a:ext cx="2551545" cy="1123712"/>
          </a:xfrm>
          <a:prstGeom prst="wedgeRoundRectCallout">
            <a:avLst>
              <a:gd name="adj1" fmla="val -178783"/>
              <a:gd name="adj2" fmla="val 74830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Сформулируйте ответ на поставленный в задании вопрос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645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85" y="268907"/>
            <a:ext cx="6317815" cy="55655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6925248" y="1098488"/>
            <a:ext cx="49711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Необычность задания – в необходимости анализа замыслов, деятельности учителя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3" y="2783707"/>
            <a:ext cx="6061652" cy="387945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39730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ранжевый и красный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ругая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3287</TotalTime>
  <Words>820</Words>
  <Application>Microsoft Office PowerPoint</Application>
  <PresentationFormat>Широкоэкранный</PresentationFormat>
  <Paragraphs>73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Arial Narrow</vt:lpstr>
      <vt:lpstr>Calibri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Клинова М Н</dc:creator>
  <cp:lastModifiedBy>Клинова М Н</cp:lastModifiedBy>
  <cp:revision>361</cp:revision>
  <dcterms:created xsi:type="dcterms:W3CDTF">2022-02-14T15:03:53Z</dcterms:created>
  <dcterms:modified xsi:type="dcterms:W3CDTF">2022-03-11T14:20:09Z</dcterms:modified>
</cp:coreProperties>
</file>