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63" r:id="rId2"/>
    <p:sldId id="344" r:id="rId3"/>
    <p:sldId id="273" r:id="rId4"/>
    <p:sldId id="261" r:id="rId5"/>
    <p:sldId id="266" r:id="rId6"/>
    <p:sldId id="265" r:id="rId7"/>
    <p:sldId id="299" r:id="rId8"/>
    <p:sldId id="262" r:id="rId9"/>
    <p:sldId id="257" r:id="rId10"/>
    <p:sldId id="258" r:id="rId11"/>
    <p:sldId id="259" r:id="rId12"/>
    <p:sldId id="342" r:id="rId13"/>
    <p:sldId id="343" r:id="rId14"/>
    <p:sldId id="260" r:id="rId15"/>
    <p:sldId id="274" r:id="rId16"/>
    <p:sldId id="324" r:id="rId17"/>
    <p:sldId id="335" r:id="rId18"/>
    <p:sldId id="341" r:id="rId19"/>
    <p:sldId id="277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5" r:id="rId28"/>
    <p:sldId id="296" r:id="rId29"/>
    <p:sldId id="336" r:id="rId30"/>
    <p:sldId id="340" r:id="rId31"/>
    <p:sldId id="313" r:id="rId32"/>
    <p:sldId id="338" r:id="rId33"/>
    <p:sldId id="337" r:id="rId34"/>
    <p:sldId id="310" r:id="rId35"/>
    <p:sldId id="339" r:id="rId36"/>
    <p:sldId id="306" r:id="rId37"/>
    <p:sldId id="309" r:id="rId38"/>
    <p:sldId id="345" r:id="rId39"/>
    <p:sldId id="298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114" d="100"/>
          <a:sy n="114" d="100"/>
        </p:scale>
        <p:origin x="156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8B939A-1B17-460C-9E17-7137FCCCB737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0FC769-E9BC-4CF9-B4A9-0AD2AF7D6AF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3E312D8E-5741-40A8-A920-5A49DA3825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927BC876-CE79-4870-B3C1-CFE4C4CB7E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Ayres, K. M., </a:t>
            </a:r>
            <a:r>
              <a:rPr lang="en-US" altLang="en-US" dirty="0" err="1">
                <a:latin typeface="Arial" panose="020B0604020202020204" pitchFamily="34" charset="0"/>
              </a:rPr>
              <a:t>Lowrey</a:t>
            </a:r>
            <a:r>
              <a:rPr lang="en-US" altLang="en-US" dirty="0">
                <a:latin typeface="Arial" panose="020B0604020202020204" pitchFamily="34" charset="0"/>
              </a:rPr>
              <a:t>, K. A., Douglas, K. H., &amp; Sievers, C. (2011). I can identify Saturn but I can’t brush my teeth: What happens when the curricular focus for students with severe disabilities shifts. </a:t>
            </a:r>
            <a:r>
              <a:rPr lang="en-US" altLang="en-US" i="1" dirty="0">
                <a:latin typeface="Arial" panose="020B0604020202020204" pitchFamily="34" charset="0"/>
              </a:rPr>
              <a:t>Education and Training in Autism and Developmental Disabilities, 46</a:t>
            </a:r>
            <a:r>
              <a:rPr lang="en-US" altLang="en-US" dirty="0">
                <a:latin typeface="Arial" panose="020B0604020202020204" pitchFamily="34" charset="0"/>
              </a:rPr>
              <a:t>, 11-21.</a:t>
            </a:r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93F21FCA-9016-4E2A-AA59-00888DDD89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858" indent="-285715">
              <a:defRPr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2858" indent="-228571">
              <a:defRPr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002" indent="-228571">
              <a:defRPr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146" indent="-228571">
              <a:defRPr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289" indent="-2285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433" indent="-2285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8576" indent="-2285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5720" indent="-2285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fld id="{7B2A7819-4A48-4CEA-BA91-DEEC1E7953E0}" type="slidenum">
              <a:rPr lang="el-GR" altLang="en-US" smtClean="0">
                <a:latin typeface="Arial" panose="020B0604020202020204" pitchFamily="34" charset="0"/>
              </a:rPr>
              <a:pPr/>
              <a:t>9</a:t>
            </a:fld>
            <a:endParaRPr lang="el-GR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762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Slide Image Placeholder 1">
            <a:extLst>
              <a:ext uri="{FF2B5EF4-FFF2-40B4-BE49-F238E27FC236}">
                <a16:creationId xmlns:a16="http://schemas.microsoft.com/office/drawing/2014/main" id="{9FEFC2F0-44D5-4831-9902-B6F2BE8FBA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6435" name="Notes Placeholder 2">
            <a:extLst>
              <a:ext uri="{FF2B5EF4-FFF2-40B4-BE49-F238E27FC236}">
                <a16:creationId xmlns:a16="http://schemas.microsoft.com/office/drawing/2014/main" id="{456762D4-54F2-4274-8AD1-DA4A2F38A2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46436" name="Slide Number Placeholder 3">
            <a:extLst>
              <a:ext uri="{FF2B5EF4-FFF2-40B4-BE49-F238E27FC236}">
                <a16:creationId xmlns:a16="http://schemas.microsoft.com/office/drawing/2014/main" id="{57E45053-E0D0-4536-A5C4-77FEACA897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858" indent="-285715">
              <a:defRPr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2858" indent="-228571">
              <a:defRPr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002" indent="-228571">
              <a:defRPr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146" indent="-228571">
              <a:defRPr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289" indent="-2285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433" indent="-2285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8576" indent="-2285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5720" indent="-2285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fld id="{FD1C0847-1E2A-44E9-AA09-56D2D6E1E249}" type="slidenum">
              <a:rPr lang="el-GR" altLang="en-US" smtClean="0">
                <a:latin typeface="Arial" panose="020B0604020202020204" pitchFamily="34" charset="0"/>
              </a:rPr>
              <a:pPr/>
              <a:t>14</a:t>
            </a:fld>
            <a:endParaRPr lang="el-GR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247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BDDC-8B42-4CA4-B8EE-69B568A10824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B23B6-C13E-435E-B6B5-B2756E53A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BDDC-8B42-4CA4-B8EE-69B568A10824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B23B6-C13E-435E-B6B5-B2756E53A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BDDC-8B42-4CA4-B8EE-69B568A10824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B23B6-C13E-435E-B6B5-B2756E53A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Два объекта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6984776" cy="688768"/>
          </a:xfrm>
          <a:prstGeom prst="rect">
            <a:avLst/>
          </a:prstGeom>
        </p:spPr>
        <p:txBody>
          <a:bodyPr/>
          <a:lstStyle>
            <a:lvl1pPr algn="l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Номер слайда 4"/>
          <p:cNvSpPr>
            <a:spLocks noGrp="1"/>
          </p:cNvSpPr>
          <p:nvPr>
            <p:ph type="sldNum" sz="quarter" idx="10"/>
          </p:nvPr>
        </p:nvSpPr>
        <p:spPr>
          <a:xfrm>
            <a:off x="0" y="6381749"/>
            <a:ext cx="755650" cy="476251"/>
          </a:xfrm>
        </p:spPr>
        <p:txBody>
          <a:bodyPr/>
          <a:lstStyle>
            <a:lvl1pPr algn="l">
              <a:defRPr b="1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fld id="{E1937D6F-4E30-4C01-8A6F-B3CFA2478CA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411415" y="6381749"/>
            <a:ext cx="6569075" cy="476251"/>
          </a:xfrm>
          <a:prstGeom prst="rect">
            <a:avLst/>
          </a:prstGeom>
        </p:spPr>
        <p:txBody>
          <a:bodyPr anchor="t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36240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BDDC-8B42-4CA4-B8EE-69B568A10824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B23B6-C13E-435E-B6B5-B2756E53A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BDDC-8B42-4CA4-B8EE-69B568A10824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B23B6-C13E-435E-B6B5-B2756E53A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BDDC-8B42-4CA4-B8EE-69B568A10824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B23B6-C13E-435E-B6B5-B2756E53A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BDDC-8B42-4CA4-B8EE-69B568A10824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B23B6-C13E-435E-B6B5-B2756E53A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BDDC-8B42-4CA4-B8EE-69B568A10824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B23B6-C13E-435E-B6B5-B2756E53A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BDDC-8B42-4CA4-B8EE-69B568A10824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B23B6-C13E-435E-B6B5-B2756E53A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BDDC-8B42-4CA4-B8EE-69B568A10824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B23B6-C13E-435E-B6B5-B2756E53A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BDDC-8B42-4CA4-B8EE-69B568A10824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B23B6-C13E-435E-B6B5-B2756E53A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8BDDC-8B42-4CA4-B8EE-69B568A10824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B23B6-C13E-435E-B6B5-B2756E53A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arant.ru/products/ipo/prime/doc/74485010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du.gov.ru/document/1176def32bf6e18ccb5a347a03b24acd/download/3155/" TargetMode="External"/><Relationship Id="rId2" Type="http://schemas.openxmlformats.org/officeDocument/2006/relationships/hyperlink" Target="http://www.consultant.ru/document/cons_doc_LAW_364186/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sychlib.ru/inc/absid.php?absid=396645" TargetMode="External"/><Relationship Id="rId2" Type="http://schemas.openxmlformats.org/officeDocument/2006/relationships/hyperlink" Target="http://psychlib.ru/inc/absid.php?absid=39944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sychlib.ru/inc/absid.php?absid=371369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-open.ru/" TargetMode="External"/><Relationship Id="rId2" Type="http://schemas.openxmlformats.org/officeDocument/2006/relationships/hyperlink" Target="http://www.inclusive-edu.ru/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91680"/>
            <a:ext cx="8062664" cy="2401416"/>
          </a:xfrm>
        </p:spPr>
        <p:txBody>
          <a:bodyPr>
            <a:normAutofit/>
          </a:bodyPr>
          <a:lstStyle/>
          <a:p>
            <a:r>
              <a:rPr lang="ru-RU" dirty="0"/>
              <a:t>     </a:t>
            </a:r>
            <a:r>
              <a:rPr lang="ru-RU" b="1" dirty="0">
                <a:solidFill>
                  <a:srgbClr val="0070C0"/>
                </a:solidFill>
              </a:rPr>
              <a:t>Инклюзивное образование</a:t>
            </a:r>
            <a:br>
              <a:rPr lang="ru-RU" b="1" dirty="0">
                <a:solidFill>
                  <a:srgbClr val="0070C0"/>
                </a:solidFill>
              </a:rPr>
            </a:br>
            <a:r>
              <a:rPr lang="ru-RU" b="1" dirty="0">
                <a:solidFill>
                  <a:srgbClr val="0070C0"/>
                </a:solidFill>
              </a:rPr>
              <a:t> в России: особенности организации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93096"/>
            <a:ext cx="6512768" cy="1656184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Самсонова Елена Валентиновна, </a:t>
            </a:r>
          </a:p>
          <a:p>
            <a:r>
              <a:rPr lang="ru-RU" b="1" dirty="0">
                <a:solidFill>
                  <a:srgbClr val="002060"/>
                </a:solidFill>
              </a:rPr>
              <a:t>к. психол.н., руководитель </a:t>
            </a:r>
          </a:p>
          <a:p>
            <a:r>
              <a:rPr lang="ru-RU" b="1" dirty="0">
                <a:solidFill>
                  <a:srgbClr val="002060"/>
                </a:solidFill>
              </a:rPr>
              <a:t>Научно-методического центра Института проблем инклюзивного образования МГППУ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0CCCFE-A110-4CD5-85B7-C944FAD22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139175"/>
            <a:ext cx="1296144" cy="1252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Content Placeholder 3" descr="МГППУ_ЛОГ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23528" y="260648"/>
            <a:ext cx="3096344" cy="1442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92C99-EDC0-4864-AD17-B3CBB767A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908720"/>
            <a:ext cx="6858000" cy="2232248"/>
          </a:xfrm>
        </p:spPr>
        <p:txBody>
          <a:bodyPr>
            <a:normAutofit fontScale="90000"/>
          </a:bodyPr>
          <a:lstStyle/>
          <a:p>
            <a:r>
              <a:rPr lang="ru-RU" sz="5400" b="1" i="1" dirty="0">
                <a:solidFill>
                  <a:srgbClr val="8E0000"/>
                </a:solidFill>
              </a:rPr>
              <a:t>Пропорциональное равенство и обучение</a:t>
            </a:r>
            <a:endParaRPr lang="en-US" sz="5400" b="1" dirty="0">
              <a:solidFill>
                <a:srgbClr val="8E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BFDF7-EFC1-467B-B728-8A8C2B100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5" y="3140970"/>
            <a:ext cx="8496944" cy="3096343"/>
          </a:xfrm>
        </p:spPr>
        <p:txBody>
          <a:bodyPr>
            <a:normAutofit fontScale="70000" lnSpcReduction="20000"/>
          </a:bodyPr>
          <a:lstStyle/>
          <a:p>
            <a:r>
              <a:rPr lang="ru-RU" sz="4400" b="1" dirty="0"/>
              <a:t>Почему</a:t>
            </a:r>
            <a:r>
              <a:rPr lang="en-US" sz="4400" b="1" dirty="0"/>
              <a:t>?</a:t>
            </a:r>
            <a:endParaRPr lang="el-GR" sz="4400" b="1" dirty="0"/>
          </a:p>
          <a:p>
            <a:r>
              <a:rPr lang="ru-RU" sz="4400" b="1" dirty="0"/>
              <a:t>Для кого</a:t>
            </a:r>
            <a:r>
              <a:rPr lang="en-US" sz="4400" b="1" dirty="0"/>
              <a:t>?</a:t>
            </a:r>
            <a:endParaRPr lang="ru-RU" sz="4400" b="1" dirty="0"/>
          </a:p>
          <a:p>
            <a:r>
              <a:rPr lang="ru-RU" altLang="en-US" sz="4400" dirty="0">
                <a:highlight>
                  <a:srgbClr val="FFFF00"/>
                </a:highlight>
              </a:rPr>
              <a:t>Перефразируя Аристотеля: нет ничего более неравного, чем применять одинаковые подходы и ставить те же цели при обучении людей с неодинаковыми способностями к обучению</a:t>
            </a:r>
            <a:r>
              <a:rPr lang="en-US" altLang="en-US" sz="4400" dirty="0">
                <a:highlight>
                  <a:srgbClr val="FFFF00"/>
                </a:highlight>
              </a:rPr>
              <a:t>.</a:t>
            </a:r>
            <a:endParaRPr lang="en-US" sz="4400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1684D8-6E27-4644-8EFA-EEDD0F9C4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4319" y="6381750"/>
            <a:ext cx="569789" cy="476250"/>
          </a:xfrm>
        </p:spPr>
        <p:txBody>
          <a:bodyPr/>
          <a:lstStyle/>
          <a:p>
            <a:pPr>
              <a:defRPr/>
            </a:pPr>
            <a:fld id="{EB59D552-3FAC-4372-AAB2-CD232AA9A32F}" type="slidenum">
              <a:rPr lang="el-GR" altLang="en-US" smtClean="0"/>
              <a:pPr>
                <a:defRPr/>
              </a:pPr>
              <a:t>10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3654105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>
            <a:extLst>
              <a:ext uri="{FF2B5EF4-FFF2-40B4-BE49-F238E27FC236}">
                <a16:creationId xmlns:a16="http://schemas.microsoft.com/office/drawing/2014/main" id="{CD9B0226-F22F-42D6-B926-C028EC2389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31095" y="665162"/>
            <a:ext cx="6886575" cy="3411910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endParaRPr lang="el-GR" altLang="en-US" sz="2400" dirty="0"/>
          </a:p>
          <a:p>
            <a:pPr eaLnBrk="1" hangingPunct="1">
              <a:spcBef>
                <a:spcPct val="0"/>
              </a:spcBef>
              <a:defRPr/>
            </a:pPr>
            <a:endParaRPr lang="el-GR" altLang="en-US" sz="2400" dirty="0"/>
          </a:p>
          <a:p>
            <a:pPr eaLnBrk="1" hangingPunct="1">
              <a:spcBef>
                <a:spcPct val="0"/>
              </a:spcBef>
              <a:defRPr/>
            </a:pPr>
            <a:endParaRPr lang="en-US" altLang="en-US" sz="2400" dirty="0"/>
          </a:p>
          <a:p>
            <a:pPr lvl="2" eaLnBrk="1" hangingPunct="1">
              <a:spcBef>
                <a:spcPts val="600"/>
              </a:spcBef>
              <a:defRPr/>
            </a:pPr>
            <a:endParaRPr lang="en-US" altLang="en-US" sz="3600" b="1" dirty="0">
              <a:solidFill>
                <a:srgbClr val="FF00FF"/>
              </a:solidFill>
            </a:endParaRPr>
          </a:p>
          <a:p>
            <a:pPr marL="914400" lvl="2" indent="0" eaLnBrk="1" hangingPunct="1">
              <a:spcBef>
                <a:spcPts val="600"/>
              </a:spcBef>
              <a:buNone/>
              <a:defRPr/>
            </a:pPr>
            <a:endParaRPr lang="en-US" altLang="en-US" sz="3600" b="1" dirty="0">
              <a:solidFill>
                <a:srgbClr val="FF00FF"/>
              </a:solidFill>
            </a:endParaRPr>
          </a:p>
          <a:p>
            <a:pPr marL="914400" lvl="2" indent="0" eaLnBrk="1" hangingPunct="1">
              <a:spcBef>
                <a:spcPts val="600"/>
              </a:spcBef>
              <a:buNone/>
              <a:defRPr/>
            </a:pPr>
            <a:br>
              <a:rPr lang="en-US" altLang="en-US" dirty="0"/>
            </a:br>
            <a:endParaRPr lang="en-US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9508" name="Title 5">
            <a:extLst>
              <a:ext uri="{FF2B5EF4-FFF2-40B4-BE49-F238E27FC236}">
                <a16:creationId xmlns:a16="http://schemas.microsoft.com/office/drawing/2014/main" id="{6A62FBF0-8722-4956-9A30-7221AF30BB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529" y="1"/>
            <a:ext cx="8568952" cy="587548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en-US" sz="3200" b="1" dirty="0">
                <a:solidFill>
                  <a:srgbClr val="A20000"/>
                </a:solidFill>
              </a:rPr>
              <a:t>Принципы пропорционального равенства</a:t>
            </a:r>
            <a:endParaRPr lang="el-GR" altLang="en-US" sz="3200" b="1" dirty="0">
              <a:solidFill>
                <a:srgbClr val="A2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294BE5-1447-4F17-A308-F36A4944AE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836713"/>
            <a:ext cx="8663882" cy="60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571500" indent="-457200" algn="just" eaLnBrk="1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altLang="en-US" sz="2400" kern="0" dirty="0"/>
              <a:t>Пропорциональное распределение социальных и образовательных ресурсов в соответствии с потребностями в обучении, включая особые потребности в обучении людей с инвалидностью.</a:t>
            </a:r>
            <a:endParaRPr lang="el-GR" altLang="en-US" sz="2400" kern="0" dirty="0"/>
          </a:p>
          <a:p>
            <a:pPr marL="571500" indent="-457200" algn="just" eaLnBrk="1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altLang="en-US" sz="2400" kern="0" dirty="0"/>
              <a:t>Понимание материального фундамента для поддержки обучения</a:t>
            </a:r>
            <a:r>
              <a:rPr lang="en-US" altLang="en-US" sz="2400" kern="0" dirty="0"/>
              <a:t>: </a:t>
            </a:r>
            <a:r>
              <a:rPr lang="ru-RU" altLang="en-US" sz="2400" kern="0" dirty="0"/>
              <a:t>Внешние ресурсы и службы, учителя специального образования</a:t>
            </a:r>
            <a:endParaRPr lang="el-GR" altLang="en-US" sz="2400" kern="0" dirty="0"/>
          </a:p>
          <a:p>
            <a:pPr marL="571500" indent="-457200" algn="just" eaLnBrk="1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altLang="en-US" sz="2400" kern="0" dirty="0"/>
              <a:t>Равенство возможностей, а именно: какие материальные условия (например, дополнительные учебные материалы, инфраструктура, услуги, специальные учителя, вспомогательный персонал) нужны ребенку, чтобы иметь лучшие возможности для развития.</a:t>
            </a:r>
          </a:p>
          <a:p>
            <a:pPr marL="571500" indent="-457200" algn="just" eaLnBrk="1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altLang="en-US" sz="2400" kern="0" dirty="0"/>
              <a:t>Обучение как функция пропорционального равенства/ справедливости: образование на основе </a:t>
            </a:r>
            <a:r>
              <a:rPr lang="ru-RU" altLang="en-US" sz="2400" kern="0" dirty="0">
                <a:highlight>
                  <a:srgbClr val="FFFF00"/>
                </a:highlight>
              </a:rPr>
              <a:t>анализа потребностей </a:t>
            </a:r>
            <a:r>
              <a:rPr lang="ru-RU" altLang="en-US" sz="2400" kern="0" dirty="0"/>
              <a:t>людей</a:t>
            </a:r>
            <a:endParaRPr lang="en-US" altLang="en-US" sz="24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AEC399-E009-42D4-BD29-32CC93D75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50342" y="6525344"/>
            <a:ext cx="339942" cy="346688"/>
          </a:xfrm>
        </p:spPr>
        <p:txBody>
          <a:bodyPr/>
          <a:lstStyle/>
          <a:p>
            <a:pPr>
              <a:defRPr/>
            </a:pPr>
            <a:fld id="{EB59D552-3FAC-4372-AAB2-CD232AA9A32F}" type="slidenum">
              <a:rPr lang="el-GR" altLang="en-US" smtClean="0"/>
              <a:pPr>
                <a:defRPr/>
              </a:pPr>
              <a:t>11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3953838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>
            <a:extLst>
              <a:ext uri="{FF2B5EF4-FFF2-40B4-BE49-F238E27FC236}">
                <a16:creationId xmlns:a16="http://schemas.microsoft.com/office/drawing/2014/main" id="{6DAF3AFF-FF74-4F03-AF6F-2A724CC131D7}"/>
              </a:ext>
            </a:extLst>
          </p:cNvPr>
          <p:cNvPicPr>
            <a:picLocks noGrp="1"/>
          </p:cNvPicPr>
          <p:nvPr>
            <p:ph idx="4294967295"/>
          </p:nvPr>
        </p:nvPicPr>
        <p:blipFill rotWithShape="1">
          <a:blip r:embed="rId2" cstate="print">
            <a:lum bright="30000" contrast="-20000"/>
          </a:blip>
          <a:srcRect l="4540" t="18411" r="2375" b="7380"/>
          <a:stretch/>
        </p:blipFill>
        <p:spPr bwMode="auto">
          <a:xfrm>
            <a:off x="395536" y="0"/>
            <a:ext cx="8748464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9789" y="5468938"/>
            <a:ext cx="6953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esh002\AppData\Local\Microsoft\Windows\Temporary Internet Files\Content.Outlook\LDI2BGAN\Justic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5" y="116632"/>
            <a:ext cx="8928992" cy="65527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C:\Users\esh002\AppData\Local\Microsoft\Windows\Temporary Internet Files\Content.Outlook\LDI2BGAN\Justice.png">
            <a:extLst>
              <a:ext uri="{FF2B5EF4-FFF2-40B4-BE49-F238E27FC236}">
                <a16:creationId xmlns:a16="http://schemas.microsoft.com/office/drawing/2014/main" id="{9BC54D24-C0CB-4D20-992A-115025D39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905" y="269032"/>
            <a:ext cx="8928992" cy="65527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esh002\AppData\Local\Microsoft\Windows\Temporary Internet Files\Content.Outlook\LDI2BGAN\Justice.png">
            <a:extLst>
              <a:ext uri="{FF2B5EF4-FFF2-40B4-BE49-F238E27FC236}">
                <a16:creationId xmlns:a16="http://schemas.microsoft.com/office/drawing/2014/main" id="{089EBFF6-D731-45EA-B37A-05001666D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122" y="305272"/>
            <a:ext cx="8928992" cy="65527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Title 1">
            <a:extLst>
              <a:ext uri="{FF2B5EF4-FFF2-40B4-BE49-F238E27FC236}">
                <a16:creationId xmlns:a16="http://schemas.microsoft.com/office/drawing/2014/main" id="{547CD860-1A93-45E6-A644-5A14E3F234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2761" y="0"/>
            <a:ext cx="6858001" cy="1125538"/>
          </a:xfrm>
        </p:spPr>
        <p:txBody>
          <a:bodyPr>
            <a:normAutofit/>
          </a:bodyPr>
          <a:lstStyle/>
          <a:p>
            <a:r>
              <a:rPr lang="ru-RU" altLang="en-US" sz="3600" b="1" dirty="0">
                <a:solidFill>
                  <a:srgbClr val="8E0000"/>
                </a:solidFill>
              </a:rPr>
              <a:t>Пропорциональное равенство</a:t>
            </a:r>
            <a:endParaRPr lang="en-US" altLang="en-US" sz="3600" b="1" dirty="0">
              <a:solidFill>
                <a:srgbClr val="8E0000"/>
              </a:solidFill>
            </a:endParaRPr>
          </a:p>
        </p:txBody>
      </p:sp>
      <p:sp>
        <p:nvSpPr>
          <p:cNvPr id="145411" name="Content Placeholder 2">
            <a:extLst>
              <a:ext uri="{FF2B5EF4-FFF2-40B4-BE49-F238E27FC236}">
                <a16:creationId xmlns:a16="http://schemas.microsoft.com/office/drawing/2014/main" id="{D19D21DD-9C56-49EC-BFF0-26E1263B65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1" y="1125541"/>
            <a:ext cx="8554453" cy="5518735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ru-RU" altLang="en-US" sz="2400" dirty="0"/>
              <a:t>Высокое качество образования для всех требует, чтобы мы не пренебрегали особыми потребностями людей</a:t>
            </a:r>
            <a:r>
              <a:rPr lang="en-US" altLang="en-US" sz="2400" dirty="0"/>
              <a:t>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ru-RU" altLang="en-US" sz="2400" dirty="0"/>
              <a:t>Политика должна быть направлена на удовлетворение потребностей </a:t>
            </a:r>
            <a:r>
              <a:rPr lang="ru-RU" altLang="en-US" sz="2400" b="1" dirty="0"/>
              <a:t>всего спектра</a:t>
            </a:r>
            <a:r>
              <a:rPr lang="ru-RU" altLang="en-US" sz="2400" dirty="0"/>
              <a:t> людей, а не их части.</a:t>
            </a:r>
            <a:endParaRPr lang="en-US" altLang="en-US" sz="2400" dirty="0"/>
          </a:p>
          <a:p>
            <a:pPr lvl="1" algn="just">
              <a:spcBef>
                <a:spcPts val="600"/>
              </a:spcBef>
              <a:spcAft>
                <a:spcPts val="0"/>
              </a:spcAft>
            </a:pPr>
            <a:r>
              <a:rPr lang="ru-RU" altLang="en-US" sz="2000" dirty="0"/>
              <a:t>Многие люди </a:t>
            </a:r>
            <a:r>
              <a:rPr lang="ru-RU" altLang="en-US" sz="2000" b="1" dirty="0"/>
              <a:t>с сенсорными нарушениями</a:t>
            </a:r>
            <a:r>
              <a:rPr lang="ru-RU" altLang="en-US" sz="2000" dirty="0"/>
              <a:t>, такими как глухота и слепота, а также с </a:t>
            </a:r>
            <a:r>
              <a:rPr lang="ru-RU" altLang="en-US" sz="2000" b="1" dirty="0"/>
              <a:t>ортопедическими нарушениями</a:t>
            </a:r>
            <a:r>
              <a:rPr lang="ru-RU" altLang="en-US" sz="2000" dirty="0"/>
              <a:t>, могут быть хорошо защищены антидискриминационными инклюзивными политиками</a:t>
            </a:r>
            <a:r>
              <a:rPr lang="en-US" altLang="en-US" sz="2000" dirty="0"/>
              <a:t>.</a:t>
            </a:r>
          </a:p>
          <a:p>
            <a:pPr lvl="1" algn="just">
              <a:spcBef>
                <a:spcPts val="600"/>
              </a:spcBef>
              <a:spcAft>
                <a:spcPts val="0"/>
              </a:spcAft>
            </a:pPr>
            <a:r>
              <a:rPr lang="ru-RU" altLang="en-US" sz="2000" dirty="0"/>
              <a:t>Однако многие люди </a:t>
            </a:r>
            <a:r>
              <a:rPr lang="ru-RU" altLang="en-US" sz="2000" b="1" dirty="0"/>
              <a:t>с хроническими или неизлечимыми заболеваниями и ограниченными умственными способностями</a:t>
            </a:r>
            <a:r>
              <a:rPr lang="ru-RU" altLang="en-US" sz="2000" dirty="0"/>
              <a:t>, такими как серьезные проблемы с психическим здоровьем (например, шизофрения и др.), тяжелые нарушения умственного развития и др. расстройства (например, РАС), сталкиваются с серьезными проблемами со здоровьем или учебой. Эффективная политика для них выходит за рамки </a:t>
            </a:r>
            <a:r>
              <a:rPr lang="ru-RU" altLang="en-US" sz="2000" u="sng" dirty="0"/>
              <a:t>антидискриминационного</a:t>
            </a:r>
            <a:r>
              <a:rPr lang="ru-RU" altLang="en-US" sz="2000" dirty="0"/>
              <a:t> законодательства 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ru-RU" altLang="en-US" sz="2400" dirty="0"/>
              <a:t>В таких случаях может потребоваться изменение политики на основе </a:t>
            </a:r>
            <a:r>
              <a:rPr lang="ru-RU" altLang="en-US" sz="2400" b="1" dirty="0"/>
              <a:t>пропорционального равенства </a:t>
            </a:r>
            <a:r>
              <a:rPr lang="ru-RU" altLang="en-US" sz="2400" dirty="0"/>
              <a:t>и </a:t>
            </a:r>
            <a:r>
              <a:rPr lang="ru-RU" altLang="en-US" sz="2400" b="1" dirty="0"/>
              <a:t>социальной справедливости</a:t>
            </a:r>
            <a:r>
              <a:rPr lang="ru-RU" altLang="en-US" sz="2400" dirty="0"/>
              <a:t>.</a:t>
            </a:r>
            <a:endParaRPr lang="en-US" altLang="en-US" sz="2400" b="1" dirty="0">
              <a:highlight>
                <a:srgbClr val="FFFF00"/>
              </a:highlight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C53F09-B362-42AD-B1BC-E7132CCB7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42331" y="6453336"/>
            <a:ext cx="469509" cy="380852"/>
          </a:xfrm>
        </p:spPr>
        <p:txBody>
          <a:bodyPr/>
          <a:lstStyle/>
          <a:p>
            <a:pPr>
              <a:defRPr/>
            </a:pPr>
            <a:fld id="{EB59D552-3FAC-4372-AAB2-CD232AA9A32F}" type="slidenum">
              <a:rPr lang="el-GR" altLang="en-US" smtClean="0"/>
              <a:pPr>
                <a:defRPr/>
              </a:pPr>
              <a:t>14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210340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29.12.2012 N 273-ФЗ</a:t>
            </a:r>
            <a:b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(ред. от 23.07.2013)</a:t>
            </a:r>
            <a:b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"Об образовании в Российской Федерации"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обучающийся с ограниченными возможностями здоровья </a:t>
            </a:r>
            <a:r>
              <a:rPr lang="ru-RU" altLang="ru-RU" sz="2400" dirty="0">
                <a:latin typeface="Times New Roman" pitchFamily="18" charset="0"/>
              </a:rPr>
              <a:t>- физическое лицо, имеющее недостатки в физическом и (или) психологическом развитии, подтвержденные </a:t>
            </a:r>
            <a:r>
              <a:rPr lang="ru-RU" altLang="ru-RU" sz="2400" dirty="0" err="1">
                <a:latin typeface="Times New Roman" pitchFamily="18" charset="0"/>
              </a:rPr>
              <a:t>психолого-медико-педагогической</a:t>
            </a:r>
            <a:r>
              <a:rPr lang="ru-RU" altLang="ru-RU" sz="2400" dirty="0">
                <a:latin typeface="Times New Roman" pitchFamily="18" charset="0"/>
              </a:rPr>
              <a:t> комиссией и препятствующие получению образования без создания специальных условий </a:t>
            </a:r>
          </a:p>
          <a:p>
            <a:pPr algn="just" eaLnBrk="1" hangingPunct="1">
              <a:lnSpc>
                <a:spcPct val="90000"/>
              </a:lnSpc>
            </a:pPr>
            <a:endParaRPr lang="ru-RU" altLang="ru-RU" sz="24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ru-RU" altLang="ru-RU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6351" y="317249"/>
            <a:ext cx="74422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Обучающиеся с ограниченными возможностями здоровья и с инвалидностью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56351" y="1686467"/>
            <a:ext cx="3354669" cy="5539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altLang="ru-RU" sz="1500" b="1" dirty="0">
                <a:solidFill>
                  <a:srgbClr val="0C5174"/>
                </a:solidFill>
                <a:cs typeface="Arial" pitchFamily="34" charset="0"/>
              </a:rPr>
              <a:t>Ребенок с ограниченными возможностями здоровья*</a:t>
            </a:r>
            <a:endParaRPr lang="ru-RU" sz="15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26476" y="1721092"/>
            <a:ext cx="4065819" cy="32316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altLang="ru-RU" sz="1500" b="1" dirty="0">
                <a:solidFill>
                  <a:srgbClr val="0C5174"/>
                </a:solidFill>
                <a:cs typeface="Arial" pitchFamily="34" charset="0"/>
              </a:rPr>
              <a:t>Ребенок-инвалид (инвалид</a:t>
            </a:r>
            <a:r>
              <a:rPr lang="ru-RU" altLang="ru-RU" sz="1050" b="1" dirty="0">
                <a:solidFill>
                  <a:srgbClr val="0C5174"/>
                </a:solidFill>
                <a:cs typeface="Arial" pitchFamily="34" charset="0"/>
              </a:rPr>
              <a:t>)**</a:t>
            </a:r>
            <a:endParaRPr lang="ru-RU" sz="1050" dirty="0">
              <a:solidFill>
                <a:prstClr val="black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74850" y="2122287"/>
            <a:ext cx="240339" cy="32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260250" y="3532088"/>
            <a:ext cx="4024658" cy="3693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0C5174"/>
                </a:solidFill>
                <a:cs typeface="Arial" pitchFamily="34" charset="0"/>
              </a:rPr>
              <a:t>Получение заключения ПМПК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22935" y="2111930"/>
            <a:ext cx="751832" cy="4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0" y="5877272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п. 16 ст. 2 Федерального закона от 29.12.2012 г. № 273-ФЗ «Об образовании в Российской Федерации»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157192"/>
            <a:ext cx="8100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r>
              <a:rPr lang="ru-RU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24.11.1995 N 181-ФЗ (ред. от 01.06.2017) "О социальной защите инвалидов в Российской Федерации"</a:t>
            </a:r>
            <a:endParaRPr lang="ru-RU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61364" y="2370307"/>
            <a:ext cx="1575537" cy="8182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ОВЗ без инвалидности </a:t>
            </a:r>
          </a:p>
          <a:p>
            <a:pPr algn="ctr"/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07516" y="4378904"/>
            <a:ext cx="1575537" cy="685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АООП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451112" y="2360892"/>
            <a:ext cx="1564688" cy="8012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ОВЗ + инвалидность</a:t>
            </a:r>
            <a:endParaRPr lang="ru-RU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98851" y="4378904"/>
            <a:ext cx="1631852" cy="685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АООП, ИПРА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466904" y="2386681"/>
            <a:ext cx="1475440" cy="785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Инвалидность </a:t>
            </a:r>
          </a:p>
          <a:p>
            <a:pPr algn="ctr"/>
            <a:r>
              <a:rPr lang="ru-RU" sz="105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(нет заключения ПМПК)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416855" y="4335860"/>
            <a:ext cx="1475440" cy="6858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ООП, ИПРА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586271" y="3548529"/>
            <a:ext cx="1136608" cy="4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11265" y="2031160"/>
            <a:ext cx="347286" cy="32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044762" y="2029927"/>
            <a:ext cx="347286" cy="32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16050" y="3199904"/>
            <a:ext cx="324618" cy="317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42167" y="3194787"/>
            <a:ext cx="347286" cy="32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 descr="C:\Users\samuylova\Desktop\СПРАВКИ_ИНФОРМАЦИЯ\Виды-инвалидности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409" y="1600788"/>
            <a:ext cx="521867" cy="52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11" y="1600787"/>
            <a:ext cx="656735" cy="656735"/>
          </a:xfrm>
          <a:prstGeom prst="rect">
            <a:avLst/>
          </a:prstGeom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00869" y="4012049"/>
            <a:ext cx="507827" cy="32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60857" y="4012049"/>
            <a:ext cx="507827" cy="32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6308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4837" y="1210255"/>
            <a:ext cx="8098631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500" b="1" kern="0" dirty="0">
                <a:solidFill>
                  <a:prstClr val="white"/>
                </a:solidFill>
                <a:cs typeface="Arial" pitchFamily="34" charset="0"/>
              </a:rPr>
              <a:t>Специальные условия обучения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423" y="188640"/>
            <a:ext cx="4014521" cy="1944217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38" tIns="45719" rIns="91438" bIns="45719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125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Calibri" pitchFamily="34" charset="0"/>
              </a:rPr>
              <a:t>Специальные условия для получения образования обучающимися с ОВЗ</a:t>
            </a:r>
          </a:p>
          <a:p>
            <a:pPr algn="ctr" eaLnBrk="1" hangingPunct="1">
              <a:defRPr/>
            </a:pPr>
            <a:r>
              <a:rPr lang="ru-RU" altLang="ru-RU" sz="1125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Calibri" pitchFamily="34" charset="0"/>
              </a:rPr>
              <a:t>(Статья 79, Федерального закона «Об образовании в Российской Федерации» № 273-ФЗ от 29.12.2012 года)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2204864"/>
            <a:ext cx="3744416" cy="4154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altLang="ru-RU" sz="1050" b="1" kern="0" dirty="0">
                <a:solidFill>
                  <a:prstClr val="black"/>
                </a:solidFill>
                <a:latin typeface="Gilroy"/>
                <a:cs typeface="Arial" pitchFamily="34" charset="0"/>
              </a:rPr>
              <a:t>АООП и методы </a:t>
            </a:r>
          </a:p>
          <a:p>
            <a:pPr algn="r"/>
            <a:r>
              <a:rPr lang="ru-RU" altLang="ru-RU" sz="1050" b="1" kern="0" dirty="0">
                <a:solidFill>
                  <a:prstClr val="black"/>
                </a:solidFill>
                <a:latin typeface="Gilroy"/>
                <a:cs typeface="Arial" pitchFamily="34" charset="0"/>
              </a:rPr>
              <a:t>обучения и воспитания</a:t>
            </a:r>
            <a:endParaRPr lang="ru-RU" sz="1050" dirty="0">
              <a:solidFill>
                <a:prstClr val="black"/>
              </a:solidFill>
              <a:latin typeface="Gilroy"/>
            </a:endParaRPr>
          </a:p>
        </p:txBody>
      </p:sp>
      <p:pic>
        <p:nvPicPr>
          <p:cNvPr id="8" name="Picture 2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3568" y="2348880"/>
            <a:ext cx="667990" cy="556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92006" y="3068960"/>
            <a:ext cx="3659913" cy="41549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altLang="ru-RU" sz="1050" b="1" kern="0" dirty="0">
                <a:solidFill>
                  <a:prstClr val="black"/>
                </a:solidFill>
                <a:latin typeface="Gilroy"/>
                <a:cs typeface="Arial" pitchFamily="34" charset="0"/>
              </a:rPr>
              <a:t>Спец. учебники, </a:t>
            </a:r>
          </a:p>
          <a:p>
            <a:r>
              <a:rPr lang="ru-RU" altLang="ru-RU" sz="1050" b="1" kern="0" dirty="0">
                <a:solidFill>
                  <a:prstClr val="black"/>
                </a:solidFill>
                <a:latin typeface="Gilroy"/>
                <a:cs typeface="Arial" pitchFamily="34" charset="0"/>
              </a:rPr>
              <a:t>пособия</a:t>
            </a:r>
            <a:endParaRPr lang="ru-RU" sz="1050" dirty="0">
              <a:solidFill>
                <a:prstClr val="black"/>
              </a:solidFill>
              <a:latin typeface="Gilroy"/>
            </a:endParaRPr>
          </a:p>
        </p:txBody>
      </p:sp>
      <p:pic>
        <p:nvPicPr>
          <p:cNvPr id="10" name="Picture 4" descr="&amp;Kcy;&amp;acy;&amp;rcy;&amp;tcy;&amp;icy;&amp;ncy;&amp;kcy;&amp;icy; &amp;pcy;&amp;ocy; &amp;zcy;&amp;acy;&amp;pcy;&amp;rcy;&amp;ocy;&amp;scy;&amp;ucy; &amp;ucy;&amp;chcy;&amp;iecy;&amp;bcy;&amp;ncy;&amp;icy;&amp;kcy;&amp;icy; &amp;kcy;&amp;lcy;&amp;icy;&amp;pcy;&amp;acy;&amp;rcy;&amp;tcy;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3068960"/>
            <a:ext cx="977987" cy="60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09082" y="3933056"/>
            <a:ext cx="3702877" cy="41549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altLang="ru-RU" sz="1050" b="1" kern="0" dirty="0">
                <a:solidFill>
                  <a:prstClr val="black"/>
                </a:solidFill>
                <a:latin typeface="Gilroy"/>
                <a:cs typeface="Arial" pitchFamily="34" charset="0"/>
              </a:rPr>
              <a:t>Технические средства</a:t>
            </a:r>
          </a:p>
          <a:p>
            <a:pPr algn="r"/>
            <a:r>
              <a:rPr lang="ru-RU" altLang="ru-RU" sz="1050" b="1" kern="0" dirty="0">
                <a:solidFill>
                  <a:prstClr val="black"/>
                </a:solidFill>
                <a:latin typeface="Gilroy"/>
                <a:cs typeface="Arial" pitchFamily="34" charset="0"/>
              </a:rPr>
              <a:t> обучения </a:t>
            </a:r>
            <a:endParaRPr lang="ru-RU" sz="1050" dirty="0">
              <a:solidFill>
                <a:prstClr val="black"/>
              </a:solidFill>
              <a:latin typeface="Gilroy"/>
            </a:endParaRPr>
          </a:p>
        </p:txBody>
      </p:sp>
      <p:pic>
        <p:nvPicPr>
          <p:cNvPr id="12" name="Picture 6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5244" y="3884112"/>
            <a:ext cx="843823" cy="648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39570" y="4664194"/>
            <a:ext cx="3800382" cy="2539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altLang="ru-RU" sz="1050" b="1" kern="0" dirty="0">
                <a:solidFill>
                  <a:prstClr val="black"/>
                </a:solidFill>
                <a:latin typeface="Gilroy"/>
                <a:cs typeface="Arial" pitchFamily="34" charset="0"/>
              </a:rPr>
              <a:t>Ассистент, </a:t>
            </a:r>
            <a:r>
              <a:rPr lang="ru-RU" altLang="ru-RU" sz="1050" b="1" kern="0" dirty="0" err="1">
                <a:solidFill>
                  <a:prstClr val="black"/>
                </a:solidFill>
                <a:latin typeface="Gilroy"/>
                <a:cs typeface="Arial" pitchFamily="34" charset="0"/>
              </a:rPr>
              <a:t>тьютор</a:t>
            </a:r>
            <a:r>
              <a:rPr lang="ru-RU" altLang="ru-RU" sz="1050" b="1" kern="0" dirty="0">
                <a:solidFill>
                  <a:prstClr val="black"/>
                </a:solidFill>
                <a:latin typeface="Gilroy"/>
                <a:cs typeface="Arial" pitchFamily="34" charset="0"/>
              </a:rPr>
              <a:t>, специалисты</a:t>
            </a:r>
            <a:endParaRPr lang="ru-RU" sz="1050" dirty="0">
              <a:solidFill>
                <a:prstClr val="black"/>
              </a:solidFill>
              <a:latin typeface="Gilroy"/>
            </a:endParaRPr>
          </a:p>
        </p:txBody>
      </p:sp>
      <p:pic>
        <p:nvPicPr>
          <p:cNvPr id="14" name="Picture 10" descr="&amp;Kcy;&amp;acy;&amp;rcy;&amp;tcy;&amp;icy;&amp;ncy;&amp;kcy;&amp;icy; &amp;pcy;&amp;ocy; &amp;zcy;&amp;acy;&amp;pcy;&amp;rcy;&amp;ocy;&amp;scy;&amp;ucy; &amp;tcy;&amp;softcy;&amp;yucy;&amp;tcy;&amp;ocy;&amp;rcy;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87824" y="4509120"/>
            <a:ext cx="698865" cy="67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&amp;Kcy;&amp;acy;&amp;rcy;&amp;tcy;&amp;icy;&amp;ncy;&amp;kcy;&amp;icy; &amp;pcy;&amp;ocy; &amp;zcy;&amp;acy;&amp;pcy;&amp;rcy;&amp;ocy;&amp;scy;&amp;ucy; &amp;bcy;&amp;iecy;&amp;zcy;&amp;bcy;&amp;acy;&amp;rcy;&amp;softcy;&amp;iecy;&amp;rcy;&amp;ncy;&amp;acy;&amp;yacy; &amp;scy;&amp;rcy;&amp;iecy;&amp;dcy;&amp;acy;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81933" y="6141743"/>
            <a:ext cx="1524437" cy="573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4774744" y="188640"/>
            <a:ext cx="4014521" cy="1944217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38" tIns="45719" rIns="91438" bIns="45719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ctr">
              <a:defRPr/>
            </a:pPr>
            <a:r>
              <a:rPr lang="ru-RU" altLang="ru-RU" sz="135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Оборудование для реализации адаптированных программ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560580" y="2708920"/>
            <a:ext cx="2187883" cy="25391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altLang="ru-RU" sz="1050" b="1" kern="0" dirty="0">
                <a:solidFill>
                  <a:prstClr val="black"/>
                </a:solidFill>
                <a:latin typeface="Gilroy"/>
                <a:cs typeface="Arial" pitchFamily="34" charset="0"/>
              </a:rPr>
              <a:t>зрительные ориентиры</a:t>
            </a:r>
            <a:endParaRPr lang="ru-RU" sz="1050" dirty="0">
              <a:solidFill>
                <a:prstClr val="black"/>
              </a:solidFill>
              <a:latin typeface="Gilroy"/>
            </a:endParaRPr>
          </a:p>
        </p:txBody>
      </p:sp>
      <p:pic>
        <p:nvPicPr>
          <p:cNvPr id="18" name="Picture 14" descr="&amp;Kcy;&amp;acy;&amp;rcy;&amp;tcy;&amp;icy;&amp;ncy;&amp;kcy;&amp;icy; &amp;pcy;&amp;ocy; &amp;zcy;&amp;acy;&amp;pcy;&amp;rcy;&amp;ocy;&amp;scy;&amp;ucy; &amp;ocy;&amp;bcy;&amp;ocy;&amp;rcy;&amp;ucy;&amp;dcy;&amp;ocy;&amp;vcy;&amp;acy;&amp;ncy;&amp;ncy;&amp;ycy;&amp;iecy; &amp;icy;&amp;gcy;&amp;rcy;&amp;ocy;&amp;vcy;&amp;ycy;&amp;iecy; &amp;zcy;&amp;ocy;&amp;ncy;&amp;ycy; &amp;vcy; &amp;shcy;&amp;kcy;&amp;ocy;&amp;lcy;&amp;iecy;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57825" y="2809697"/>
            <a:ext cx="1013777" cy="61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6004905" y="3068960"/>
            <a:ext cx="2815567" cy="2539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altLang="ru-RU" sz="1050" b="1" kern="0" dirty="0">
                <a:solidFill>
                  <a:prstClr val="black"/>
                </a:solidFill>
                <a:latin typeface="Gilroy"/>
                <a:cs typeface="Arial" pitchFamily="34" charset="0"/>
              </a:rPr>
              <a:t>оборудованные игровые зоны</a:t>
            </a:r>
            <a:endParaRPr lang="ru-RU" sz="1050" dirty="0">
              <a:solidFill>
                <a:prstClr val="black"/>
              </a:solidFill>
              <a:latin typeface="Gilroy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46718" y="3539524"/>
            <a:ext cx="3049618" cy="2539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altLang="ru-RU" sz="1050" b="1" kern="0" dirty="0">
                <a:solidFill>
                  <a:prstClr val="black"/>
                </a:solidFill>
                <a:latin typeface="Gilroy"/>
                <a:cs typeface="Arial" pitchFamily="34" charset="0"/>
              </a:rPr>
              <a:t>тактильная дорожка в коридоре </a:t>
            </a:r>
            <a:endParaRPr lang="ru-RU" sz="1050" dirty="0">
              <a:solidFill>
                <a:prstClr val="black"/>
              </a:solidFill>
              <a:latin typeface="Gilroy"/>
            </a:endParaRPr>
          </a:p>
        </p:txBody>
      </p:sp>
      <p:pic>
        <p:nvPicPr>
          <p:cNvPr id="21" name="Picture 17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12093" y="3513081"/>
            <a:ext cx="987300" cy="60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2" descr="&amp;Kcy;&amp;acy;&amp;rcy;&amp;tcy;&amp;icy;&amp;ncy;&amp;kcy;&amp;icy; &amp;pcy;&amp;ocy; &amp;zcy;&amp;acy;&amp;pcy;&amp;rcy;&amp;ocy;&amp;scy;&amp;ucy; &amp;bcy;&amp;iecy;&amp;gcy;&amp;ucy;&amp;shchcy;&amp;acy;&amp;yacy; &amp;scy;&amp;tcy;&amp;rcy;&amp;ocy;&amp;kcy;&amp;acy;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82000" y="3985609"/>
            <a:ext cx="2811468" cy="266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4797001" y="4394996"/>
            <a:ext cx="3731528" cy="2539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altLang="ru-RU" sz="1050" b="1" kern="0" dirty="0">
                <a:solidFill>
                  <a:prstClr val="black"/>
                </a:solidFill>
                <a:latin typeface="Gilroy"/>
                <a:cs typeface="Arial" pitchFamily="34" charset="0"/>
              </a:rPr>
              <a:t>подъемники, лифты, пандусы</a:t>
            </a:r>
            <a:endParaRPr lang="ru-RU" sz="1050" dirty="0">
              <a:solidFill>
                <a:prstClr val="black"/>
              </a:solidFill>
              <a:latin typeface="Gilroy"/>
            </a:endParaRPr>
          </a:p>
        </p:txBody>
      </p:sp>
      <p:pic>
        <p:nvPicPr>
          <p:cNvPr id="24" name="Picture 19" descr="&amp;Kcy;&amp;acy;&amp;rcy;&amp;tcy;&amp;icy;&amp;ncy;&amp;kcy;&amp;icy; &amp;pcy;&amp;ocy; &amp;zcy;&amp;acy;&amp;pcy;&amp;rcy;&amp;ocy;&amp;scy;&amp;ucy; &amp;pcy;&amp;ocy;&amp;dcy;&amp;hardcy;&amp;iecy;&amp;mcy;&amp;ncy;&amp;icy;&amp;kcy;&amp;icy; &amp;lcy;&amp;icy;&amp;fcy;&amp;tcy;&amp;ycy; &amp;pcy;&amp;acy;&amp;ncy;&amp;dcy;&amp;ucy;&amp;scy;&amp;ycy;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32257" y="4168502"/>
            <a:ext cx="808060" cy="683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4887001" y="4909096"/>
            <a:ext cx="3423098" cy="41549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altLang="ru-RU" sz="1050" b="1" kern="0" dirty="0">
                <a:solidFill>
                  <a:prstClr val="black"/>
                </a:solidFill>
                <a:latin typeface="Gilroy"/>
                <a:cs typeface="Arial" pitchFamily="34" charset="0"/>
              </a:rPr>
              <a:t>Таблички с названиями </a:t>
            </a:r>
          </a:p>
          <a:p>
            <a:r>
              <a:rPr lang="ru-RU" altLang="ru-RU" sz="1050" b="1" kern="0" dirty="0">
                <a:solidFill>
                  <a:prstClr val="black"/>
                </a:solidFill>
                <a:latin typeface="Gilroy"/>
                <a:cs typeface="Arial" pitchFamily="34" charset="0"/>
              </a:rPr>
              <a:t>кабинетов по Брайлю</a:t>
            </a:r>
            <a:endParaRPr lang="ru-RU" sz="1050" dirty="0">
              <a:solidFill>
                <a:prstClr val="black"/>
              </a:solidFill>
              <a:latin typeface="Gilroy"/>
            </a:endParaRPr>
          </a:p>
        </p:txBody>
      </p:sp>
      <p:pic>
        <p:nvPicPr>
          <p:cNvPr id="26" name="Picture 21" descr="&amp;Kcy;&amp;acy;&amp;rcy;&amp;tcy;&amp;icy;&amp;ncy;&amp;kcy;&amp;icy; &amp;pcy;&amp;ocy; &amp;zcy;&amp;acy;&amp;pcy;&amp;rcy;&amp;ocy;&amp;scy;&amp;ucy; &amp;tcy;&amp;acy;&amp;bcy;&amp;lcy;&amp;icy;&amp;chcy;&amp;kcy;&amp;icy; &amp;bcy;&amp;rcy;&amp;acy;&amp;jcy;&amp;lcy;&amp;yacy;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866090">
            <a:off x="7265306" y="4805153"/>
            <a:ext cx="1493575" cy="43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2729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27301" y="0"/>
            <a:ext cx="8775765" cy="95410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Специальные условия прохождения государственной итоговой аттестации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40842" y="1283952"/>
            <a:ext cx="3886290" cy="707886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C5174"/>
                </a:solidFill>
                <a:cs typeface="Arial" pitchFamily="34" charset="0"/>
              </a:rPr>
              <a:t>Специальные условия прохождения ГИА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77872" y="2139798"/>
            <a:ext cx="2499884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>
                <a:latin typeface="Gilroy"/>
              </a:rPr>
              <a:t>увеличение на 1,5 часа</a:t>
            </a:r>
          </a:p>
        </p:txBody>
      </p:sp>
      <p:pic>
        <p:nvPicPr>
          <p:cNvPr id="6" name="Picture 2" descr="&amp;Kcy;&amp;acy;&amp;rcy;&amp;tcy;&amp;icy;&amp;ncy;&amp;kcy;&amp;icy; &amp;pcy;&amp;ocy; &amp;zcy;&amp;acy;&amp;pcy;&amp;rcy;&amp;ocy;&amp;scy;&amp;ucy; &amp;vcy;&amp;rcy;&amp;iecy;&amp;mcy;&amp;yacy; 1,5 &amp;chcy;&amp;acy;&amp;scy;&amp;acy;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22780" y="1985709"/>
            <a:ext cx="581708" cy="64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677317" y="2770302"/>
            <a:ext cx="2002921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1400" dirty="0">
                <a:latin typeface="Gilroy"/>
              </a:rPr>
              <a:t>организация питания </a:t>
            </a:r>
          </a:p>
        </p:txBody>
      </p:sp>
      <p:pic>
        <p:nvPicPr>
          <p:cNvPr id="8" name="Picture 4" descr="&amp;Kcy;&amp;acy;&amp;rcy;&amp;tcy;&amp;icy;&amp;ncy;&amp;kcy;&amp;icy; &amp;pcy;&amp;ocy; &amp;zcy;&amp;acy;&amp;pcy;&amp;rcy;&amp;ocy;&amp;scy;&amp;ucy; &amp;pcy;&amp;icy;&amp;tcy;&amp;acy;&amp;ncy;&amp;icy;&amp;iecy; &amp;icy; &amp;pcy;&amp;iecy;&amp;rcy;&amp;iecy;&amp;rcy;&amp;ycy;&amp;vcy; &amp;icy;&amp;ncy;&amp;fcy;&amp;ocy;&amp;gcy;&amp;rcy;&amp;acy;&amp;fcy;&amp;icy;&amp;kcy;&amp;acy;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64172" y="2569214"/>
            <a:ext cx="608883" cy="67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5343" y="3283661"/>
            <a:ext cx="576000" cy="5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970850" y="3301518"/>
            <a:ext cx="2945657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>
                <a:latin typeface="Gilroy"/>
              </a:rPr>
              <a:t>проведение медико-профилактических процедур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7826" y="4037035"/>
            <a:ext cx="2051780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roy"/>
              </a:rPr>
              <a:t>организация экзамена</a:t>
            </a:r>
          </a:p>
          <a:p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roy"/>
              </a:rPr>
              <a:t> на дому </a:t>
            </a:r>
            <a:endParaRPr lang="ru-RU" sz="1400" dirty="0">
              <a:latin typeface="Gilroy"/>
            </a:endParaRPr>
          </a:p>
        </p:txBody>
      </p:sp>
      <p:pic>
        <p:nvPicPr>
          <p:cNvPr id="12" name="Picture 13" descr="&amp;Kcy;&amp;acy;&amp;rcy;&amp;tcy;&amp;icy;&amp;ncy;&amp;kcy;&amp;icy; &amp;pcy;&amp;ocy; &amp;zcy;&amp;acy;&amp;pcy;&amp;rcy;&amp;ocy;&amp;scy;&amp;ucy; &amp;dcy;&amp;ocy;&amp;mcy;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58066" y="3977438"/>
            <a:ext cx="961872" cy="78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309501" y="4831759"/>
            <a:ext cx="2889096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>
                <a:latin typeface="Gilroy"/>
              </a:rPr>
              <a:t>предоставление услуг ассистента </a:t>
            </a:r>
          </a:p>
        </p:txBody>
      </p:sp>
      <p:pic>
        <p:nvPicPr>
          <p:cNvPr id="14" name="Picture 11" descr="&amp;Kcy;&amp;acy;&amp;rcy;&amp;tcy;&amp;icy;&amp;ncy;&amp;kcy;&amp;icy; &amp;pcy;&amp;ocy; &amp;zcy;&amp;acy;&amp;pcy;&amp;rcy;&amp;ocy;&amp;scy;&amp;ucy; &amp;acy;&amp;scy;&amp;scy;&amp;icy;&amp;scy;&amp;tcy;&amp;iecy;&amp;ncy;&amp;tcy;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2169" y="4560257"/>
            <a:ext cx="433450" cy="106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трелка вправо 14"/>
          <p:cNvSpPr/>
          <p:nvPr/>
        </p:nvSpPr>
        <p:spPr>
          <a:xfrm>
            <a:off x="0" y="2112343"/>
            <a:ext cx="893134" cy="2901575"/>
          </a:xfrm>
          <a:prstGeom prst="rightArrow">
            <a:avLst/>
          </a:prstGeom>
          <a:gradFill flip="none" rotWithShape="1">
            <a:gsLst>
              <a:gs pos="59000">
                <a:srgbClr val="ABC2DB"/>
              </a:gs>
              <a:gs pos="28000">
                <a:schemeClr val="bg1"/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2521" y="3243468"/>
            <a:ext cx="1136554" cy="29653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/>
              <a:t>Вариант </a:t>
            </a:r>
            <a:r>
              <a:rPr lang="en-US" sz="1100" b="1" dirty="0"/>
              <a:t>1</a:t>
            </a:r>
            <a:endParaRPr lang="ru-RU" sz="1100" b="1" dirty="0"/>
          </a:p>
        </p:txBody>
      </p:sp>
      <p:sp>
        <p:nvSpPr>
          <p:cNvPr id="17" name="Овал 16"/>
          <p:cNvSpPr/>
          <p:nvPr/>
        </p:nvSpPr>
        <p:spPr>
          <a:xfrm>
            <a:off x="16971" y="3563128"/>
            <a:ext cx="1136554" cy="29653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/>
              <a:t>Вариант 2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112000" y="2114579"/>
            <a:ext cx="2830264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Gilroy"/>
              </a:rPr>
              <a:t>беспрепятственный доступ во все помещения</a:t>
            </a:r>
          </a:p>
        </p:txBody>
      </p:sp>
      <p:pic>
        <p:nvPicPr>
          <p:cNvPr id="19" name="Picture 9" descr="&amp;Kcy;&amp;acy;&amp;rcy;&amp;tcy;&amp;icy;&amp;ncy;&amp;kcy;&amp;icy; &amp;pcy;&amp;ocy; &amp;zcy;&amp;acy;&amp;pcy;&amp;rcy;&amp;ocy;&amp;scy;&amp;ucy; &amp;pcy;&amp;acy;&amp;ncy;&amp;dcy;&amp;ucy;&amp;scy; &amp;icy;&amp;ncy;&amp;fcy;&amp;ocy;&amp;gcy;&amp;rcy;&amp;acy;&amp;fcy;&amp;icy;&amp;kcy;&amp;acy;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4604" y="2076523"/>
            <a:ext cx="518555" cy="6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5112000" y="3132196"/>
            <a:ext cx="3935220" cy="7386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Gilroy"/>
              </a:rPr>
              <a:t>Использование  технических средств </a:t>
            </a:r>
            <a:r>
              <a:rPr lang="ru-RU" sz="1400" dirty="0">
                <a:latin typeface="Gilroy"/>
              </a:rPr>
              <a:t>с учетом индивидуальных особенностей обучающихся</a:t>
            </a:r>
          </a:p>
        </p:txBody>
      </p:sp>
      <p:pic>
        <p:nvPicPr>
          <p:cNvPr id="21" name="Picture 15" descr="&amp;Kcy;&amp;acy;&amp;rcy;&amp;tcy;&amp;icy;&amp;ncy;&amp;kcy;&amp;icy; &amp;pcy;&amp;ocy; &amp;zcy;&amp;acy;&amp;pcy;&amp;rcy;&amp;ocy;&amp;scy;&amp;ucy; &amp;shcy;&amp;rcy;&amp;icy;&amp;fcy;&amp;tcy; &amp;bcy;&amp;rcy;&amp;acy;&amp;jcy;&amp;lcy;&amp;yacy;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8281" y="4037037"/>
            <a:ext cx="1602821" cy="160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3484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Варианты АООП НОО</a:t>
            </a:r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sz="quarter" idx="1"/>
          </p:nvPr>
        </p:nvGraphicFramePr>
        <p:xfrm>
          <a:off x="214281" y="1071544"/>
          <a:ext cx="8929719" cy="5792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62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6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62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62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7234">
                <a:tc>
                  <a:txBody>
                    <a:bodyPr/>
                    <a:lstStyle/>
                    <a:p>
                      <a:r>
                        <a:rPr lang="ru-RU" sz="2000" dirty="0"/>
                        <a:t>Группы</a:t>
                      </a:r>
                      <a:r>
                        <a:rPr lang="ru-RU" sz="2000" baseline="0" dirty="0"/>
                        <a:t> обучающихся с ОВЗ</a:t>
                      </a:r>
                      <a:endParaRPr lang="ru-RU" sz="20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ru-RU" sz="2000" dirty="0"/>
                        <a:t>Варианты АООП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7234">
                <a:tc>
                  <a:txBody>
                    <a:bodyPr/>
                    <a:lstStyle/>
                    <a:p>
                      <a:r>
                        <a:rPr lang="ru-RU" sz="2000" dirty="0"/>
                        <a:t>Глухие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1.1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1.3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1.4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7234">
                <a:tc>
                  <a:txBody>
                    <a:bodyPr/>
                    <a:lstStyle/>
                    <a:p>
                      <a:r>
                        <a:rPr lang="ru-RU" sz="2000" dirty="0"/>
                        <a:t>Слабослышащие, позднооглохшие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2.1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2.1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2.3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7234">
                <a:tc>
                  <a:txBody>
                    <a:bodyPr/>
                    <a:lstStyle/>
                    <a:p>
                      <a:r>
                        <a:rPr lang="ru-RU" sz="2000" dirty="0"/>
                        <a:t>Слепые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3.1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3.2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3.3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3.4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7234">
                <a:tc>
                  <a:txBody>
                    <a:bodyPr/>
                    <a:lstStyle/>
                    <a:p>
                      <a:r>
                        <a:rPr lang="ru-RU" sz="2000" dirty="0"/>
                        <a:t>Слабовидящие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4.1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4.2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4.3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4.4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7234">
                <a:tc>
                  <a:txBody>
                    <a:bodyPr/>
                    <a:lstStyle/>
                    <a:p>
                      <a:r>
                        <a:rPr lang="ru-RU" sz="2000" dirty="0"/>
                        <a:t>ТНР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5.1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5.2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79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НОДА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6.1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6.2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6.3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6.4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7909">
                <a:tc>
                  <a:txBody>
                    <a:bodyPr/>
                    <a:lstStyle/>
                    <a:p>
                      <a:r>
                        <a:rPr lang="ru-RU" sz="2000" dirty="0"/>
                        <a:t>ЗПР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7.1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7.2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27234">
                <a:tc>
                  <a:txBody>
                    <a:bodyPr/>
                    <a:lstStyle/>
                    <a:p>
                      <a:r>
                        <a:rPr lang="ru-RU" sz="2000" dirty="0"/>
                        <a:t>РАС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8.1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8.2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8.3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8.4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F80F68-7D3D-4C97-BEAC-66B04F08C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Ключевые вопросы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3410FF-9CEE-4F06-9CD5-4B4911CE5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+mj-lt"/>
              <a:buAutoNum type="arabicPeriod"/>
            </a:pPr>
            <a:r>
              <a:rPr lang="ru-RU" b="0" i="1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Динамика правового регулирования инклюзивных практик обучения</a:t>
            </a:r>
            <a:endParaRPr lang="ru-RU" b="0" i="0" dirty="0">
              <a:solidFill>
                <a:srgbClr val="444444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+mj-lt"/>
              <a:buAutoNum type="arabicPeriod"/>
            </a:pPr>
            <a:r>
              <a:rPr lang="ru-RU" b="0" i="1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Актуальные подходы к работе с обучающимися ОВЗ</a:t>
            </a:r>
            <a:endParaRPr lang="ru-RU" b="0" i="0" dirty="0">
              <a:solidFill>
                <a:srgbClr val="444444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+mj-lt"/>
              <a:buAutoNum type="arabicPeriod"/>
            </a:pPr>
            <a:r>
              <a:rPr lang="ru-RU" b="0" i="1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Программно-методическое обеспечение инклюзивного образования</a:t>
            </a:r>
            <a:endParaRPr lang="ru-RU" b="0" i="0" dirty="0">
              <a:solidFill>
                <a:srgbClr val="444444"/>
              </a:solidFill>
              <a:effectLst/>
              <a:latin typeface="Roboto" panose="02000000000000000000" pitchFamily="2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7771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Программа Доступная среда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Финансирует организацию доступности социальных объектов в Российской Федерации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Прямоугольник 83"/>
          <p:cNvSpPr/>
          <p:nvPr/>
        </p:nvSpPr>
        <p:spPr>
          <a:xfrm>
            <a:off x="642910" y="612845"/>
            <a:ext cx="80010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dirty="0"/>
              <a:t> Приказ Министерства труда и социальной защиты Российской Федерации от 25.12.2012г. № 626 «Об утверждении методики формирования и обновления карт доступности объектов и услуг, отображающих сравниваемую информацию о доступности объектов и услуг для инвалидов и других </a:t>
            </a:r>
            <a:r>
              <a:rPr lang="ru-RU" sz="2400" dirty="0" err="1"/>
              <a:t>маломобильных</a:t>
            </a:r>
            <a:r>
              <a:rPr lang="ru-RU" sz="2400" dirty="0"/>
              <a:t> групп населения, 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/>
              <a:t> Приказ Министерства труда и социальной защиты Российской Федерации от 25.12.2012г. № 627 «Об утверждении методики, позволяющей </a:t>
            </a:r>
            <a:r>
              <a:rPr lang="ru-RU" sz="2400" dirty="0" err="1"/>
              <a:t>объективизировать</a:t>
            </a:r>
            <a:r>
              <a:rPr lang="ru-RU" sz="2400" dirty="0"/>
              <a:t> и систематизировать доступность объектов и услуг в приоритетных сферах жизнедеятельности для инвалидов и других </a:t>
            </a:r>
            <a:r>
              <a:rPr lang="ru-RU" sz="2400" dirty="0" err="1"/>
              <a:t>маломобильных</a:t>
            </a:r>
            <a:r>
              <a:rPr lang="ru-RU" sz="2400" dirty="0"/>
              <a:t> групп населения, с возможностью учета региональной специфики»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Параметры доступности - требования </a:t>
            </a:r>
            <a:r>
              <a:rPr lang="ru-RU" dirty="0" err="1"/>
              <a:t>СНиП</a:t>
            </a:r>
            <a:r>
              <a:rPr lang="ru-RU" dirty="0"/>
              <a:t> 35-01-2001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sz="2600" dirty="0"/>
              <a:t>досягаемость мест целевого посещения и беспрепятственность перемещения внутри зданий и сооружений;</a:t>
            </a:r>
          </a:p>
          <a:p>
            <a:pPr lvl="0"/>
            <a:r>
              <a:rPr lang="ru-RU" sz="2600" dirty="0"/>
              <a:t>безопасность путей движения (в том числе эвакуационных), а также мест проживания, обслуживания и приложения труда;</a:t>
            </a:r>
          </a:p>
          <a:p>
            <a:pPr lvl="0"/>
            <a:r>
              <a:rPr lang="ru-RU" sz="2600" dirty="0"/>
              <a:t>своевременное получение МГН полноценной и качественной информации, позволяющей ориентироваться в пространстве, использовать оборудование (в том числе для самообслуживания), получать услуги, участвовать в трудовом и учебном процессе;</a:t>
            </a:r>
          </a:p>
          <a:p>
            <a:pPr lvl="0"/>
            <a:r>
              <a:rPr lang="ru-RU" sz="2600" dirty="0"/>
              <a:t>удобство и комфорт среды жизнедеятельности».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1\YandexDisk\Скриншоты\2015-04-09 21-21-05 Скриншот экрана.pn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69" y="692696"/>
            <a:ext cx="8909449" cy="55223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Номер слайда 7"/>
          <p:cNvSpPr txBox="1">
            <a:spLocks noGrp="1"/>
          </p:cNvSpPr>
          <p:nvPr/>
        </p:nvSpPr>
        <p:spPr bwMode="auto">
          <a:xfrm>
            <a:off x="8229600" y="6477000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endParaRPr lang="ru-RU" altLang="ru-RU" sz="1200">
              <a:solidFill>
                <a:srgbClr val="9D3594"/>
              </a:solidFill>
              <a:latin typeface="Franklin Gothic Book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-11113" y="765175"/>
            <a:ext cx="9144001" cy="215900"/>
          </a:xfrm>
          <a:prstGeom prst="rect">
            <a:avLst/>
          </a:prstGeom>
          <a:solidFill>
            <a:srgbClr val="ED1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50180" name="Picture 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100" y="149225"/>
            <a:ext cx="2476500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Прямоугольник 22"/>
          <p:cNvSpPr/>
          <p:nvPr/>
        </p:nvSpPr>
        <p:spPr>
          <a:xfrm>
            <a:off x="0" y="6721475"/>
            <a:ext cx="9144000" cy="136525"/>
          </a:xfrm>
          <a:prstGeom prst="rect">
            <a:avLst/>
          </a:prstGeom>
          <a:solidFill>
            <a:srgbClr val="ED1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667625" y="0"/>
            <a:ext cx="1476375" cy="67214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50183" name="TextBox 3"/>
          <p:cNvSpPr txBox="1">
            <a:spLocks noChangeArrowheads="1"/>
          </p:cNvSpPr>
          <p:nvPr/>
        </p:nvSpPr>
        <p:spPr bwMode="auto">
          <a:xfrm>
            <a:off x="7724775" y="1123950"/>
            <a:ext cx="1395413" cy="530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solidFill>
                  <a:srgbClr val="262626"/>
                </a:solidFill>
                <a:latin typeface="Tahoma" pitchFamily="34" charset="0"/>
                <a:cs typeface="Tahoma" pitchFamily="34" charset="0"/>
              </a:rPr>
              <a:t>Прилегающая территория</a:t>
            </a:r>
          </a:p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solidFill>
                  <a:srgbClr val="262626"/>
                </a:solidFill>
                <a:latin typeface="Tahoma" pitchFamily="34" charset="0"/>
                <a:cs typeface="Tahoma" pitchFamily="34" charset="0"/>
              </a:rPr>
              <a:t>Вход </a:t>
            </a:r>
          </a:p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solidFill>
                  <a:srgbClr val="262626"/>
                </a:solidFill>
                <a:latin typeface="Tahoma" pitchFamily="34" charset="0"/>
                <a:cs typeface="Tahoma" pitchFamily="34" charset="0"/>
              </a:rPr>
              <a:t>Холл / Фойе</a:t>
            </a:r>
            <a:r>
              <a:rPr lang="ru-RU" altLang="ru-RU" sz="1200" b="1">
                <a:solidFill>
                  <a:srgbClr val="BFBFBF"/>
                </a:solidFill>
                <a:latin typeface="Tahoma" pitchFamily="34" charset="0"/>
                <a:cs typeface="Tahoma" pitchFamily="34" charset="0"/>
              </a:rPr>
              <a:t> </a:t>
            </a:r>
          </a:p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solidFill>
                  <a:srgbClr val="BFBFBF"/>
                </a:solidFill>
                <a:latin typeface="Tahoma" pitchFamily="34" charset="0"/>
                <a:cs typeface="Tahoma" pitchFamily="34" charset="0"/>
              </a:rPr>
              <a:t>Коридоры</a:t>
            </a:r>
          </a:p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solidFill>
                  <a:srgbClr val="262626"/>
                </a:solidFill>
                <a:latin typeface="Tahoma" pitchFamily="34" charset="0"/>
                <a:cs typeface="Tahoma" pitchFamily="34" charset="0"/>
              </a:rPr>
              <a:t>Лестницы</a:t>
            </a:r>
          </a:p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latin typeface="Tahoma" pitchFamily="34" charset="0"/>
                <a:cs typeface="Tahoma" pitchFamily="34" charset="0"/>
              </a:rPr>
              <a:t>Учебные помещения</a:t>
            </a:r>
          </a:p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solidFill>
                  <a:srgbClr val="BFBFBF"/>
                </a:solidFill>
                <a:latin typeface="Tahoma" pitchFamily="34" charset="0"/>
                <a:cs typeface="Tahoma" pitchFamily="34" charset="0"/>
              </a:rPr>
              <a:t>Санитарные комнаты</a:t>
            </a:r>
          </a:p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solidFill>
                  <a:srgbClr val="BFBFBF"/>
                </a:solidFill>
                <a:latin typeface="Tahoma" pitchFamily="34" charset="0"/>
                <a:cs typeface="Tahoma" pitchFamily="34" charset="0"/>
              </a:rPr>
              <a:t>Залы</a:t>
            </a:r>
          </a:p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solidFill>
                  <a:srgbClr val="BFBFBF"/>
                </a:solidFill>
                <a:latin typeface="Tahoma" pitchFamily="34" charset="0"/>
                <a:cs typeface="Tahoma" pitchFamily="34" charset="0"/>
              </a:rPr>
              <a:t>Канцелярия / Приемная/</a:t>
            </a:r>
            <a:br>
              <a:rPr lang="ru-RU" altLang="ru-RU" sz="1200" b="1">
                <a:solidFill>
                  <a:srgbClr val="BFBFBF"/>
                </a:solidFill>
                <a:latin typeface="Tahoma" pitchFamily="34" charset="0"/>
                <a:cs typeface="Tahoma" pitchFamily="34" charset="0"/>
              </a:rPr>
            </a:br>
            <a:r>
              <a:rPr lang="ru-RU" altLang="ru-RU" sz="1200" b="1">
                <a:solidFill>
                  <a:srgbClr val="BFBFBF"/>
                </a:solidFill>
                <a:latin typeface="Tahoma" pitchFamily="34" charset="0"/>
                <a:cs typeface="Tahoma" pitchFamily="34" charset="0"/>
              </a:rPr>
              <a:t>Ресепшн</a:t>
            </a:r>
            <a:r>
              <a:rPr lang="en-US" altLang="ru-RU" sz="1200" b="1">
                <a:solidFill>
                  <a:srgbClr val="BFBFBF"/>
                </a:solidFill>
                <a:latin typeface="Tahoma" pitchFamily="34" charset="0"/>
                <a:cs typeface="Tahoma" pitchFamily="34" charset="0"/>
              </a:rPr>
              <a:t> / </a:t>
            </a:r>
            <a:r>
              <a:rPr lang="ru-RU" altLang="ru-RU" sz="1200" b="1">
                <a:solidFill>
                  <a:srgbClr val="BFBFBF"/>
                </a:solidFill>
                <a:latin typeface="Tahoma" pitchFamily="34" charset="0"/>
                <a:cs typeface="Tahoma" pitchFamily="34" charset="0"/>
              </a:rPr>
              <a:t>Деканат</a:t>
            </a:r>
          </a:p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solidFill>
                  <a:srgbClr val="BFBFBF"/>
                </a:solidFill>
                <a:latin typeface="Tahoma" pitchFamily="34" charset="0"/>
                <a:cs typeface="Tahoma" pitchFamily="34" charset="0"/>
              </a:rPr>
              <a:t>Кабинеты руководства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667625" y="0"/>
            <a:ext cx="1476375" cy="981075"/>
          </a:xfrm>
          <a:prstGeom prst="rect">
            <a:avLst/>
          </a:prstGeom>
          <a:solidFill>
            <a:srgbClr val="0091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7623175" y="0"/>
            <a:ext cx="44450" cy="67897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50186" name="Прямоугольник 26"/>
          <p:cNvSpPr>
            <a:spLocks noChangeArrowheads="1"/>
          </p:cNvSpPr>
          <p:nvPr/>
        </p:nvSpPr>
        <p:spPr bwMode="auto">
          <a:xfrm>
            <a:off x="254000" y="1484313"/>
            <a:ext cx="5757863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buClr>
                <a:srgbClr val="ED145A"/>
              </a:buClr>
            </a:pPr>
            <a:r>
              <a:rPr lang="ru-RU" altLang="ru-RU" sz="1300">
                <a:solidFill>
                  <a:srgbClr val="404040"/>
                </a:solidFill>
                <a:latin typeface="Tahoma" pitchFamily="34" charset="0"/>
                <a:cs typeface="Tahoma" pitchFamily="34" charset="0"/>
              </a:rPr>
              <a:t>Позволяет слабовидящим учащимся</a:t>
            </a:r>
            <a:r>
              <a:rPr lang="en-US" altLang="ru-RU" sz="1300">
                <a:solidFill>
                  <a:srgbClr val="40404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300">
                <a:solidFill>
                  <a:srgbClr val="404040"/>
                </a:solidFill>
                <a:latin typeface="Tahoma" pitchFamily="34" charset="0"/>
                <a:cs typeface="Tahoma" pitchFamily="34" charset="0"/>
              </a:rPr>
              <a:t>и посетителям получать информацию о наличии препятствий (контрастные круги на дверях, контрастные полосы на ступенях, и пр.)</a:t>
            </a:r>
          </a:p>
          <a:p>
            <a:pPr marL="742950" lvl="1" indent="-285750" eaLnBrk="1" hangingPunct="1">
              <a:buClr>
                <a:srgbClr val="ED145A"/>
              </a:buClr>
              <a:buFont typeface="Wingdings" pitchFamily="2" charset="2"/>
              <a:buChar char="ü"/>
            </a:pPr>
            <a:endParaRPr lang="ru-RU" altLang="ru-RU" sz="500">
              <a:solidFill>
                <a:srgbClr val="404040"/>
              </a:solidFill>
              <a:latin typeface="PF Bulletin Sans Pro Light"/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122238" y="1052513"/>
            <a:ext cx="6154737" cy="461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2400" b="1" dirty="0">
                <a:solidFill>
                  <a:srgbClr val="4F61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КОНТРАСТНАЯ МАРКИРОВКА</a:t>
            </a:r>
          </a:p>
        </p:txBody>
      </p:sp>
      <p:pic>
        <p:nvPicPr>
          <p:cNvPr id="50188" name="Picture 9" descr="Контрастные полосы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325" y="1123950"/>
            <a:ext cx="1198563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9" name="Text Box 5"/>
          <p:cNvSpPr txBox="1">
            <a:spLocks noChangeArrowheads="1"/>
          </p:cNvSpPr>
          <p:nvPr/>
        </p:nvSpPr>
        <p:spPr bwMode="auto">
          <a:xfrm>
            <a:off x="7623175" y="241300"/>
            <a:ext cx="1628775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100" b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НЕОБХОДИМОСТЬ УСТАНОВКИ ПО ЗОНАМ ОБЪЕКТА</a:t>
            </a:r>
          </a:p>
        </p:txBody>
      </p:sp>
      <p:pic>
        <p:nvPicPr>
          <p:cNvPr id="50190" name="Picture 18" descr="D:\Общая\ДОСТУПНАЯ СРЕДА. ИНКЛЮЗИЯ\Школа инклюзия\IMG_3299 (Мелкий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313" y="4357688"/>
            <a:ext cx="17145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1" name="Picture 19" descr="D:\Общая\ДОСТУПНАЯ СРЕДА. ИНКЛЮЗИЯ\Школа инклюзия\IMG_3286 (Мелкий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5" y="2500313"/>
            <a:ext cx="3036888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2" name="Picture 20" descr="D:\Общая\ДОСТУПНАЯ СРЕДА. ИНКЛЮЗИЯ\Школа инклюзия\IMG_3272 (Мелкий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125" y="2214563"/>
            <a:ext cx="2714625" cy="203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625" y="4357688"/>
            <a:ext cx="1857375" cy="223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Номер слайда 7"/>
          <p:cNvSpPr txBox="1">
            <a:spLocks noGrp="1"/>
          </p:cNvSpPr>
          <p:nvPr/>
        </p:nvSpPr>
        <p:spPr bwMode="auto">
          <a:xfrm>
            <a:off x="8229600" y="6477000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endParaRPr lang="ru-RU" altLang="ru-RU" sz="1200">
              <a:solidFill>
                <a:srgbClr val="9D3594"/>
              </a:solidFill>
              <a:latin typeface="Franklin Gothic Book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-11113" y="765175"/>
            <a:ext cx="9144001" cy="215900"/>
          </a:xfrm>
          <a:prstGeom prst="rect">
            <a:avLst/>
          </a:prstGeom>
          <a:solidFill>
            <a:srgbClr val="ED1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0" y="6721475"/>
            <a:ext cx="9144000" cy="136525"/>
          </a:xfrm>
          <a:prstGeom prst="rect">
            <a:avLst/>
          </a:prstGeom>
          <a:solidFill>
            <a:srgbClr val="ED1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667625" y="0"/>
            <a:ext cx="1476375" cy="67214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48135" name="TextBox 3"/>
          <p:cNvSpPr txBox="1">
            <a:spLocks noChangeArrowheads="1"/>
          </p:cNvSpPr>
          <p:nvPr/>
        </p:nvSpPr>
        <p:spPr bwMode="auto">
          <a:xfrm>
            <a:off x="7724775" y="1123950"/>
            <a:ext cx="1395413" cy="530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solidFill>
                  <a:srgbClr val="262626"/>
                </a:solidFill>
                <a:latin typeface="Tahoma" pitchFamily="34" charset="0"/>
                <a:cs typeface="Tahoma" pitchFamily="34" charset="0"/>
              </a:rPr>
              <a:t>Прилегающая территория</a:t>
            </a:r>
          </a:p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solidFill>
                  <a:srgbClr val="262626"/>
                </a:solidFill>
                <a:latin typeface="Tahoma" pitchFamily="34" charset="0"/>
                <a:cs typeface="Tahoma" pitchFamily="34" charset="0"/>
              </a:rPr>
              <a:t>Вход </a:t>
            </a:r>
          </a:p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solidFill>
                  <a:srgbClr val="262626"/>
                </a:solidFill>
                <a:latin typeface="Tahoma" pitchFamily="34" charset="0"/>
                <a:cs typeface="Tahoma" pitchFamily="34" charset="0"/>
              </a:rPr>
              <a:t>Холл / Фойе</a:t>
            </a:r>
            <a:r>
              <a:rPr lang="ru-RU" altLang="ru-RU" sz="1200" b="1">
                <a:solidFill>
                  <a:srgbClr val="BFBFBF"/>
                </a:solidFill>
                <a:latin typeface="Tahoma" pitchFamily="34" charset="0"/>
                <a:cs typeface="Tahoma" pitchFamily="34" charset="0"/>
              </a:rPr>
              <a:t> </a:t>
            </a:r>
          </a:p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solidFill>
                  <a:srgbClr val="262626"/>
                </a:solidFill>
                <a:latin typeface="Tahoma" pitchFamily="34" charset="0"/>
                <a:cs typeface="Tahoma" pitchFamily="34" charset="0"/>
              </a:rPr>
              <a:t>Коридоры</a:t>
            </a:r>
          </a:p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solidFill>
                  <a:srgbClr val="262626"/>
                </a:solidFill>
                <a:latin typeface="Tahoma" pitchFamily="34" charset="0"/>
                <a:cs typeface="Tahoma" pitchFamily="34" charset="0"/>
              </a:rPr>
              <a:t>Лестницы</a:t>
            </a:r>
          </a:p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solidFill>
                  <a:srgbClr val="BFBFBF"/>
                </a:solidFill>
                <a:latin typeface="Tahoma" pitchFamily="34" charset="0"/>
                <a:cs typeface="Tahoma" pitchFamily="34" charset="0"/>
              </a:rPr>
              <a:t>Учебные помещения</a:t>
            </a:r>
          </a:p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solidFill>
                  <a:srgbClr val="262626"/>
                </a:solidFill>
                <a:latin typeface="Tahoma" pitchFamily="34" charset="0"/>
                <a:cs typeface="Tahoma" pitchFamily="34" charset="0"/>
              </a:rPr>
              <a:t>Санитарные комнаты</a:t>
            </a:r>
          </a:p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solidFill>
                  <a:srgbClr val="BFBFBF"/>
                </a:solidFill>
                <a:latin typeface="Tahoma" pitchFamily="34" charset="0"/>
                <a:cs typeface="Tahoma" pitchFamily="34" charset="0"/>
              </a:rPr>
              <a:t>Залы</a:t>
            </a:r>
          </a:p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solidFill>
                  <a:srgbClr val="BFBFBF"/>
                </a:solidFill>
                <a:latin typeface="Tahoma" pitchFamily="34" charset="0"/>
                <a:cs typeface="Tahoma" pitchFamily="34" charset="0"/>
              </a:rPr>
              <a:t>Канцелярия / Приемная/</a:t>
            </a:r>
            <a:br>
              <a:rPr lang="ru-RU" altLang="ru-RU" sz="1200" b="1">
                <a:solidFill>
                  <a:srgbClr val="BFBFBF"/>
                </a:solidFill>
                <a:latin typeface="Tahoma" pitchFamily="34" charset="0"/>
                <a:cs typeface="Tahoma" pitchFamily="34" charset="0"/>
              </a:rPr>
            </a:br>
            <a:r>
              <a:rPr lang="ru-RU" altLang="ru-RU" sz="1200" b="1">
                <a:solidFill>
                  <a:srgbClr val="BFBFBF"/>
                </a:solidFill>
                <a:latin typeface="Tahoma" pitchFamily="34" charset="0"/>
                <a:cs typeface="Tahoma" pitchFamily="34" charset="0"/>
              </a:rPr>
              <a:t>Ресепшн</a:t>
            </a:r>
            <a:r>
              <a:rPr lang="en-US" altLang="ru-RU" sz="1200" b="1">
                <a:solidFill>
                  <a:srgbClr val="BFBFBF"/>
                </a:solidFill>
                <a:latin typeface="Tahoma" pitchFamily="34" charset="0"/>
                <a:cs typeface="Tahoma" pitchFamily="34" charset="0"/>
              </a:rPr>
              <a:t> / </a:t>
            </a:r>
            <a:r>
              <a:rPr lang="ru-RU" altLang="ru-RU" sz="1200" b="1">
                <a:solidFill>
                  <a:srgbClr val="BFBFBF"/>
                </a:solidFill>
                <a:latin typeface="Tahoma" pitchFamily="34" charset="0"/>
                <a:cs typeface="Tahoma" pitchFamily="34" charset="0"/>
              </a:rPr>
              <a:t>Деканат</a:t>
            </a:r>
          </a:p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solidFill>
                  <a:srgbClr val="BFBFBF"/>
                </a:solidFill>
                <a:latin typeface="Tahoma" pitchFamily="34" charset="0"/>
                <a:cs typeface="Tahoma" pitchFamily="34" charset="0"/>
              </a:rPr>
              <a:t>Кабинеты руководства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667625" y="0"/>
            <a:ext cx="1476375" cy="981075"/>
          </a:xfrm>
          <a:prstGeom prst="rect">
            <a:avLst/>
          </a:prstGeom>
          <a:solidFill>
            <a:srgbClr val="0091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7623175" y="0"/>
            <a:ext cx="44450" cy="67897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48138" name="Прямоугольник 26"/>
          <p:cNvSpPr>
            <a:spLocks noChangeArrowheads="1"/>
          </p:cNvSpPr>
          <p:nvPr/>
        </p:nvSpPr>
        <p:spPr bwMode="auto">
          <a:xfrm>
            <a:off x="254000" y="1484313"/>
            <a:ext cx="727075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buClr>
                <a:srgbClr val="ED145A"/>
              </a:buClr>
            </a:pPr>
            <a:r>
              <a:rPr lang="ru-RU" altLang="ru-RU" sz="1300">
                <a:latin typeface="Tahoma" pitchFamily="34" charset="0"/>
                <a:cs typeface="Tahoma" pitchFamily="34" charset="0"/>
              </a:rPr>
              <a:t>Служат для опоры во время передвижения или выполнения действий учащимися с ограниченными возможностями. Это касается как инвалидов по зрению, так и людей с нарушениями функций опорно-двигательного аппарата. Поручни обеспечивают необходимую поддержку и опору при ходьбе, стоянии и сидении. </a:t>
            </a:r>
            <a:endParaRPr lang="ru-RU" altLang="ru-RU" sz="1300">
              <a:solidFill>
                <a:srgbClr val="40404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122238" y="1052513"/>
            <a:ext cx="5673725" cy="461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2400" b="1">
                <a:solidFill>
                  <a:srgbClr val="4F61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ПОРУЧНИ</a:t>
            </a:r>
          </a:p>
        </p:txBody>
      </p:sp>
      <p:pic>
        <p:nvPicPr>
          <p:cNvPr id="48140" name="Picture 12" descr="Поручни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2571750"/>
            <a:ext cx="2244725" cy="226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41" name="Text Box 19"/>
          <p:cNvSpPr txBox="1">
            <a:spLocks noChangeArrowheads="1"/>
          </p:cNvSpPr>
          <p:nvPr/>
        </p:nvSpPr>
        <p:spPr bwMode="auto">
          <a:xfrm>
            <a:off x="481013" y="4808538"/>
            <a:ext cx="43783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200" b="1">
                <a:latin typeface="Tahoma" pitchFamily="34" charset="0"/>
                <a:cs typeface="Tahoma" pitchFamily="34" charset="0"/>
              </a:rPr>
              <a:t>Поручни полированные из нержавеющей стали</a:t>
            </a:r>
          </a:p>
        </p:txBody>
      </p:sp>
      <p:pic>
        <p:nvPicPr>
          <p:cNvPr id="48142" name="Picture 16" descr="Поручни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75" y="2571750"/>
            <a:ext cx="2268538" cy="226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43" name="Text Box 18"/>
          <p:cNvSpPr txBox="1">
            <a:spLocks noChangeArrowheads="1"/>
          </p:cNvSpPr>
          <p:nvPr/>
        </p:nvSpPr>
        <p:spPr bwMode="auto">
          <a:xfrm>
            <a:off x="4787900" y="4840288"/>
            <a:ext cx="2952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200" b="1">
                <a:latin typeface="Tahoma" pitchFamily="34" charset="0"/>
                <a:cs typeface="Tahoma" pitchFamily="34" charset="0"/>
              </a:rPr>
              <a:t>Поручни с антибактериальным покрытием</a:t>
            </a:r>
          </a:p>
        </p:txBody>
      </p:sp>
      <p:pic>
        <p:nvPicPr>
          <p:cNvPr id="48144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0538" y="5229225"/>
            <a:ext cx="30226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45" name="Text Box 5"/>
          <p:cNvSpPr txBox="1">
            <a:spLocks noChangeArrowheads="1"/>
          </p:cNvSpPr>
          <p:nvPr/>
        </p:nvSpPr>
        <p:spPr bwMode="auto">
          <a:xfrm>
            <a:off x="7623175" y="241300"/>
            <a:ext cx="1628775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100" b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НЕОБХОДИМОСТЬ УСТАНОВКИ ПО ЗОНАМ ОБЪЕКТА</a:t>
            </a:r>
          </a:p>
        </p:txBody>
      </p:sp>
      <p:pic>
        <p:nvPicPr>
          <p:cNvPr id="48146" name="Picture 20" descr="D:\Общая\ДОСТУПНАЯ СРЕДА. ИНКЛЮЗИЯ\Школа инклюзия\IMG_3277 (Мелкий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50" y="5143500"/>
            <a:ext cx="200025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25" y="2500313"/>
            <a:ext cx="2438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Номер слайда 7"/>
          <p:cNvSpPr txBox="1">
            <a:spLocks noGrp="1"/>
          </p:cNvSpPr>
          <p:nvPr/>
        </p:nvSpPr>
        <p:spPr bwMode="auto">
          <a:xfrm>
            <a:off x="8229600" y="6477000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endParaRPr lang="ru-RU" altLang="ru-RU" sz="1200">
              <a:solidFill>
                <a:srgbClr val="9D3594"/>
              </a:solidFill>
              <a:latin typeface="Franklin Gothic Book" pitchFamily="34" charset="0"/>
            </a:endParaRP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38113" y="1166813"/>
            <a:ext cx="6218237" cy="83026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2400" b="1" dirty="0">
                <a:solidFill>
                  <a:srgbClr val="4F61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ЭЛЕКТРОННЫЕ ВИДЕОУВЕЛИЧИТЕЛИ</a:t>
            </a:r>
            <a:endParaRPr lang="en-US" sz="2400" b="1" dirty="0">
              <a:solidFill>
                <a:srgbClr val="4F61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r>
              <a:rPr lang="ru-RU" sz="2400" b="1" dirty="0">
                <a:solidFill>
                  <a:srgbClr val="4F61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(Портативные и стационарные)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-11113" y="765175"/>
            <a:ext cx="9144001" cy="215900"/>
          </a:xfrm>
          <a:prstGeom prst="rect">
            <a:avLst/>
          </a:prstGeom>
          <a:solidFill>
            <a:srgbClr val="ED1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6721475"/>
            <a:ext cx="9144000" cy="136525"/>
          </a:xfrm>
          <a:prstGeom prst="rect">
            <a:avLst/>
          </a:prstGeom>
          <a:solidFill>
            <a:srgbClr val="ED1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67625" y="0"/>
            <a:ext cx="1476375" cy="67214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623175" y="0"/>
            <a:ext cx="44450" cy="67897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6633" name="TextBox 28"/>
          <p:cNvSpPr txBox="1">
            <a:spLocks noChangeArrowheads="1"/>
          </p:cNvSpPr>
          <p:nvPr/>
        </p:nvSpPr>
        <p:spPr bwMode="auto">
          <a:xfrm>
            <a:off x="7724775" y="1125538"/>
            <a:ext cx="1395413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solidFill>
                  <a:srgbClr val="BFBFBF"/>
                </a:solidFill>
                <a:latin typeface="Tahoma" pitchFamily="34" charset="0"/>
                <a:cs typeface="Tahoma" pitchFamily="34" charset="0"/>
              </a:rPr>
              <a:t>Нарушения органов слуха</a:t>
            </a:r>
          </a:p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solidFill>
                  <a:srgbClr val="262626"/>
                </a:solidFill>
                <a:latin typeface="Tahoma" pitchFamily="34" charset="0"/>
                <a:cs typeface="Tahoma" pitchFamily="34" charset="0"/>
              </a:rPr>
              <a:t>Нарушения органов зрения</a:t>
            </a:r>
          </a:p>
          <a:p>
            <a:pPr eaLnBrk="1" hangingPunct="1">
              <a:spcBef>
                <a:spcPts val="900"/>
              </a:spcBef>
              <a:spcAft>
                <a:spcPts val="900"/>
              </a:spcAft>
            </a:pPr>
            <a:r>
              <a:rPr lang="ru-RU" altLang="ru-RU" sz="1200" b="1">
                <a:solidFill>
                  <a:srgbClr val="BFBFBF"/>
                </a:solidFill>
                <a:latin typeface="Tahoma" pitchFamily="34" charset="0"/>
                <a:cs typeface="Tahoma" pitchFamily="34" charset="0"/>
              </a:rPr>
              <a:t>Нарушения опорно-двигательных функций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667625" y="0"/>
            <a:ext cx="1476375" cy="981075"/>
          </a:xfrm>
          <a:prstGeom prst="rect">
            <a:avLst/>
          </a:prstGeom>
          <a:solidFill>
            <a:srgbClr val="0091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6635" name="Text Box 5"/>
          <p:cNvSpPr txBox="1">
            <a:spLocks noChangeArrowheads="1"/>
          </p:cNvSpPr>
          <p:nvPr/>
        </p:nvSpPr>
        <p:spPr bwMode="auto">
          <a:xfrm>
            <a:off x="7623175" y="115888"/>
            <a:ext cx="16287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1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НА КАКИЕ ГРУППЫ УЧАЩИХСЯ ОРИЕНТИРОВАНО ОБОРУДОВАНИЕ</a:t>
            </a:r>
          </a:p>
        </p:txBody>
      </p:sp>
      <p:sp>
        <p:nvSpPr>
          <p:cNvPr id="26636" name="Прямоугольник 5"/>
          <p:cNvSpPr>
            <a:spLocks noChangeArrowheads="1"/>
          </p:cNvSpPr>
          <p:nvPr/>
        </p:nvSpPr>
        <p:spPr bwMode="auto">
          <a:xfrm>
            <a:off x="404813" y="2022475"/>
            <a:ext cx="679291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altLang="ru-RU" sz="1200">
                <a:solidFill>
                  <a:srgbClr val="404040"/>
                </a:solidFill>
                <a:latin typeface="Tahoma" pitchFamily="34" charset="0"/>
                <a:cs typeface="Tahoma" pitchFamily="34" charset="0"/>
              </a:rPr>
              <a:t>Использование видеоувеличителей является самым современным способом чтения для слабовидящих людей. С их помощью человек сможет прочесть даже самый мелкий и неразборчивый шрифт. В зависимости от сферы применения могут различаться в размерах и возможностях. </a:t>
            </a:r>
          </a:p>
        </p:txBody>
      </p:sp>
      <p:sp>
        <p:nvSpPr>
          <p:cNvPr id="26637" name="Text Box 12"/>
          <p:cNvSpPr txBox="1">
            <a:spLocks noChangeArrowheads="1"/>
          </p:cNvSpPr>
          <p:nvPr/>
        </p:nvSpPr>
        <p:spPr bwMode="auto">
          <a:xfrm>
            <a:off x="2051050" y="5218113"/>
            <a:ext cx="15843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600" b="1">
                <a:solidFill>
                  <a:srgbClr val="7F7F7F"/>
                </a:solidFill>
                <a:latin typeface="Tahoma" pitchFamily="34" charset="0"/>
                <a:cs typeface="Tahoma" pitchFamily="34" charset="0"/>
              </a:rPr>
              <a:t>Ручной с выводом на компьютер</a:t>
            </a:r>
          </a:p>
        </p:txBody>
      </p:sp>
      <p:sp>
        <p:nvSpPr>
          <p:cNvPr id="26638" name="Text Box 12"/>
          <p:cNvSpPr txBox="1">
            <a:spLocks noChangeArrowheads="1"/>
          </p:cNvSpPr>
          <p:nvPr/>
        </p:nvSpPr>
        <p:spPr bwMode="auto">
          <a:xfrm>
            <a:off x="5761038" y="5294313"/>
            <a:ext cx="18319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600" b="1">
                <a:solidFill>
                  <a:srgbClr val="7F7F7F"/>
                </a:solidFill>
                <a:latin typeface="Tahoma" pitchFamily="34" charset="0"/>
                <a:cs typeface="Tahoma" pitchFamily="34" charset="0"/>
              </a:rPr>
              <a:t>Стационарный с выводом на ПК</a:t>
            </a:r>
            <a:endParaRPr lang="ru-RU" altLang="ru-RU" sz="1200" b="1">
              <a:solidFill>
                <a:srgbClr val="7F7F7F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6639" name="Picture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100" y="5043488"/>
            <a:ext cx="178435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0" name="Picture 22" descr="Портативный видеоувеличитель Compact Touch H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2625" y="3071813"/>
            <a:ext cx="190500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1" name="Picture 2" descr="Портативный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97238" y="3429000"/>
            <a:ext cx="1416050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2" name="Рисунок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70525" y="2938463"/>
            <a:ext cx="17716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43" name="Text Box 12"/>
          <p:cNvSpPr txBox="1">
            <a:spLocks noChangeArrowheads="1"/>
          </p:cNvSpPr>
          <p:nvPr/>
        </p:nvSpPr>
        <p:spPr bwMode="auto">
          <a:xfrm>
            <a:off x="3175000" y="2932113"/>
            <a:ext cx="16224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600" b="1">
                <a:solidFill>
                  <a:srgbClr val="7F7F7F"/>
                </a:solidFill>
                <a:latin typeface="Tahoma" pitchFamily="34" charset="0"/>
                <a:cs typeface="Tahoma" pitchFamily="34" charset="0"/>
              </a:rPr>
              <a:t>Портативные</a:t>
            </a:r>
          </a:p>
        </p:txBody>
      </p:sp>
      <p:pic>
        <p:nvPicPr>
          <p:cNvPr id="26644" name="Picture 1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40150" y="4953000"/>
            <a:ext cx="1946275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7544" y="1600200"/>
            <a:ext cx="7762056" cy="4525963"/>
          </a:xfrm>
        </p:spPr>
        <p:txBody>
          <a:bodyPr/>
          <a:lstStyle/>
          <a:p>
            <a:pPr algn="ctr"/>
            <a:r>
              <a:rPr lang="ru-RU" dirty="0"/>
              <a:t>Почему все таки при наличии такого дифференцированного понимания специальных условий, закрепленных в нормативной базе,</a:t>
            </a:r>
          </a:p>
          <a:p>
            <a:pPr algn="ctr">
              <a:buNone/>
            </a:pPr>
            <a:r>
              <a:rPr lang="ru-RU" dirty="0"/>
              <a:t> в России часто происходит имитация инклюзии?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125538"/>
            <a:ext cx="8353425" cy="547211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Дефицит необходимых ресурсов</a:t>
            </a:r>
          </a:p>
          <a:p>
            <a:pPr algn="just"/>
            <a:r>
              <a:rPr lang="ru-RU" dirty="0"/>
              <a:t>Инклюзия не принята как ценность</a:t>
            </a:r>
          </a:p>
          <a:p>
            <a:pPr algn="just"/>
            <a:r>
              <a:rPr lang="ru-RU" dirty="0"/>
              <a:t>Механизмы ее внедрения – декларативные, часто вступают в противоречие с другими управленческими решениями, в частности с решением о ликвидации очереди в детские сады за счет увеличения количества детей в группах и сокращения педагогов и специалистов работающих в группах, сокращения специалистов в школах, ликвидация коррекционных школ.</a:t>
            </a:r>
          </a:p>
          <a:p>
            <a:pPr algn="just"/>
            <a:r>
              <a:rPr lang="ru-RU" dirty="0"/>
              <a:t>Из-за определенного подхода в понимании инклюзии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0BF634-AD49-40BD-B84E-F4FAF22FC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Autofit/>
          </a:bodyPr>
          <a:lstStyle/>
          <a:p>
            <a:r>
              <a:rPr lang="ru-RU" sz="1600" b="1" i="0" u="none" strike="noStrike" dirty="0">
                <a:solidFill>
                  <a:srgbClr val="006BBB"/>
                </a:solidFill>
                <a:effectLst/>
                <a:latin typeface="Helvetica,Arial,sans-serif"/>
                <a:hlinkClick r:id="rId2"/>
              </a:rPr>
              <a:t>Приказ Министерства просвещения РФ от 31 июля 2020 г. № 373 «Об утверждении Порядка организации и осуществления образовательной деятельности по основным общеобразовательным программам — образовательным программам дошкольного образования» Признан утратившим силу Приказ Министерства образования и науки Российской Федерации от 30 августа 2013 г. N 1014</a:t>
            </a:r>
            <a:br>
              <a:rPr lang="ru-RU" sz="1600" b="1" i="0" dirty="0">
                <a:solidFill>
                  <a:srgbClr val="555555"/>
                </a:solidFill>
                <a:effectLst/>
                <a:latin typeface="Helvetica,Arial,sans-serif"/>
              </a:rPr>
            </a:br>
            <a:endParaRPr lang="ru-RU" sz="1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F87B46-E2F4-46D2-938A-B9DBE59636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0" i="0" dirty="0">
                <a:solidFill>
                  <a:srgbClr val="555555"/>
                </a:solidFill>
                <a:effectLst/>
                <a:latin typeface="Helvetica,Arial,sans-serif"/>
              </a:rPr>
              <a:t>На каждую группу компенсирующей направленности для детей с нарушениями зрения (слепых), или расстройствами аутистического спектра, или умственной отсталостью (умеренной и тяжелой степени) — не менее 1 штатной единицы тьютора.</a:t>
            </a:r>
            <a:br>
              <a:rPr lang="ru-RU" dirty="0"/>
            </a:br>
            <a:r>
              <a:rPr lang="ru-RU" b="0" i="0" dirty="0">
                <a:solidFill>
                  <a:srgbClr val="555555"/>
                </a:solidFill>
                <a:effectLst/>
                <a:latin typeface="Helvetica,Arial,sans-serif"/>
              </a:rPr>
              <a:t>При получении дошкольного образования детьми с ограниченными возможностями здоровья в группах комбинированной направленности для организации непрерывной образовательной деятельности и коррекционных занятий с учетом особенностей детей в штатное расписание вводятся штатные единицы следующих специалистов: учитель-дефектолог (</a:t>
            </a:r>
            <a:r>
              <a:rPr lang="ru-RU" b="0" i="0" dirty="0" err="1">
                <a:solidFill>
                  <a:srgbClr val="555555"/>
                </a:solidFill>
                <a:effectLst/>
                <a:latin typeface="Helvetica,Arial,sans-serif"/>
              </a:rPr>
              <a:t>олигофренопедагог</a:t>
            </a:r>
            <a:r>
              <a:rPr lang="ru-RU" b="0" i="0" dirty="0">
                <a:solidFill>
                  <a:srgbClr val="555555"/>
                </a:solidFill>
                <a:effectLst/>
                <a:latin typeface="Helvetica,Arial,sans-serif"/>
              </a:rPr>
              <a:t>, сурдопедагог, тифлопедагог), учитель-логопед, педагог-психолог, тьютор, ассистент (помощник) из расчета 1 штатная единица.</a:t>
            </a:r>
            <a:br>
              <a:rPr lang="ru-RU" dirty="0"/>
            </a:br>
            <a:r>
              <a:rPr lang="ru-RU" b="0" i="0" dirty="0">
                <a:solidFill>
                  <a:srgbClr val="555555"/>
                </a:solidFill>
                <a:effectLst/>
                <a:latin typeface="Helvetica,Arial,sans-serif"/>
              </a:rPr>
              <a:t>• тьютора на каждые 1-5 обучающихся с ограниченными возможностями здоровья;</a:t>
            </a:r>
            <a:br>
              <a:rPr lang="ru-RU" dirty="0"/>
            </a:br>
            <a:r>
              <a:rPr lang="ru-RU" b="0" i="0" dirty="0">
                <a:solidFill>
                  <a:srgbClr val="555555"/>
                </a:solidFill>
                <a:effectLst/>
                <a:latin typeface="Helvetica,Arial,sans-serif"/>
              </a:rPr>
              <a:t>• ассистента (помощника) на каждые 1-5 обучающихся с ограниченными возможностями здоровья.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7356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29.12.2012 N 273-ФЗ</a:t>
            </a:r>
            <a:b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(ред. от 23.07.2013)</a:t>
            </a:r>
            <a:b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"Об образовании в Российской Федерации"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endParaRPr lang="ru-RU" altLang="ru-RU" sz="24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endParaRPr lang="ru-RU" altLang="ru-RU" sz="24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endParaRPr lang="ru-RU" altLang="ru-RU" sz="24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endParaRPr lang="ru-RU" altLang="ru-RU" sz="24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</a:rPr>
              <a:t>инклюзивное образование</a:t>
            </a:r>
            <a:r>
              <a:rPr lang="ru-RU" altLang="ru-RU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</a:rPr>
              <a:t>- обеспечение равного доступа к образованию для всех обучающихся с учетом разнообразия особых образовательных потребностей и индивидуальных возможностей</a:t>
            </a:r>
          </a:p>
          <a:p>
            <a:pPr algn="just" eaLnBrk="1" hangingPunct="1">
              <a:lnSpc>
                <a:spcPct val="90000"/>
              </a:lnSpc>
            </a:pPr>
            <a:endParaRPr lang="ru-RU" altLang="ru-RU" sz="24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ru-RU" altLang="ru-RU" sz="2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332656"/>
            <a:ext cx="9144000" cy="5793507"/>
          </a:xfrm>
        </p:spPr>
        <p:txBody>
          <a:bodyPr>
            <a:normAutofit/>
          </a:bodyPr>
          <a:lstStyle/>
          <a:p>
            <a:r>
              <a:rPr lang="ru-RU" dirty="0">
                <a:hlinkClick r:id="rId2"/>
              </a:rPr>
              <a:t>Приказ </a:t>
            </a:r>
            <a:r>
              <a:rPr lang="ru-RU" dirty="0" err="1">
                <a:hlinkClick r:id="rId2"/>
              </a:rPr>
              <a:t>Минпросвещения</a:t>
            </a:r>
            <a:r>
              <a:rPr lang="ru-RU" dirty="0">
                <a:hlinkClick r:id="rId2"/>
              </a:rPr>
              <a:t> России от 28.08.2020 N 442 «Об утверждении Порядка организации и осуществления образовательной деятельности по основным общеобразовательным программам — образовательным программам начального общего, основного общего и среднего общего образования»</a:t>
            </a:r>
            <a:r>
              <a:rPr lang="ru-RU" dirty="0"/>
              <a:t> .</a:t>
            </a:r>
            <a:br>
              <a:rPr lang="ru-RU" dirty="0"/>
            </a:br>
            <a:r>
              <a:rPr lang="ru-RU" dirty="0">
                <a:hlinkClick r:id="rId3"/>
              </a:rPr>
              <a:t>Признан утратившим силу аналогичный Приказ </a:t>
            </a:r>
            <a:r>
              <a:rPr lang="ru-RU" dirty="0" err="1">
                <a:hlinkClick r:id="rId3"/>
              </a:rPr>
              <a:t>Минобрнауки</a:t>
            </a:r>
            <a:r>
              <a:rPr lang="ru-RU" dirty="0">
                <a:hlinkClick r:id="rId3"/>
              </a:rPr>
              <a:t> России от 30.08.2013 N 1015.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3DAC5F-F2A8-40B6-8C48-ED4D4A5EE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Партиципативный</a:t>
            </a:r>
            <a:r>
              <a:rPr lang="ru-RU" b="1" dirty="0"/>
              <a:t> подход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C1F41F-D7E5-4753-9D25-83A3C3F5E4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 Европейское агентство по развитию в области особых образовательных потребностей определяет в качестве базового условия существования инклюзии в образовании выраженную </a:t>
            </a:r>
            <a:r>
              <a:rPr lang="ru-RU" dirty="0">
                <a:solidFill>
                  <a:srgbClr val="FF0000"/>
                </a:solidFill>
              </a:rPr>
              <a:t>субъектную позицию </a:t>
            </a:r>
            <a:r>
              <a:rPr lang="ru-RU" dirty="0"/>
              <a:t>каждого обучающегося, которая находит свое отражение через его непосредственное участие (</a:t>
            </a:r>
            <a:r>
              <a:rPr lang="ru-RU" dirty="0" err="1"/>
              <a:t>партиципацию</a:t>
            </a:r>
            <a:r>
              <a:rPr lang="ru-RU" dirty="0"/>
              <a:t>) в различных видах активности при совместной деятельности с другими сверстниками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52348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2.infourok.ru/uploads/ex/0663/00022942-055057af/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420100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3DAC5F-F2A8-40B6-8C48-ED4D4A5EE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Партиципативный</a:t>
            </a:r>
            <a:r>
              <a:rPr lang="ru-RU" b="1" dirty="0"/>
              <a:t> подход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C1F41F-D7E5-4753-9D25-83A3C3F5E4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 Европейское агентство по развитию в области особых образовательных потребностей определяет в качестве базового условия существования инклюзии в образовании выраженную </a:t>
            </a:r>
            <a:r>
              <a:rPr lang="ru-RU" dirty="0">
                <a:solidFill>
                  <a:srgbClr val="FF0000"/>
                </a:solidFill>
              </a:rPr>
              <a:t>субъектную позицию </a:t>
            </a:r>
            <a:r>
              <a:rPr lang="ru-RU" dirty="0"/>
              <a:t>каждого обучающегося, которая находит свое отражение через его непосредственное участие (</a:t>
            </a:r>
            <a:r>
              <a:rPr lang="ru-RU" dirty="0" err="1"/>
              <a:t>партиципацию</a:t>
            </a:r>
            <a:r>
              <a:rPr lang="ru-RU" dirty="0"/>
              <a:t>) в различных видах активности при совместной деятельности с другими сверстниками </a:t>
            </a:r>
          </a:p>
          <a:p>
            <a:endParaRPr lang="ru-RU" dirty="0"/>
          </a:p>
        </p:txBody>
      </p:sp>
      <p:pic>
        <p:nvPicPr>
          <p:cNvPr id="4" name="Picture 3" descr="D:\Fotos\Общая отсортированная\DSCN6229.JPG">
            <a:extLst>
              <a:ext uri="{FF2B5EF4-FFF2-40B4-BE49-F238E27FC236}">
                <a16:creationId xmlns:a16="http://schemas.microsoft.com/office/drawing/2014/main" id="{60373F2D-79DF-4D10-A381-5F4CC6D9F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82296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734049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>Инклюзия требует пересмотра отношения к образовательному процессу.</a:t>
            </a:r>
          </a:p>
          <a:p>
            <a:pPr algn="just"/>
            <a:r>
              <a:rPr lang="ru-RU" dirty="0"/>
              <a:t>Образование человек получает, если </a:t>
            </a:r>
            <a:r>
              <a:rPr lang="ru-RU" dirty="0" err="1"/>
              <a:t>субъектно</a:t>
            </a:r>
            <a:r>
              <a:rPr lang="ru-RU" dirty="0"/>
              <a:t> включен в него.</a:t>
            </a:r>
          </a:p>
          <a:p>
            <a:pPr lvl="0" algn="just"/>
            <a:r>
              <a:rPr lang="ru-RU" dirty="0"/>
              <a:t>Инклюзия предполагает прежде всего </a:t>
            </a:r>
            <a:r>
              <a:rPr lang="ru-RU" u="sng" dirty="0"/>
              <a:t>продуктивное участие любого индивида</a:t>
            </a:r>
            <a:r>
              <a:rPr lang="ru-RU" dirty="0"/>
              <a:t>, в том числе и обучающегося с ОВЗ, в процессе обучения, что требует от системы образования разработки вариативных программ и методов, направленных на формирование широкого спектра образовательных результатов с учетом особых образовательных потребностей, ориентируя образование на парадигму развития потенциала каждого ученика.</a:t>
            </a:r>
          </a:p>
          <a:p>
            <a:pPr lvl="0" algn="just"/>
            <a:r>
              <a:rPr lang="ru-RU" dirty="0"/>
              <a:t>Включение обучающихся в образовательный процесс  реализуется в том числе с помощью </a:t>
            </a:r>
            <a:r>
              <a:rPr lang="ru-RU" dirty="0" err="1"/>
              <a:t>тьюторского</a:t>
            </a:r>
            <a:r>
              <a:rPr lang="ru-RU" dirty="0"/>
              <a:t> сопровождения.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20858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1520" y="414338"/>
            <a:ext cx="8496944" cy="709612"/>
          </a:xfrm>
        </p:spPr>
        <p:txBody>
          <a:bodyPr>
            <a:noAutofit/>
          </a:bodyPr>
          <a:lstStyle/>
          <a:p>
            <a:pPr lvl="0" algn="just"/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r>
              <a:rPr lang="ru-RU" sz="1800" dirty="0"/>
              <a:t>	</a:t>
            </a:r>
            <a:r>
              <a:rPr lang="ru-RU" sz="2500" dirty="0"/>
              <a:t>Развитие инклюзивного процесса во всем мире  опирается на идею «Образования для всех». В фокусе организации образовательного процесса, услуг и пространств лежит </a:t>
            </a:r>
            <a:r>
              <a:rPr lang="ru-RU" sz="2500" dirty="0">
                <a:solidFill>
                  <a:srgbClr val="C00000"/>
                </a:solidFill>
              </a:rPr>
              <a:t>модель универсального дизайна </a:t>
            </a:r>
            <a:r>
              <a:rPr lang="ru-RU" sz="2500" dirty="0"/>
              <a:t>обучения, которая опирается на социальную модель в понимании инвалидности.</a:t>
            </a:r>
            <a:br>
              <a:rPr lang="ru-RU" sz="2500" dirty="0"/>
            </a:b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20236315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76423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Критерии оценки инклюзии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961719" cy="56020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/>
              <a:t>1.Обеспечение высоких ожиданий от всех обучающихся и минимизация дискомфорта для каждого члена инклюзивной группы.</a:t>
            </a:r>
          </a:p>
          <a:p>
            <a:pPr marL="0" indent="0">
              <a:buNone/>
            </a:pPr>
            <a:r>
              <a:rPr lang="ru-RU" sz="1600" dirty="0"/>
              <a:t>2. Формирование чувства принадлежности к школьному коллективу и реальное участие каждого субъекта образовательного процесса в жизни школы.</a:t>
            </a:r>
          </a:p>
          <a:p>
            <a:pPr marL="0" indent="0">
              <a:buNone/>
            </a:pPr>
            <a:r>
              <a:rPr lang="ru-RU" sz="1600" dirty="0"/>
              <a:t>3. Активное использование при необходимости альтернативных форм коммуникации и их качественная адаптация под возможности обучающихся.</a:t>
            </a:r>
          </a:p>
          <a:p>
            <a:pPr marL="0" indent="0">
              <a:buNone/>
            </a:pPr>
            <a:r>
              <a:rPr lang="ru-RU" sz="1600" dirty="0"/>
              <a:t>4. Формирование доступной учебной среды и методов обучения.</a:t>
            </a:r>
          </a:p>
          <a:p>
            <a:pPr marL="0" indent="0">
              <a:buNone/>
            </a:pPr>
            <a:r>
              <a:rPr lang="ru-RU" sz="1600" dirty="0"/>
              <a:t>5. Обеспечение необходимых форм поддержки.</a:t>
            </a:r>
          </a:p>
          <a:p>
            <a:pPr marL="0" indent="0">
              <a:buNone/>
            </a:pPr>
            <a:r>
              <a:rPr lang="ru-RU" sz="1600" dirty="0"/>
              <a:t>6. Непрерывность процедур оценивания и комплексная оценка процесса обучения.</a:t>
            </a:r>
          </a:p>
          <a:p>
            <a:pPr marL="0" indent="0">
              <a:buNone/>
            </a:pPr>
            <a:r>
              <a:rPr lang="ru-RU" sz="1600" dirty="0"/>
              <a:t>7. Партнерство семьи и школы по вопросам инклюзии.</a:t>
            </a:r>
          </a:p>
          <a:p>
            <a:pPr marL="0" indent="0">
              <a:buNone/>
            </a:pPr>
            <a:r>
              <a:rPr lang="ru-RU" sz="1600" dirty="0"/>
              <a:t>8. Опора на ценности взаимодействия и рационального распределения существующих ресурсов.</a:t>
            </a:r>
          </a:p>
          <a:p>
            <a:pPr marL="0" indent="0">
              <a:buNone/>
            </a:pPr>
            <a:r>
              <a:rPr lang="ru-RU" sz="1600" dirty="0"/>
              <a:t>9. Командный подход к решению проблемных ситуаций в условиях инклюзии.</a:t>
            </a:r>
          </a:p>
          <a:p>
            <a:pPr marL="0" indent="0">
              <a:buNone/>
            </a:pPr>
            <a:r>
              <a:rPr lang="ru-RU" sz="1600" dirty="0"/>
              <a:t>10. Ориентация на построение социального взаимодействия и дружеских взаимоотношений в</a:t>
            </a:r>
          </a:p>
          <a:p>
            <a:pPr marL="0" indent="0">
              <a:buNone/>
            </a:pPr>
            <a:r>
              <a:rPr lang="ru-RU" sz="1600" dirty="0"/>
              <a:t> инклюзивном коллективе.</a:t>
            </a:r>
          </a:p>
          <a:p>
            <a:pPr marL="0" indent="0">
              <a:buNone/>
            </a:pPr>
            <a:r>
              <a:rPr lang="ru-RU" sz="1600" dirty="0"/>
              <a:t>11. Опора на систему планирования и подготовку обучающихся к инклюзивной  модели</a:t>
            </a:r>
          </a:p>
          <a:p>
            <a:pPr marL="0" indent="0">
              <a:buNone/>
            </a:pPr>
            <a:r>
              <a:rPr lang="ru-RU" sz="1600" dirty="0"/>
              <a:t> жизнедеятельности во взрослом возрасте.</a:t>
            </a:r>
          </a:p>
          <a:p>
            <a:pPr marL="0" indent="0">
              <a:buNone/>
            </a:pPr>
            <a:r>
              <a:rPr lang="ru-RU" sz="1600" dirty="0"/>
              <a:t>12. Формирование у обучающихся самоопределения личности.</a:t>
            </a:r>
          </a:p>
          <a:p>
            <a:pPr marL="0" indent="0">
              <a:buNone/>
            </a:pPr>
            <a:r>
              <a:rPr lang="ru-RU" sz="1600" dirty="0"/>
              <a:t>13. Внедрение системы действий по улучшению школьной среды.</a:t>
            </a:r>
          </a:p>
          <a:p>
            <a:pPr marL="0" indent="0">
              <a:buNone/>
            </a:pPr>
            <a:r>
              <a:rPr lang="ru-RU" sz="1600" dirty="0"/>
              <a:t>14. Постоянство профессионального развития педагогического персонала.</a:t>
            </a:r>
          </a:p>
        </p:txBody>
      </p:sp>
    </p:spTree>
    <p:extLst>
      <p:ext uri="{BB962C8B-B14F-4D97-AF65-F5344CB8AC3E}">
        <p14:creationId xmlns:p14="http://schemas.microsoft.com/office/powerpoint/2010/main" val="25935014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/>
          <p:cNvSpPr>
            <a:spLocks noGrp="1" noChangeArrowheads="1"/>
          </p:cNvSpPr>
          <p:nvPr>
            <p:ph sz="half" idx="4294967295"/>
          </p:nvPr>
        </p:nvSpPr>
        <p:spPr>
          <a:xfrm>
            <a:off x="0" y="2057401"/>
            <a:ext cx="4038600" cy="339447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ru-RU" sz="2000" b="1" dirty="0">
              <a:solidFill>
                <a:srgbClr val="990099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ru-RU" sz="2800" b="1" dirty="0">
              <a:solidFill>
                <a:srgbClr val="990099"/>
              </a:solidFill>
            </a:endParaRPr>
          </a:p>
          <a:p>
            <a:pPr algn="ctr" eaLnBrk="1" hangingPunct="1">
              <a:buFont typeface="Wingdings" pitchFamily="2" charset="2"/>
              <a:buNone/>
            </a:pPr>
            <a:endParaRPr lang="ru-RU" sz="2800" b="1" dirty="0">
              <a:solidFill>
                <a:srgbClr val="990099"/>
              </a:solidFill>
            </a:endParaRPr>
          </a:p>
          <a:p>
            <a:pPr algn="ctr" eaLnBrk="1" hangingPunct="1">
              <a:buFont typeface="Wingdings" pitchFamily="2" charset="2"/>
              <a:buNone/>
            </a:pPr>
            <a:endParaRPr lang="ru-RU" sz="2800" b="1" dirty="0">
              <a:solidFill>
                <a:srgbClr val="990099"/>
              </a:solidFill>
            </a:endParaRPr>
          </a:p>
          <a:p>
            <a:pPr algn="ctr" eaLnBrk="1" hangingPunct="1">
              <a:buFont typeface="Wingdings" pitchFamily="2" charset="2"/>
              <a:buNone/>
            </a:pPr>
            <a:endParaRPr lang="ru-RU" sz="2800" b="1" dirty="0">
              <a:solidFill>
                <a:srgbClr val="990099"/>
              </a:solidFill>
            </a:endParaRPr>
          </a:p>
          <a:p>
            <a:pPr algn="ctr" eaLnBrk="1" hangingPunct="1">
              <a:buFont typeface="Wingdings" pitchFamily="2" charset="2"/>
              <a:buNone/>
            </a:pPr>
            <a:endParaRPr lang="ru-RU" sz="2800" b="1" dirty="0">
              <a:solidFill>
                <a:srgbClr val="990099"/>
              </a:solidFill>
            </a:endParaRPr>
          </a:p>
          <a:p>
            <a:pPr eaLnBrk="1" hangingPunct="1"/>
            <a:endParaRPr lang="ru-RU" sz="4800" dirty="0"/>
          </a:p>
          <a:p>
            <a:pPr algn="ctr" eaLnBrk="1" hangingPunct="1">
              <a:buFont typeface="Wingdings" pitchFamily="2" charset="2"/>
              <a:buNone/>
            </a:pPr>
            <a:endParaRPr lang="ru-RU" dirty="0"/>
          </a:p>
          <a:p>
            <a:pPr algn="ctr" eaLnBrk="1" hangingPunct="1">
              <a:buFont typeface="Wingdings" pitchFamily="2" charset="2"/>
              <a:buNone/>
            </a:pPr>
            <a:endParaRPr lang="ru-RU" dirty="0"/>
          </a:p>
          <a:p>
            <a:pPr algn="ctr" eaLnBrk="1" hangingPunct="1">
              <a:buFont typeface="Wingdings" pitchFamily="2" charset="2"/>
              <a:buNone/>
            </a:pPr>
            <a:endParaRPr lang="ru-RU" dirty="0"/>
          </a:p>
          <a:p>
            <a:pPr algn="ctr" eaLnBrk="1" hangingPunct="1">
              <a:buFont typeface="Wingdings" pitchFamily="2" charset="2"/>
              <a:buNone/>
            </a:pPr>
            <a:endParaRPr lang="ru-RU" dirty="0"/>
          </a:p>
          <a:p>
            <a:pPr algn="ctr" eaLnBrk="1" hangingPunct="1">
              <a:buFont typeface="Wingdings" pitchFamily="2" charset="2"/>
              <a:buNone/>
            </a:pPr>
            <a:endParaRPr lang="ru-RU" dirty="0"/>
          </a:p>
        </p:txBody>
      </p:sp>
      <p:sp>
        <p:nvSpPr>
          <p:cNvPr id="20" name="Заголовок 19"/>
          <p:cNvSpPr>
            <a:spLocks noGrp="1"/>
          </p:cNvSpPr>
          <p:nvPr>
            <p:ph type="title" idx="4294967295"/>
          </p:nvPr>
        </p:nvSpPr>
        <p:spPr>
          <a:xfrm>
            <a:off x="0" y="260649"/>
            <a:ext cx="8229600" cy="100811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Индивидуализация: подходы</a:t>
            </a:r>
          </a:p>
        </p:txBody>
      </p:sp>
      <p:graphicFrame>
        <p:nvGraphicFramePr>
          <p:cNvPr id="73734" name="Group 6"/>
          <p:cNvGraphicFramePr>
            <a:graphicFrameLocks noGrp="1"/>
          </p:cNvGraphicFramePr>
          <p:nvPr/>
        </p:nvGraphicFramePr>
        <p:xfrm>
          <a:off x="179388" y="2004862"/>
          <a:ext cx="8964612" cy="4380811"/>
        </p:xfrm>
        <a:graphic>
          <a:graphicData uri="http://schemas.openxmlformats.org/drawingml/2006/table">
            <a:tbl>
              <a:tblPr/>
              <a:tblGrid>
                <a:gridCol w="4334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297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242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99FF"/>
                          </a:solidFill>
                          <a:effectLst/>
                          <a:latin typeface="Arial" charset="0"/>
                        </a:rPr>
                        <a:t>Индивидуальный подход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Стандарт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Индивидуальные различия</a:t>
                      </a:r>
                    </a:p>
                  </a:txBody>
                  <a:tcPr marL="90000" marR="90000" marT="35100" marB="3510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99FF"/>
                          </a:solidFill>
                          <a:effectLst/>
                          <a:latin typeface="Arial" charset="0"/>
                        </a:rPr>
                        <a:t>Процесс индивидуализации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Образование как </a:t>
                      </a:r>
                      <a:r>
                        <a:rPr kumimoji="0" lang="ru-RU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управление </a:t>
                      </a:r>
                      <a:r>
                        <a:rPr kumimoji="0" lang="ru-RU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99FF"/>
                          </a:solidFill>
                          <a:effectLst/>
                          <a:latin typeface="Arial" charset="0"/>
                        </a:rPr>
                        <a:t>собственной образовательной траекторией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48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АООП     АОП?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99FF"/>
                          </a:solidFill>
                          <a:effectLst/>
                          <a:latin typeface="Arial" charset="0"/>
                        </a:rPr>
                        <a:t>учащийся       ТЬЮТОР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 психолог,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 педагог..</a:t>
                      </a:r>
                    </a:p>
                  </a:txBody>
                  <a:tcPr marT="34290" marB="3429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ИОМ            ИУП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99FF"/>
                          </a:solidFill>
                          <a:effectLst/>
                          <a:latin typeface="Arial" charset="0"/>
                        </a:rPr>
                        <a:t>учащийся       ТЬЮТОР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Интересы - ресурсы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17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373" name="Oval 20"/>
          <p:cNvSpPr>
            <a:spLocks noChangeArrowheads="1"/>
          </p:cNvSpPr>
          <p:nvPr/>
        </p:nvSpPr>
        <p:spPr bwMode="auto">
          <a:xfrm>
            <a:off x="420130" y="2451272"/>
            <a:ext cx="3719823" cy="1247759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74" name="Line 21"/>
          <p:cNvSpPr>
            <a:spLocks noChangeShapeType="1"/>
          </p:cNvSpPr>
          <p:nvPr/>
        </p:nvSpPr>
        <p:spPr bwMode="auto">
          <a:xfrm>
            <a:off x="2195736" y="2294875"/>
            <a:ext cx="0" cy="161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75" name="AutoShape 22"/>
          <p:cNvSpPr>
            <a:spLocks noChangeArrowheads="1"/>
          </p:cNvSpPr>
          <p:nvPr/>
        </p:nvSpPr>
        <p:spPr bwMode="auto">
          <a:xfrm>
            <a:off x="2123728" y="3807042"/>
            <a:ext cx="287338" cy="270272"/>
          </a:xfrm>
          <a:prstGeom prst="downArrow">
            <a:avLst>
              <a:gd name="adj1" fmla="val 50000"/>
              <a:gd name="adj2" fmla="val 3135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76" name="Oval 23"/>
          <p:cNvSpPr>
            <a:spLocks noChangeArrowheads="1"/>
          </p:cNvSpPr>
          <p:nvPr/>
        </p:nvSpPr>
        <p:spPr bwMode="auto">
          <a:xfrm>
            <a:off x="4572000" y="2402886"/>
            <a:ext cx="4572000" cy="151216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77" name="Line 24"/>
          <p:cNvSpPr>
            <a:spLocks noChangeShapeType="1"/>
          </p:cNvSpPr>
          <p:nvPr/>
        </p:nvSpPr>
        <p:spPr bwMode="auto">
          <a:xfrm>
            <a:off x="6841396" y="2237732"/>
            <a:ext cx="0" cy="161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AutoShape 25"/>
          <p:cNvSpPr>
            <a:spLocks noChangeArrowheads="1"/>
          </p:cNvSpPr>
          <p:nvPr/>
        </p:nvSpPr>
        <p:spPr bwMode="auto">
          <a:xfrm>
            <a:off x="6660234" y="3969061"/>
            <a:ext cx="287337" cy="270272"/>
          </a:xfrm>
          <a:prstGeom prst="downArrow">
            <a:avLst>
              <a:gd name="adj1" fmla="val 50000"/>
              <a:gd name="adj2" fmla="val 3135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79" name="Line 26"/>
          <p:cNvSpPr>
            <a:spLocks noChangeShapeType="1"/>
          </p:cNvSpPr>
          <p:nvPr/>
        </p:nvSpPr>
        <p:spPr bwMode="auto">
          <a:xfrm>
            <a:off x="6609321" y="4393214"/>
            <a:ext cx="431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Line 29"/>
          <p:cNvSpPr>
            <a:spLocks noChangeShapeType="1"/>
          </p:cNvSpPr>
          <p:nvPr/>
        </p:nvSpPr>
        <p:spPr bwMode="auto">
          <a:xfrm>
            <a:off x="5647857" y="5044603"/>
            <a:ext cx="500063" cy="214313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81" name="AutoShape 30"/>
          <p:cNvSpPr>
            <a:spLocks noChangeArrowheads="1"/>
          </p:cNvSpPr>
          <p:nvPr/>
        </p:nvSpPr>
        <p:spPr bwMode="auto">
          <a:xfrm>
            <a:off x="6709719" y="4749630"/>
            <a:ext cx="432486" cy="61785"/>
          </a:xfrm>
          <a:prstGeom prst="leftRightArrow">
            <a:avLst>
              <a:gd name="adj1" fmla="val 50000"/>
              <a:gd name="adj2" fmla="val 4519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82" name="Line 31"/>
          <p:cNvSpPr>
            <a:spLocks noChangeShapeType="1"/>
          </p:cNvSpPr>
          <p:nvPr/>
        </p:nvSpPr>
        <p:spPr bwMode="auto">
          <a:xfrm flipV="1">
            <a:off x="5423461" y="4434980"/>
            <a:ext cx="389299" cy="185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1763249" y="4376396"/>
            <a:ext cx="357188" cy="11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трелка влево 24"/>
          <p:cNvSpPr/>
          <p:nvPr/>
        </p:nvSpPr>
        <p:spPr>
          <a:xfrm>
            <a:off x="1664397" y="4749857"/>
            <a:ext cx="420129" cy="12356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7" name="Прямая со стрелкой 26"/>
          <p:cNvCxnSpPr/>
          <p:nvPr/>
        </p:nvCxnSpPr>
        <p:spPr>
          <a:xfrm flipH="1" flipV="1">
            <a:off x="1680520" y="4539565"/>
            <a:ext cx="729048" cy="1482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86" name="Line 29"/>
          <p:cNvSpPr>
            <a:spLocks noChangeShapeType="1"/>
          </p:cNvSpPr>
          <p:nvPr/>
        </p:nvSpPr>
        <p:spPr bwMode="auto">
          <a:xfrm flipH="1">
            <a:off x="7524328" y="4995175"/>
            <a:ext cx="357188" cy="267891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807673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507C06-929F-4006-9649-0DB0C8E14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Научно-методическое обеспечение ИО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7DFCD2-A7EB-4B13-A1EB-2A66F5362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98316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1900" b="0" i="0" dirty="0">
                <a:effectLst/>
                <a:latin typeface="Helvetica,Arial,sans-serif"/>
              </a:rPr>
              <a:t>Модель и технология универсального дизайна обучения в условиях разнообразия образовательных потребностей обучающихся в начальной школе : методические рекомендации для учителей, специалистов психолого-педагогического сопровождения и методистов образовательных организаций / авт. колл. ; гл. ред. С. В. Алехина. — М. : МГППУ, 2020. — 176 с. — URL: </a:t>
            </a:r>
            <a:r>
              <a:rPr lang="ru-RU" sz="1900" b="0" i="0" u="none" strike="noStrike" dirty="0">
                <a:effectLst/>
                <a:latin typeface="Helvetica,Arial,sans-serif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http://psychlib.ru/inc/absid.php?absid=399448</a:t>
            </a:r>
            <a:r>
              <a:rPr lang="ru-RU" sz="1900" b="0" i="0" dirty="0">
                <a:effectLst/>
                <a:latin typeface="Helvetica,Arial,sans-serif"/>
              </a:rPr>
              <a:t> (дата обращения: 23.02.2021)</a:t>
            </a:r>
          </a:p>
          <a:p>
            <a:pPr marL="0" indent="0" algn="just">
              <a:buNone/>
            </a:pPr>
            <a:endParaRPr lang="ru-RU" sz="1900" b="0" i="0" dirty="0">
              <a:effectLst/>
              <a:latin typeface="Helvetica,Arial,sans-serif"/>
            </a:endParaRPr>
          </a:p>
          <a:p>
            <a:pPr algn="just"/>
            <a:r>
              <a:rPr lang="ru-RU" sz="1900" b="0" i="0" dirty="0">
                <a:effectLst/>
                <a:latin typeface="Helvetica,Arial,sans-serif"/>
              </a:rPr>
              <a:t>Технологии разработки индивидуального образовательного маршрута для обучающихся с ограниченными возможностями здоровья: методические рекомендации / авт. колл. ; рук. авт. колл. Е.В. Самсонова. – М. : МГППУ, 2020. ‒ 192с. — URL: </a:t>
            </a:r>
            <a:r>
              <a:rPr lang="ru-RU" sz="1900" b="0" i="0" u="none" strike="noStrike" dirty="0">
                <a:effectLst/>
                <a:latin typeface="Helvetica,Arial,sans-serif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http://www.psychlib.ru/inc/absid.php?absid=396645</a:t>
            </a:r>
            <a:endParaRPr lang="ru-RU" sz="1900" b="0" i="0" u="none" strike="noStrike" dirty="0">
              <a:effectLst/>
              <a:latin typeface="Helvetica,Arial,sans-serif"/>
            </a:endParaRPr>
          </a:p>
          <a:p>
            <a:pPr marL="0" indent="0" algn="just">
              <a:buNone/>
            </a:pPr>
            <a:endParaRPr lang="ru-RU" sz="1900" b="0" i="0" dirty="0">
              <a:effectLst/>
              <a:latin typeface="Helvetica,Arial,sans-serif"/>
            </a:endParaRPr>
          </a:p>
          <a:p>
            <a:pPr algn="just"/>
            <a:r>
              <a:rPr lang="ru-RU" sz="1900" b="0" i="0" dirty="0" err="1">
                <a:effectLst/>
                <a:latin typeface="Helvetica,Arial,sans-serif"/>
              </a:rPr>
              <a:t>Тьюторское</a:t>
            </a:r>
            <a:r>
              <a:rPr lang="ru-RU" sz="1900" b="0" i="0" dirty="0">
                <a:effectLst/>
                <a:latin typeface="Helvetica,Arial,sans-serif"/>
              </a:rPr>
              <a:t> сопровождение детей с ограниченными возможностями здоровья в условиях инклюзивного образования: </a:t>
            </a:r>
            <a:r>
              <a:rPr lang="ru-RU" sz="1900" b="0" i="0" dirty="0" err="1">
                <a:effectLst/>
                <a:latin typeface="Helvetica,Arial,sans-serif"/>
              </a:rPr>
              <a:t>методическоепособие</a:t>
            </a:r>
            <a:r>
              <a:rPr lang="ru-RU" sz="1900" b="0" i="0" dirty="0">
                <a:effectLst/>
                <a:latin typeface="Helvetica,Arial,sans-serif"/>
              </a:rPr>
              <a:t> / И.В. </a:t>
            </a:r>
            <a:r>
              <a:rPr lang="ru-RU" sz="1900" b="0" i="0" dirty="0" err="1">
                <a:effectLst/>
                <a:latin typeface="Helvetica,Arial,sans-serif"/>
              </a:rPr>
              <a:t>Карпенкова</a:t>
            </a:r>
            <a:r>
              <a:rPr lang="ru-RU" sz="1900" b="0" i="0" dirty="0">
                <a:effectLst/>
                <a:latin typeface="Helvetica,Arial,sans-serif"/>
              </a:rPr>
              <a:t>, Е.В. Самсонова, С.В. Алехина, </a:t>
            </a:r>
            <a:r>
              <a:rPr lang="ru-RU" sz="1900" b="0" i="0" dirty="0" err="1">
                <a:effectLst/>
                <a:latin typeface="Helvetica,Arial,sans-serif"/>
              </a:rPr>
              <a:t>Е.Н.Кутепова</a:t>
            </a:r>
            <a:r>
              <a:rPr lang="ru-RU" sz="1900" b="0" i="0" dirty="0">
                <a:effectLst/>
                <a:latin typeface="Helvetica,Arial,sans-serif"/>
              </a:rPr>
              <a:t> ;под ред. Е.В. Самсоновой. – М. : МГППУ, 2017. – 173 с. – (20 лет вместе с детством (1997-2017)) . – URL: </a:t>
            </a:r>
            <a:r>
              <a:rPr lang="ru-RU" sz="1900" b="0" i="0" u="none" strike="noStrike" dirty="0">
                <a:effectLst/>
                <a:latin typeface="Helvetica,Arial,sans-serif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http://www.psychlib.ru/inc/absid.php?absid=371369</a:t>
            </a:r>
            <a:r>
              <a:rPr lang="ru-RU" sz="1900" b="0" i="0" dirty="0">
                <a:effectLst/>
                <a:latin typeface="Helvetica,Arial,sans-serif"/>
              </a:rPr>
              <a:t> . – 10,8 </a:t>
            </a:r>
            <a:r>
              <a:rPr lang="ru-RU" sz="1900" b="0" i="0" dirty="0" err="1">
                <a:effectLst/>
                <a:latin typeface="Helvetica,Arial,sans-serif"/>
              </a:rPr>
              <a:t>печ</a:t>
            </a:r>
            <a:r>
              <a:rPr lang="ru-RU" sz="1900" b="0" i="0" dirty="0">
                <a:effectLst/>
                <a:latin typeface="Helvetica,Arial,sans-serif"/>
              </a:rPr>
              <a:t>. л. – Экземпляр № 6328/3 находится в Открытом доступе на Сретенке. – ISBN 978-5-94051-162-5.</a:t>
            </a:r>
          </a:p>
          <a:p>
            <a:pPr algn="just"/>
            <a:endParaRPr lang="ru-RU" sz="2000" b="0" i="0" dirty="0">
              <a:effectLst/>
              <a:latin typeface="Helvetica,Arial,sans-serif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37927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0"/>
            <a:ext cx="3492500" cy="836613"/>
          </a:xfrm>
          <a:prstGeom prst="round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203" name="TextBox 5"/>
          <p:cNvSpPr txBox="1">
            <a:spLocks noChangeArrowheads="1"/>
          </p:cNvSpPr>
          <p:nvPr/>
        </p:nvSpPr>
        <p:spPr bwMode="auto">
          <a:xfrm>
            <a:off x="500065" y="2071689"/>
            <a:ext cx="8643937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400" b="1">
                <a:hlinkClick r:id="rId2"/>
              </a:rPr>
              <a:t>WWW.INCLUSIVE-EDU.RU</a:t>
            </a:r>
            <a:endParaRPr lang="en-US" altLang="ru-RU" sz="4400" b="1"/>
          </a:p>
          <a:p>
            <a:pPr eaLnBrk="1" hangingPunct="1"/>
            <a:endParaRPr lang="en-US" altLang="ru-RU" sz="4400" b="1"/>
          </a:p>
          <a:p>
            <a:pPr eaLnBrk="1" hangingPunct="1"/>
            <a:r>
              <a:rPr lang="en-US" altLang="ru-RU" sz="4400" b="1">
                <a:hlinkClick r:id="rId3"/>
              </a:rPr>
              <a:t>WWW.EDU-OPEN.RU</a:t>
            </a:r>
            <a:endParaRPr lang="ru-RU" altLang="ru-RU" sz="4400" b="1"/>
          </a:p>
          <a:p>
            <a:pPr eaLnBrk="1" hangingPunct="1"/>
            <a:endParaRPr lang="en-US" altLang="ru-RU" sz="4400" b="1">
              <a:solidFill>
                <a:srgbClr val="0070C0"/>
              </a:solidFill>
            </a:endParaRPr>
          </a:p>
          <a:p>
            <a:pPr eaLnBrk="1" hangingPunct="1"/>
            <a:r>
              <a:rPr lang="en-US" altLang="ru-RU" sz="4400" b="1">
                <a:solidFill>
                  <a:srgbClr val="0070C0"/>
                </a:solidFill>
              </a:rPr>
              <a:t>grc.ipio@mail.ru</a:t>
            </a:r>
          </a:p>
          <a:p>
            <a:pPr eaLnBrk="1" hangingPunct="1"/>
            <a:endParaRPr lang="ru-RU" alt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928940" y="1357314"/>
            <a:ext cx="2751137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ИПИО МГППУ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7812066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Что лежит в основе инклюзивного подхода в образовании?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/>
              <a:t>	</a:t>
            </a:r>
            <a:endParaRPr lang="ru-RU" b="1" dirty="0"/>
          </a:p>
          <a:p>
            <a:r>
              <a:rPr lang="ru-RU" altLang="en-US" u="sng" dirty="0" err="1"/>
              <a:t>Антидискриминационная</a:t>
            </a:r>
            <a:r>
              <a:rPr lang="ru-RU" altLang="en-US" u="sng" dirty="0"/>
              <a:t> политика – борьба за права одинакового равного доступа</a:t>
            </a:r>
          </a:p>
          <a:p>
            <a:r>
              <a:rPr lang="ru-RU" altLang="en-US" u="sng" dirty="0"/>
              <a:t> или что то иное?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Исторический аспект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отношения к людям с инвалидностью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Медицинская модель</a:t>
            </a:r>
          </a:p>
          <a:p>
            <a:r>
              <a:rPr lang="ru-RU" dirty="0"/>
              <a:t>Социальная модель:</a:t>
            </a:r>
          </a:p>
          <a:p>
            <a:pPr>
              <a:buNone/>
            </a:pPr>
            <a:r>
              <a:rPr lang="ru-RU" dirty="0"/>
              <a:t>		Интеграция</a:t>
            </a:r>
          </a:p>
          <a:p>
            <a:pPr>
              <a:buNone/>
            </a:pPr>
            <a:r>
              <a:rPr lang="ru-RU" dirty="0"/>
              <a:t>		Инклюзия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Международная правовая база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Всеобщая Декларация прав человека 1948 г.</a:t>
            </a:r>
          </a:p>
          <a:p>
            <a:r>
              <a:rPr lang="ru-RU" dirty="0"/>
              <a:t>Конвенция ООН о правах ребенка 1990 г. </a:t>
            </a:r>
          </a:p>
          <a:p>
            <a:r>
              <a:rPr lang="ru-RU" dirty="0"/>
              <a:t>Всемирная Декларация по образованию для всех 1993 г.</a:t>
            </a:r>
          </a:p>
          <a:p>
            <a:r>
              <a:rPr lang="ru-RU" dirty="0"/>
              <a:t> Стандартные правила ООН об обеспечении равных возможностей для инвалидов 1993 г.</a:t>
            </a:r>
          </a:p>
          <a:p>
            <a:r>
              <a:rPr lang="ru-RU" dirty="0"/>
              <a:t> </a:t>
            </a:r>
            <a:r>
              <a:rPr lang="ru-RU" dirty="0" err="1"/>
              <a:t>Саламанкская</a:t>
            </a:r>
            <a:r>
              <a:rPr lang="ru-RU" dirty="0"/>
              <a:t> декларация о принципах, политике и практических действиях в сфере образования лиц с особенными потребностями 1994г.</a:t>
            </a:r>
          </a:p>
          <a:p>
            <a:r>
              <a:rPr lang="ru-RU" dirty="0"/>
              <a:t>Конвенция ООН о правах инвалидов 2006 г., ратифицирована РФ 2012г.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Подходы к пониманию инклюзии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Практика инклюзивного образования в зарубежных странах опирается в своей основе на различные рефлексивные взгляды и подходы: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Правозащитный (антидискриминационный)</a:t>
            </a:r>
            <a:r>
              <a:rPr lang="ru-RU" b="1" dirty="0"/>
              <a:t> </a:t>
            </a:r>
            <a:r>
              <a:rPr lang="ru-RU" b="1" dirty="0">
                <a:solidFill>
                  <a:srgbClr val="FF0000"/>
                </a:solidFill>
              </a:rPr>
              <a:t>подход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Ms.Lansdown</a:t>
            </a:r>
            <a:r>
              <a:rPr lang="ru-RU" dirty="0"/>
              <a:t>, P. </a:t>
            </a:r>
            <a:r>
              <a:rPr lang="ru-RU" dirty="0" err="1"/>
              <a:t>Testot-Ferry</a:t>
            </a:r>
            <a:r>
              <a:rPr lang="ru-RU" dirty="0"/>
              <a:t>, P. </a:t>
            </a:r>
            <a:r>
              <a:rPr lang="ru-RU" dirty="0" err="1"/>
              <a:t>Frederica</a:t>
            </a:r>
            <a:r>
              <a:rPr lang="ru-RU" dirty="0"/>
              <a:t> </a:t>
            </a:r>
            <a:r>
              <a:rPr lang="ru-RU" dirty="0" err="1"/>
              <a:t>Hunt</a:t>
            </a:r>
            <a:r>
              <a:rPr lang="ru-RU" dirty="0"/>
              <a:t> и других) 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Подход на основе п</a:t>
            </a:r>
            <a:r>
              <a:rPr lang="ru-RU" sz="3200" b="1" dirty="0">
                <a:solidFill>
                  <a:srgbClr val="FF0000"/>
                </a:solidFill>
              </a:rPr>
              <a:t>ропорционального равенства </a:t>
            </a:r>
          </a:p>
          <a:p>
            <a:pPr algn="just"/>
            <a:r>
              <a:rPr lang="ru-RU" b="1" dirty="0" err="1">
                <a:solidFill>
                  <a:srgbClr val="FF0000"/>
                </a:solidFill>
              </a:rPr>
              <a:t>Партиципативный</a:t>
            </a:r>
            <a:r>
              <a:rPr lang="ru-RU" b="1" dirty="0">
                <a:solidFill>
                  <a:srgbClr val="FF0000"/>
                </a:solidFill>
              </a:rPr>
              <a:t> подход. 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Сопоставление этих подходов выявляет различные акценты, возникающие при включении обучающихся с различными образовательными потребностями в общей учебно-воспитательный процесс.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3005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16076F"/>
                </a:solidFill>
              </a:rPr>
              <a:t>Инклюзия – как борьба за равные права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3" y="1600200"/>
            <a:ext cx="4000528" cy="5043510"/>
          </a:xfrm>
        </p:spPr>
        <p:txBody>
          <a:bodyPr>
            <a:normAutofit/>
          </a:bodyPr>
          <a:lstStyle/>
          <a:p>
            <a:r>
              <a:rPr lang="ru-RU" dirty="0"/>
              <a:t>Очень часто инклюзию воспринимают как стратегию борьбы за права различных меньшинств</a:t>
            </a:r>
          </a:p>
          <a:p>
            <a:r>
              <a:rPr lang="ru-RU" b="1" dirty="0"/>
              <a:t>Что происходит, когда мы боремся?</a:t>
            </a:r>
          </a:p>
          <a:p>
            <a:r>
              <a:rPr lang="ru-RU" dirty="0"/>
              <a:t>Мы продолжаем поддерживать противостояние </a:t>
            </a:r>
          </a:p>
        </p:txBody>
      </p:sp>
      <p:pic>
        <p:nvPicPr>
          <p:cNvPr id="5" name="Содержимое 4" descr="http://trydpravo.com/wp-content/uploads/2017/04/6fca3b77d25553b950c3c128543cf1d2-475x330.pn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2214554"/>
            <a:ext cx="5072066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7804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922D35A8-E820-4AAC-BD56-C39FC14798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3174"/>
            <a:ext cx="7677472" cy="1049562"/>
          </a:xfrm>
        </p:spPr>
        <p:txBody>
          <a:bodyPr>
            <a:normAutofit fontScale="90000"/>
          </a:bodyPr>
          <a:lstStyle/>
          <a:p>
            <a:r>
              <a:rPr lang="ru-RU" altLang="en-US" sz="3200" b="1" dirty="0">
                <a:solidFill>
                  <a:srgbClr val="8E0000"/>
                </a:solidFill>
              </a:rPr>
              <a:t>Является ли панацеей доступ к общеобразовательной программе для всех</a:t>
            </a:r>
            <a:r>
              <a:rPr lang="en-US" altLang="en-US" sz="3200" b="1" dirty="0">
                <a:solidFill>
                  <a:srgbClr val="8E0000"/>
                </a:solidFill>
              </a:rPr>
              <a:t>?</a:t>
            </a:r>
            <a:endParaRPr lang="en-US" altLang="en-US" sz="2800" b="1" dirty="0">
              <a:solidFill>
                <a:srgbClr val="8E0000"/>
              </a:solidFill>
            </a:endParaRPr>
          </a:p>
        </p:txBody>
      </p:sp>
      <p:sp>
        <p:nvSpPr>
          <p:cNvPr id="135171" name="Content Placeholder 2">
            <a:extLst>
              <a:ext uri="{FF2B5EF4-FFF2-40B4-BE49-F238E27FC236}">
                <a16:creationId xmlns:a16="http://schemas.microsoft.com/office/drawing/2014/main" id="{5819868B-D44B-44FF-A09D-07104072DF7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6411" y="1052736"/>
            <a:ext cx="8855242" cy="561635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altLang="en-US" sz="2400" b="1" dirty="0"/>
              <a:t>Стандарты на уровне класса</a:t>
            </a:r>
            <a:r>
              <a:rPr lang="ru-RU" altLang="en-US" sz="2400" dirty="0"/>
              <a:t>: учащиеся с серьезными нарушениями </a:t>
            </a:r>
            <a:r>
              <a:rPr lang="ru-RU" altLang="en-US" sz="2400" b="1" dirty="0"/>
              <a:t>могут усвоить некоторые цели</a:t>
            </a:r>
            <a:r>
              <a:rPr lang="ru-RU" altLang="en-US" sz="2400" dirty="0"/>
              <a:t>, связанные со стандартами на уровне класса</a:t>
            </a:r>
            <a:r>
              <a:rPr lang="ru-RU" altLang="en-US" sz="2000" dirty="0"/>
              <a:t>.</a:t>
            </a:r>
            <a:endParaRPr lang="en-US" altLang="en-US" sz="2000" dirty="0"/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altLang="en-US" sz="2000" dirty="0"/>
              <a:t>Разочарование родителя ребенка с серьезными нарушениями интеллекта, который сказал: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ru-RU" altLang="en-US" sz="2000" b="1" dirty="0"/>
              <a:t>«Мой сын может идентифицировать Сатурн, но он все еще не может попросить перекусить или даже вытереть свою задницу»</a:t>
            </a:r>
            <a:endParaRPr lang="ru-RU" altLang="en-US" sz="2000" dirty="0"/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ru-RU" altLang="en-US" sz="2400" dirty="0"/>
              <a:t>Вопрос в том, </a:t>
            </a:r>
            <a:r>
              <a:rPr lang="ru-RU" altLang="en-US" sz="2400" b="1" dirty="0">
                <a:solidFill>
                  <a:srgbClr val="9D059D"/>
                </a:solidFill>
              </a:rPr>
              <a:t>какова цена изучения ребенком этих стандартов </a:t>
            </a:r>
            <a:r>
              <a:rPr lang="en-US" altLang="en-US" sz="2400" b="1" dirty="0">
                <a:solidFill>
                  <a:srgbClr val="9D059D"/>
                </a:solidFill>
              </a:rPr>
              <a:t>?</a:t>
            </a:r>
            <a:r>
              <a:rPr lang="en-US" altLang="en-US" sz="2400" b="1" dirty="0"/>
              <a:t> </a:t>
            </a:r>
          </a:p>
          <a:p>
            <a:pPr lvl="2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altLang="en-US" b="1" dirty="0"/>
              <a:t>Помогут ли эти навыки учащемуся получить работу</a:t>
            </a:r>
            <a:r>
              <a:rPr lang="en-US" altLang="en-US" b="1" dirty="0"/>
              <a:t>? </a:t>
            </a:r>
          </a:p>
          <a:p>
            <a:pPr lvl="2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altLang="en-US" b="1" dirty="0"/>
              <a:t>Помогут ли выбрать, где ему жить</a:t>
            </a:r>
            <a:r>
              <a:rPr lang="en-US" altLang="en-US" b="1" dirty="0"/>
              <a:t>? </a:t>
            </a:r>
          </a:p>
          <a:p>
            <a:pPr lvl="2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altLang="en-US" b="1" dirty="0"/>
              <a:t>Помогут ли активно участвовать в жизни сообщества</a:t>
            </a:r>
            <a:r>
              <a:rPr lang="en-US" altLang="en-US" b="1" dirty="0"/>
              <a:t>? </a:t>
            </a:r>
            <a:endParaRPr lang="ru-RU" altLang="en-US" b="1" dirty="0"/>
          </a:p>
          <a:p>
            <a:pPr lvl="2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altLang="en-US" b="1" dirty="0">
                <a:solidFill>
                  <a:srgbClr val="FF00FF"/>
                </a:solidFill>
              </a:rPr>
              <a:t>Функциональную программу для детей с трудностями обучения нельзя игнорировать</a:t>
            </a:r>
            <a:r>
              <a:rPr lang="en-US" altLang="en-US" b="1" dirty="0">
                <a:solidFill>
                  <a:srgbClr val="FF00FF"/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altLang="en-US" sz="2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6FAE69-5CB7-48DE-8D7F-FDC817948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50342" y="6381328"/>
            <a:ext cx="351226" cy="495360"/>
          </a:xfrm>
        </p:spPr>
        <p:txBody>
          <a:bodyPr/>
          <a:lstStyle/>
          <a:p>
            <a:pPr>
              <a:defRPr/>
            </a:pPr>
            <a:fld id="{EB59D552-3FAC-4372-AAB2-CD232AA9A32F}" type="slidenum">
              <a:rPr lang="el-GR" altLang="en-US" smtClean="0"/>
              <a:pPr>
                <a:defRPr/>
              </a:pPr>
              <a:t>9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5877390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27225</TotalTime>
  <Words>2453</Words>
  <Application>Microsoft Office PowerPoint</Application>
  <PresentationFormat>Экран (4:3)</PresentationFormat>
  <Paragraphs>283</Paragraphs>
  <Slides>39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51" baseType="lpstr">
      <vt:lpstr>Arial</vt:lpstr>
      <vt:lpstr>Calibri</vt:lpstr>
      <vt:lpstr>Franklin Gothic Book</vt:lpstr>
      <vt:lpstr>Gilroy</vt:lpstr>
      <vt:lpstr>Helvetica,Arial,sans-serif</vt:lpstr>
      <vt:lpstr>PF Bulletin Sans Pro Light</vt:lpstr>
      <vt:lpstr>Roboto</vt:lpstr>
      <vt:lpstr>Tahoma</vt:lpstr>
      <vt:lpstr>Times New Roman</vt:lpstr>
      <vt:lpstr>Verdana</vt:lpstr>
      <vt:lpstr>Wingdings</vt:lpstr>
      <vt:lpstr>Тема Office</vt:lpstr>
      <vt:lpstr>     Инклюзивное образование  в России: особенности организации</vt:lpstr>
      <vt:lpstr>Ключевые вопросы</vt:lpstr>
      <vt:lpstr>Федеральный закон от 29.12.2012 N 273-ФЗ (ред. от 23.07.2013) "Об образовании в Российской Федерации"</vt:lpstr>
      <vt:lpstr>Что лежит в основе инклюзивного подхода в образовании?</vt:lpstr>
      <vt:lpstr>Исторический аспект отношения к людям с инвалидностью</vt:lpstr>
      <vt:lpstr>Международная правовая база</vt:lpstr>
      <vt:lpstr>Подходы к пониманию инклюзии</vt:lpstr>
      <vt:lpstr>Инклюзия – как борьба за равные права</vt:lpstr>
      <vt:lpstr>Является ли панацеей доступ к общеобразовательной программе для всех?</vt:lpstr>
      <vt:lpstr>Пропорциональное равенство и обучение</vt:lpstr>
      <vt:lpstr>Принципы пропорционального равенства</vt:lpstr>
      <vt:lpstr>Презентация PowerPoint</vt:lpstr>
      <vt:lpstr>Презентация PowerPoint</vt:lpstr>
      <vt:lpstr>Пропорциональное равенство</vt:lpstr>
      <vt:lpstr>Федеральный закон от 29.12.2012 N 273-ФЗ (ред. от 23.07.2013) "Об образовании в Российской Федерации"</vt:lpstr>
      <vt:lpstr>Презентация PowerPoint</vt:lpstr>
      <vt:lpstr>Презентация PowerPoint</vt:lpstr>
      <vt:lpstr>Презентация PowerPoint</vt:lpstr>
      <vt:lpstr>Варианты АООП НОО</vt:lpstr>
      <vt:lpstr>Программа Доступная среда</vt:lpstr>
      <vt:lpstr>Презентация PowerPoint</vt:lpstr>
      <vt:lpstr>Параметры доступности - требования СНиП 35-01-2001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Приказ Министерства просвещения РФ от 31 июля 2020 г. № 373 «Об утверждении Порядка организации и осуществления образовательной деятельности по основным общеобразовательным программам — образовательным программам дошкольного образования» Признан утратившим силу Приказ Министерства образования и науки Российской Федерации от 30 августа 2013 г. N 1014 </vt:lpstr>
      <vt:lpstr>Презентация PowerPoint</vt:lpstr>
      <vt:lpstr>Партиципативный подход</vt:lpstr>
      <vt:lpstr>Презентация PowerPoint</vt:lpstr>
      <vt:lpstr>Партиципативный подход</vt:lpstr>
      <vt:lpstr>Презентация PowerPoint</vt:lpstr>
      <vt:lpstr>                    Развитие инклюзивного процесса во всем мире  опирается на идею «Образования для всех». В фокусе организации образовательного процесса, услуг и пространств лежит модель универсального дизайна обучения, которая опирается на социальную модель в понимании инвалидности. </vt:lpstr>
      <vt:lpstr>Критерии оценки инклюзии</vt:lpstr>
      <vt:lpstr>Индивидуализация: подходы</vt:lpstr>
      <vt:lpstr>Научно-методическое обеспечение ИО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Пропорциональное равенство</dc:title>
  <dc:creator>user1</dc:creator>
  <cp:lastModifiedBy>Алексов Самсон</cp:lastModifiedBy>
  <cp:revision>25</cp:revision>
  <dcterms:created xsi:type="dcterms:W3CDTF">2020-06-14T20:32:43Z</dcterms:created>
  <dcterms:modified xsi:type="dcterms:W3CDTF">2021-10-18T14:55:46Z</dcterms:modified>
</cp:coreProperties>
</file>