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61" r:id="rId6"/>
    <p:sldId id="265" r:id="rId7"/>
    <p:sldId id="271" r:id="rId8"/>
    <p:sldId id="272" r:id="rId9"/>
    <p:sldId id="262" r:id="rId10"/>
    <p:sldId id="268" r:id="rId11"/>
    <p:sldId id="260" r:id="rId12"/>
    <p:sldId id="267" r:id="rId13"/>
    <p:sldId id="273" r:id="rId14"/>
    <p:sldId id="274" r:id="rId15"/>
    <p:sldId id="275" r:id="rId16"/>
    <p:sldId id="270" r:id="rId17"/>
    <p:sldId id="276" r:id="rId18"/>
    <p:sldId id="26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1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319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61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3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7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7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2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7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72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93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40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A5708-A89C-4B1C-A1A8-6464D927866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BF481-E755-458A-98EB-613782912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69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microsoft.com/office/2007/relationships/hdphoto" Target="../media/hdphoto7.wdp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microsoft.com/office/2007/relationships/hdphoto" Target="../media/hdphoto9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jpg"/><Relationship Id="rId7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g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microsoft.com/office/2007/relationships/hdphoto" Target="../media/hdphoto4.wdp"/><Relationship Id="rId4" Type="http://schemas.openxmlformats.org/officeDocument/2006/relationships/image" Target="../media/image11.jpe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2640920"/>
            <a:ext cx="10477500" cy="23876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Мастер-класс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0070C0"/>
                </a:solidFill>
              </a:rPr>
              <a:t>«Развитие мыслительных процессов и речи у детей с ОВЗ через стимуляцию межполушарных связей»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Филимонова Ольга Станиславовна</a:t>
            </a:r>
            <a:r>
              <a:rPr lang="ru-RU" sz="2800" smtClean="0"/>
              <a:t>, учитель-логопед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МБДОУ «Детский сад «Росинка»</a:t>
            </a:r>
            <a:br>
              <a:rPr lang="ru-RU" sz="2800" dirty="0" smtClean="0"/>
            </a:br>
            <a:r>
              <a:rPr lang="ru-RU" sz="2800" dirty="0" smtClean="0"/>
              <a:t>п. Ильинский, Пермский край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68"/>
            <a:ext cx="5544456" cy="10575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116458" y="132962"/>
            <a:ext cx="1884645" cy="8935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44457" y="0"/>
            <a:ext cx="6647543" cy="10152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9898743" y="-12268"/>
            <a:ext cx="7257" cy="102746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5" b="29396"/>
          <a:stretch/>
        </p:blipFill>
        <p:spPr>
          <a:xfrm>
            <a:off x="8567058" y="50800"/>
            <a:ext cx="1226456" cy="79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8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8971" y="352800"/>
            <a:ext cx="11175038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КАРТОЧКИ С КИНЕЗИОЛОГИЧЕСКИМИ УПРАЖНЕНИЯМИ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7" name="Picture 2" descr="D:\Работа\Конкурс Выготского\IMG_20200117_2355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1" y="1129495"/>
            <a:ext cx="3845231" cy="469796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9" descr="D:\Работа\Кинезиология\Нейропсихологическая игра\hDpkrmbwjj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173" y="2098677"/>
            <a:ext cx="2941878" cy="404613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7" descr="D:\Работа\Кинезиология\Нейропсихологическая игра\hyHWQDcx4M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522" y="1231095"/>
            <a:ext cx="2280852" cy="313698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8" descr="D:\Работа\Кинезиология\Нейропсихологическая игра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94" y="1231098"/>
            <a:ext cx="2280852" cy="313698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845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524000" y="144481"/>
            <a:ext cx="8683924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НЕЙРОКЛАССИКИ ДЛЯ РУК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1" name="Picture 4" descr="D:\Работа\Кинезиология\IMG_20200802_1555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382" y="770486"/>
            <a:ext cx="2921333" cy="519348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5" descr="D:\Работа\Конкурс Выготского\Классики для пальчик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974494" y="1894574"/>
            <a:ext cx="5208822" cy="292996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8612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D:\Работа\Конкурс Выготского\IMG_20200323_124719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758" r="12725" b="928"/>
          <a:stretch/>
        </p:blipFill>
        <p:spPr bwMode="auto">
          <a:xfrm>
            <a:off x="1426659" y="1496772"/>
            <a:ext cx="6875513" cy="402385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88191" y="208049"/>
            <a:ext cx="6230274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НЕЙРОКЛАССИКИ ДЛЯ НОГ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Ольга\Pictures\Скриншот 09-09-2021 22411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438" y="1496771"/>
            <a:ext cx="1330848" cy="4023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0808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8612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3256" y="208049"/>
            <a:ext cx="11115621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УПРАЖНЕИЯ ПО РЕЧЕВОМУ РАЗВИТИЮ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Автоматизация </a:t>
            </a:r>
            <a:r>
              <a:rPr lang="ru-RU" sz="3600" b="1" dirty="0" smtClean="0">
                <a:solidFill>
                  <a:srgbClr val="0070C0"/>
                </a:solidFill>
              </a:rPr>
              <a:t>звуков в слогах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Ольга\Pictures\Скриншот 09-09-2021 2117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6" y="1477186"/>
            <a:ext cx="5397944" cy="3716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Ольга\Pictures\Скриншот 09-09-2021 2114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50" y="1477185"/>
            <a:ext cx="5270427" cy="3716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6488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8612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3256" y="208049"/>
            <a:ext cx="11115621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УПРАЖНЕИЯ ПО РЕЧЕВОМУ РАЗВИТИЮ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Автоматизация звуков в словах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Ольга\Pictures\Скриншот 09-09-2021 2117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28" y="1498960"/>
            <a:ext cx="4918973" cy="2851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Ольга\Pictures\Скриншот 09-09-2021 21165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19" y="1898225"/>
            <a:ext cx="5323658" cy="3829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860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8612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3256" y="208049"/>
            <a:ext cx="11115621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УПРАЖНЕИЯ ПО РЕЧЕВОМУ РАЗВИТИЮ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Автоматизация звуков в </a:t>
            </a:r>
            <a:r>
              <a:rPr lang="ru-RU" sz="3600" b="1" dirty="0" smtClean="0">
                <a:solidFill>
                  <a:srgbClr val="0070C0"/>
                </a:solidFill>
              </a:rPr>
              <a:t>словах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Ольга\Pictures\Скриншот 09-09-2021 2116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83" y="1944914"/>
            <a:ext cx="5561539" cy="4063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Ольга\Pictures\Скриншот 09-09-2021 2115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56" y="1412766"/>
            <a:ext cx="5513850" cy="3751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005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713771" y="6207458"/>
            <a:ext cx="1365215" cy="6341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436720"/>
              </p:ext>
            </p:extLst>
          </p:nvPr>
        </p:nvGraphicFramePr>
        <p:xfrm>
          <a:off x="6919237" y="678304"/>
          <a:ext cx="3256527" cy="6094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5509"/>
                <a:gridCol w="1085509"/>
                <a:gridCol w="1085509"/>
              </a:tblGrid>
              <a:tr h="10809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120" y="5914598"/>
            <a:ext cx="732143" cy="732143"/>
          </a:xfrm>
          <a:prstGeom prst="rect">
            <a:avLst/>
          </a:prstGeom>
        </p:spPr>
      </p:pic>
      <p:pic>
        <p:nvPicPr>
          <p:cNvPr id="1026" name="Picture 2" descr="https://yt3.ggpht.com/a/AATXAJyYejkiZj7AVnrtd745j3iPe6XHS4SUu4tpCJcW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6432">
            <a:off x="8095427" y="1818441"/>
            <a:ext cx="936927" cy="93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bs.twimg.com/profile_images/458252359890919424/BBjiztfz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83" y="811129"/>
            <a:ext cx="824935" cy="82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pbs.twimg.com/profile_images/458252359890919424/BBjiztfz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97984" y="834092"/>
            <a:ext cx="824264" cy="82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okeydostavka.ru/wcsstore/OKMarketCAS/cat_entries/37311/37311_fullim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416" y="4861361"/>
            <a:ext cx="965597" cy="78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www.okeydostavka.ru/wcsstore/OKMarketCAS/cat_entries/37311/37311_fullimag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311" y="4861360"/>
            <a:ext cx="965597" cy="78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7.pngwing.com/pngs/32/371/png-transparent-apple-apple-tree-fruits-fruit-food-eat-plants-nature-red-orchar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18" y="3862997"/>
            <a:ext cx="732143" cy="7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90805" y="2845297"/>
            <a:ext cx="957193" cy="87932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3700" y="2830772"/>
            <a:ext cx="957193" cy="879320"/>
          </a:xfrm>
          <a:prstGeom prst="rect">
            <a:avLst/>
          </a:prstGeom>
        </p:spPr>
      </p:pic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926604"/>
              </p:ext>
            </p:extLst>
          </p:nvPr>
        </p:nvGraphicFramePr>
        <p:xfrm>
          <a:off x="2022005" y="693797"/>
          <a:ext cx="3256527" cy="60945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5509"/>
                <a:gridCol w="1085509"/>
                <a:gridCol w="1085509"/>
              </a:tblGrid>
              <a:tr h="10809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2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888" y="5930091"/>
            <a:ext cx="732143" cy="732143"/>
          </a:xfrm>
          <a:prstGeom prst="rect">
            <a:avLst/>
          </a:prstGeom>
        </p:spPr>
      </p:pic>
      <p:pic>
        <p:nvPicPr>
          <p:cNvPr id="32" name="Picture 2" descr="https://yt3.ggpht.com/a/AATXAJyYejkiZj7AVnrtd745j3iPe6XHS4SUu4tpCJcW=s900-c-k-c0xffffffff-no-rj-m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6432">
            <a:off x="3198195" y="1833934"/>
            <a:ext cx="936927" cy="93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https://pbs.twimg.com/profile_images/458252359890919424/BBjiztfz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551" y="826622"/>
            <a:ext cx="824935" cy="82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https://pbs.twimg.com/profile_images/458252359890919424/BBjiztfz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00752" y="849585"/>
            <a:ext cx="824264" cy="82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s://www.okeydostavka.ru/wcsstore/OKMarketCAS/cat_entries/37311/37311_fullim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184" y="4876854"/>
            <a:ext cx="965597" cy="78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https://www.okeydostavka.ru/wcsstore/OKMarketCAS/cat_entries/37311/37311_fullimag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079" y="4876853"/>
            <a:ext cx="965597" cy="78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https://w7.pngwing.com/pngs/32/371/png-transparent-apple-apple-tree-fruits-fruit-food-eat-plants-nature-red-orchard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586" y="3878490"/>
            <a:ext cx="732143" cy="7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3573" y="2860790"/>
            <a:ext cx="957193" cy="87932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6468" y="2846265"/>
            <a:ext cx="957193" cy="879320"/>
          </a:xfrm>
          <a:prstGeom prst="rect">
            <a:avLst/>
          </a:prstGeom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523884" y="46503"/>
            <a:ext cx="11115621" cy="5003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Развитие лексико-грамматических навыков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87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8612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94621" y="208048"/>
            <a:ext cx="5576796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ОБУЧЕНИЕ ГРАМОТЕ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15" y="953242"/>
            <a:ext cx="2286000" cy="501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Ольга\Pictures\Скриншот 09-09-2021 2238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547487" y="953243"/>
            <a:ext cx="2459615" cy="23934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Прямоугольник 10"/>
          <p:cNvSpPr/>
          <p:nvPr/>
        </p:nvSpPr>
        <p:spPr>
          <a:xfrm>
            <a:off x="6621236" y="953244"/>
            <a:ext cx="4784271" cy="5015252"/>
          </a:xfrm>
          <a:prstGeom prst="rect">
            <a:avLst/>
          </a:prstGeom>
          <a:noFill/>
          <a:ln w="76200">
            <a:solidFill>
              <a:srgbClr val="008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Ольга\Pictures\Скриншот 09-09-2021 2238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 rot="10800000">
            <a:off x="547486" y="3574999"/>
            <a:ext cx="2459615" cy="239349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Ольга\Pictures\Скриншот 09-09-2021 2246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31" y="3524609"/>
            <a:ext cx="2085697" cy="209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Ольга\Pictures\Скриншот 09-09-2021 2246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995695" y="1208675"/>
            <a:ext cx="2092676" cy="2101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Ольга\Pictures\Скриншот 09-09-2021 22485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728" y="3602172"/>
            <a:ext cx="2145794" cy="201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Ольга\Pictures\Скриншот 09-09-2021 22485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49901" y="1208675"/>
            <a:ext cx="2145794" cy="201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4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65714" y="1799771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27863" y="1611085"/>
            <a:ext cx="100729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0070C0"/>
                </a:solidFill>
                <a:latin typeface="+mj-lt"/>
              </a:rPr>
              <a:t>СТИМУЛИРУЙТЕ МЕЖПОЛУШАРНЫЕ СВЯЗИ </a:t>
            </a:r>
          </a:p>
          <a:p>
            <a:pPr algn="ctr">
              <a:lnSpc>
                <a:spcPct val="150000"/>
              </a:lnSpc>
            </a:pPr>
            <a:r>
              <a:rPr lang="ru-RU" sz="4000" b="1" smtClean="0">
                <a:solidFill>
                  <a:srgbClr val="0070C0"/>
                </a:solidFill>
                <a:latin typeface="+mj-lt"/>
              </a:rPr>
              <a:t>И </a:t>
            </a:r>
            <a:r>
              <a:rPr lang="ru-RU" sz="4000" b="1" dirty="0" smtClean="0">
                <a:solidFill>
                  <a:srgbClr val="0070C0"/>
                </a:solidFill>
                <a:latin typeface="+mj-lt"/>
              </a:rPr>
              <a:t>РАЗВИВАЙТЕСЬ!!! </a:t>
            </a:r>
            <a:endParaRPr lang="ru-RU" sz="40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334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/>
          <p:cNvSpPr txBox="1">
            <a:spLocks/>
          </p:cNvSpPr>
          <p:nvPr/>
        </p:nvSpPr>
        <p:spPr>
          <a:xfrm>
            <a:off x="634512" y="1784047"/>
            <a:ext cx="10922976" cy="15832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4000" dirty="0" smtClean="0"/>
              <a:t>- это расстройство, которое касается выполнения действий, требующих сложной интеграции на уровне головного мозга между схемами движения и основными функциями. 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4024880" y="526190"/>
            <a:ext cx="36141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+mj-lt"/>
              </a:rPr>
              <a:t>ДИСПРАКСИЯ </a:t>
            </a:r>
            <a:endParaRPr lang="ru-RU" sz="44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653" y="203880"/>
            <a:ext cx="7040222" cy="6167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07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802894" y="466677"/>
            <a:ext cx="10550450" cy="100062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ОСНОВНЫЕ НАПРАВЛЕНИЯ ДЕЯТЕЛЬНОСТИ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802894" y="2206171"/>
            <a:ext cx="10515600" cy="28448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err="1" smtClean="0"/>
              <a:t>Кинезиотерапия</a:t>
            </a:r>
            <a:endParaRPr lang="ru-RU" sz="44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sz="4400" b="1" dirty="0" smtClean="0"/>
              <a:t>Нейропсихологическая гимнастика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7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EF29AE0E-8BE0-4140-801C-28220F2E0326}"/>
              </a:ext>
            </a:extLst>
          </p:cNvPr>
          <p:cNvSpPr txBox="1">
            <a:spLocks/>
          </p:cNvSpPr>
          <p:nvPr/>
        </p:nvSpPr>
        <p:spPr>
          <a:xfrm>
            <a:off x="1359961" y="222172"/>
            <a:ext cx="9326936" cy="9465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ОБВОДИЛКИ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7" name="Picture 4" descr="C:\Users\Ольга\Desktop\Pkf9l_XCvz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83" y="844997"/>
            <a:ext cx="3899943" cy="270752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 descr="C:\Users\Ольга\Desktop\VQEmQi4bxU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19" y="3279020"/>
            <a:ext cx="3951361" cy="27461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5" descr="D:\Работа\Кинезиология\Готовые пособия\600000285042b3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t="16876" r="3089" b="5892"/>
          <a:stretch/>
        </p:blipFill>
        <p:spPr bwMode="auto">
          <a:xfrm>
            <a:off x="6220078" y="870104"/>
            <a:ext cx="4448304" cy="270752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9" name="Picture 3" descr="D:\Работа\Кинезиология\Готовые пособия\8 лист фигуры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7769" r="5180" b="7452"/>
          <a:stretch/>
        </p:blipFill>
        <p:spPr bwMode="auto">
          <a:xfrm>
            <a:off x="7433602" y="3279019"/>
            <a:ext cx="4218203" cy="274611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81E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4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9" b="5820"/>
          <a:stretch/>
        </p:blipFill>
        <p:spPr>
          <a:xfrm>
            <a:off x="1134850" y="0"/>
            <a:ext cx="10433036" cy="60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6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5">
            <a:extLst>
              <a:ext uri="{FF2B5EF4-FFF2-40B4-BE49-F238E27FC236}">
                <a16:creationId xmlns="" xmlns:a16="http://schemas.microsoft.com/office/drawing/2014/main" id="{EF29AE0E-8BE0-4140-801C-28220F2E0326}"/>
              </a:ext>
            </a:extLst>
          </p:cNvPr>
          <p:cNvSpPr txBox="1">
            <a:spLocks/>
          </p:cNvSpPr>
          <p:nvPr/>
        </p:nvSpPr>
        <p:spPr>
          <a:xfrm>
            <a:off x="3254075" y="205843"/>
            <a:ext cx="5840939" cy="78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РЕЗУЛЬТАТЫ ДЕТЕЙ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Ольга\Downloads\20210909_2141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847" y="929678"/>
            <a:ext cx="3482542" cy="4959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043" y="763171"/>
            <a:ext cx="3788643" cy="529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0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5">
            <a:extLst>
              <a:ext uri="{FF2B5EF4-FFF2-40B4-BE49-F238E27FC236}">
                <a16:creationId xmlns="" xmlns:a16="http://schemas.microsoft.com/office/drawing/2014/main" id="{EF29AE0E-8BE0-4140-801C-28220F2E0326}"/>
              </a:ext>
            </a:extLst>
          </p:cNvPr>
          <p:cNvSpPr txBox="1">
            <a:spLocks/>
          </p:cNvSpPr>
          <p:nvPr/>
        </p:nvSpPr>
        <p:spPr>
          <a:xfrm>
            <a:off x="3254075" y="205843"/>
            <a:ext cx="5840939" cy="78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РЕЗУЛЬТАТЫ ДЕТЕЙ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Ольга\Downloads\20210909_2142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054" y="987878"/>
            <a:ext cx="3202442" cy="4659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Ольга\Downloads\20210909_2201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183" y="987877"/>
            <a:ext cx="3139576" cy="4659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80867" y="1532168"/>
            <a:ext cx="4954927" cy="3866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3713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44814"/>
            <a:ext cx="4064000" cy="7593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2" t="30286" r="36756" b="37104"/>
          <a:stretch/>
        </p:blipFill>
        <p:spPr>
          <a:xfrm>
            <a:off x="10635887" y="6205122"/>
            <a:ext cx="1365215" cy="6341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50286" y="6144814"/>
            <a:ext cx="1741714" cy="68306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0">
            <a:extLst>
              <a:ext uri="{FF2B5EF4-FFF2-40B4-BE49-F238E27FC236}">
                <a16:creationId xmlns="" xmlns:a16="http://schemas.microsoft.com/office/drawing/2014/main" id="{D1EB9EA1-85E0-46DD-82F2-85088BC465DC}"/>
              </a:ext>
            </a:extLst>
          </p:cNvPr>
          <p:cNvSpPr txBox="1">
            <a:spLocks/>
          </p:cNvSpPr>
          <p:nvPr/>
        </p:nvSpPr>
        <p:spPr>
          <a:xfrm>
            <a:off x="1675837" y="352598"/>
            <a:ext cx="9326936" cy="9465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solidFill>
                  <a:srgbClr val="0070C0"/>
                </a:solidFill>
              </a:rPr>
              <a:t>ОБВОДИЛКИ  </a:t>
            </a:r>
          </a:p>
        </p:txBody>
      </p:sp>
      <p:pic>
        <p:nvPicPr>
          <p:cNvPr id="7" name="Picture 2" descr="C:\Users\Ольга\Desktop\5kfZHgF1Gv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967" y="1126062"/>
            <a:ext cx="2965484" cy="2107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9E5F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C:\Users\Ольга\Desktop\JVUqGR-vQ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16" y="1126062"/>
            <a:ext cx="3209646" cy="466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9E5F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6" descr="C:\Users\Ольга\Desktop\sOoPwd5Mz8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967" y="3684018"/>
            <a:ext cx="3038704" cy="2107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9E5F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5" descr="C:\Users\Ольга\Desktop\rHwx4TPQkD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995" y="1126062"/>
            <a:ext cx="3158620" cy="466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9E5FB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335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87</Words>
  <Application>Microsoft Office PowerPoint</Application>
  <PresentationFormat>Широкоэкранный</PresentationFormat>
  <Paragraphs>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Мастер-класс «Развитие мыслительных процессов и речи у детей с ОВЗ через стимуляцию межполушарных связей»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«Развитие мыслительных процессов и речи у детей с ОВЗ через стимуляцию межполушарных связей»</dc:title>
  <dc:creator>Ольга</dc:creator>
  <cp:lastModifiedBy>Ольга</cp:lastModifiedBy>
  <cp:revision>22</cp:revision>
  <dcterms:created xsi:type="dcterms:W3CDTF">2021-09-09T05:03:36Z</dcterms:created>
  <dcterms:modified xsi:type="dcterms:W3CDTF">2021-09-10T03:32:14Z</dcterms:modified>
</cp:coreProperties>
</file>