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4" r:id="rId3"/>
    <p:sldId id="275" r:id="rId4"/>
    <p:sldId id="278" r:id="rId5"/>
    <p:sldId id="258" r:id="rId6"/>
    <p:sldId id="259" r:id="rId7"/>
    <p:sldId id="261" r:id="rId8"/>
    <p:sldId id="260" r:id="rId9"/>
    <p:sldId id="263" r:id="rId10"/>
    <p:sldId id="262" r:id="rId11"/>
    <p:sldId id="264" r:id="rId12"/>
    <p:sldId id="265" r:id="rId13"/>
    <p:sldId id="266" r:id="rId14"/>
    <p:sldId id="267" r:id="rId15"/>
    <p:sldId id="279" r:id="rId16"/>
    <p:sldId id="280" r:id="rId17"/>
    <p:sldId id="273" r:id="rId18"/>
    <p:sldId id="277" r:id="rId19"/>
    <p:sldId id="268" r:id="rId20"/>
    <p:sldId id="269" r:id="rId21"/>
    <p:sldId id="270" r:id="rId22"/>
    <p:sldId id="271" r:id="rId23"/>
    <p:sldId id="272" r:id="rId24"/>
    <p:sldId id="276" r:id="rId25"/>
    <p:sldId id="257" r:id="rId2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FFF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721" autoAdjust="0"/>
  </p:normalViewPr>
  <p:slideViewPr>
    <p:cSldViewPr>
      <p:cViewPr>
        <p:scale>
          <a:sx n="107" d="100"/>
          <a:sy n="107" d="100"/>
        </p:scale>
        <p:origin x="-78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535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4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C:\Documents and Settings\Admin\Рабочий стол\для шаблонов\ввсс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0" y="1357313"/>
            <a:ext cx="7400925" cy="389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 descr="C:\Documents and Settings\Admin\Рабочий стол\угадай\Зелёный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6630988"/>
            <a:ext cx="1066800" cy="227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 descr="C:\Documents and Settings\Admin\Рабочий стол\для шаблонов\Копия прозр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14313"/>
            <a:ext cx="906463" cy="307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 descr="C:\Documents and Settings\Admin\Рабочий стол\для шаблонов\прозр2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0"/>
            <a:ext cx="2214562" cy="86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 descr="C:\Documents and Settings\Admin\Рабочий стол\для шаблонов\Копия прозр.gi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4538" y="0"/>
            <a:ext cx="779462" cy="264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" descr="C:\Documents and Settings\Admin\Рабочий стол\для шаблонов\прозр2.gi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438" y="0"/>
            <a:ext cx="2071687" cy="80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2357430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  <p:sp>
        <p:nvSpPr>
          <p:cNvPr id="10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2F5B9E-A38A-44A3-A41F-65F7BFE51B3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96924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 descr="C:\Documents and Settings\Admin\Рабочий стол\для шаблонов\ти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 descr="C:\Documents and Settings\Admin\Рабочий стол\для шаблонов\Копия прозр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14313"/>
            <a:ext cx="906463" cy="307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 descr="C:\Documents and Settings\Admin\Рабочий стол\для шаблонов\прозр2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0"/>
            <a:ext cx="2214562" cy="86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 descr="C:\Documents and Settings\Admin\Рабочий стол\для шаблонов\Копия прозр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4538" y="0"/>
            <a:ext cx="779462" cy="264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C:\Documents and Settings\Admin\Рабочий стол\для шаблонов\прозр2.gi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438" y="0"/>
            <a:ext cx="2071687" cy="80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9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728D06-ACDA-4898-93F7-B87E167498D2}" type="datetimeFigureOut">
              <a:rPr lang="ru-RU"/>
              <a:pPr>
                <a:defRPr/>
              </a:pPr>
              <a:t>26.04.2020</a:t>
            </a:fld>
            <a:endParaRPr lang="ru-RU"/>
          </a:p>
        </p:txBody>
      </p:sp>
      <p:sp>
        <p:nvSpPr>
          <p:cNvPr id="10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4A4A03-483A-4887-8646-49F4813297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4124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 descr="C:\Documents and Settings\Admin\Рабочий стол\для шаблонов\ти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C:\Documents and Settings\Admin\Рабочий стол\для шаблонов\прозр2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0"/>
            <a:ext cx="2214562" cy="86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 descr="C:\Documents and Settings\Admin\Рабочий стол\для шаблонов\Копия прозр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14313"/>
            <a:ext cx="906463" cy="307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 descr="C:\Documents and Settings\Admin\Рабочий стол\для шаблонов\Копия прозр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4538" y="0"/>
            <a:ext cx="779462" cy="264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C:\Documents and Settings\Admin\Рабочий стол\для шаблонов\прозр2.gi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438" y="0"/>
            <a:ext cx="2071687" cy="80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767D4C-95E5-469D-BB8F-6CAD26A750C1}" type="datetimeFigureOut">
              <a:rPr lang="ru-RU"/>
              <a:pPr>
                <a:defRPr/>
              </a:pPr>
              <a:t>26.04.2020</a:t>
            </a:fld>
            <a:endParaRPr lang="ru-RU"/>
          </a:p>
        </p:txBody>
      </p:sp>
      <p:sp>
        <p:nvSpPr>
          <p:cNvPr id="10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FD03BB-3412-4492-B8BA-0C531EAE82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70236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5" descr="C:\Documents and Settings\Admin\Рабочий стол\для шаблонов\ти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 descr="C:\Documents and Settings\Admin\Рабочий стол\для шаблонов\прозр2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0"/>
            <a:ext cx="2214562" cy="86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 descr="C:\Documents and Settings\Admin\Рабочий стол\для шаблонов\Копия прозр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14313"/>
            <a:ext cx="906463" cy="307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8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AF76FF-D176-4DFD-9B3C-8BB38F0F0957}" type="datetimeFigureOut">
              <a:rPr lang="ru-RU"/>
              <a:pPr>
                <a:defRPr/>
              </a:pPr>
              <a:t>26.04.2020</a:t>
            </a:fld>
            <a:endParaRPr lang="ru-RU"/>
          </a:p>
        </p:txBody>
      </p:sp>
      <p:sp>
        <p:nvSpPr>
          <p:cNvPr id="9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962496-8405-4A31-A427-CA7C6A3CFE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79263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5" descr="C:\Documents and Settings\Admin\Рабочий стол\для шаблонов\ти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8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C332FB-EB07-41A4-9C64-B78439BDDD36}" type="datetimeFigureOut">
              <a:rPr lang="ru-RU"/>
              <a:pPr>
                <a:defRPr/>
              </a:pPr>
              <a:t>26.04.2020</a:t>
            </a:fld>
            <a:endParaRPr lang="ru-RU"/>
          </a:p>
        </p:txBody>
      </p:sp>
      <p:sp>
        <p:nvSpPr>
          <p:cNvPr id="9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3E9250-D1FA-46C6-BFDE-BFBB27CD77A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88238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5" descr="C:\Documents and Settings\Admin\Рабочий стол\для шаблонов\ти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86DF0D-2A47-4510-BB76-5E19316FF918}" type="datetimeFigureOut">
              <a:rPr lang="ru-RU"/>
              <a:pPr>
                <a:defRPr/>
              </a:pPr>
              <a:t>26.04.2020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161CB8-3901-4573-AD3E-FC2633C5AAA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5581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5" descr="C:\Documents and Settings\Admin\Рабочий стол\для шаблонов\ти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01F5D0-505B-4CF2-BCD3-1A9EF450CF56}" type="datetimeFigureOut">
              <a:rPr lang="ru-RU"/>
              <a:pPr>
                <a:defRPr/>
              </a:pPr>
              <a:t>26.04.2020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7DAC6F-FCB1-4271-B26A-0E882B6ED8F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76258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5" descr="C:\Documents and Settings\Admin\Рабочий стол\для шаблонов\ти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A17FE0-B0ED-4AAC-B6D6-ACD521147876}" type="datetimeFigureOut">
              <a:rPr lang="ru-RU"/>
              <a:pPr>
                <a:defRPr/>
              </a:pPr>
              <a:t>26.04.2020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B497C0-E487-4FFA-9A33-98574FCC220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49898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:\Documents and Settings\Admin\Рабочий стол\для шаблонов\прозр2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0"/>
            <a:ext cx="2214562" cy="86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 descr="C:\Documents and Settings\Admin\Рабочий стол\для шаблонов\Копия прозр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14313"/>
            <a:ext cx="906463" cy="307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 descr="C:\Documents and Settings\Admin\Рабочий стол\для шаблонов\Копия прозр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4538" y="0"/>
            <a:ext cx="779462" cy="264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C:\Documents and Settings\Admin\Рабочий стол\для шаблонов\прозр2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438" y="0"/>
            <a:ext cx="2071687" cy="80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41B13C-017B-4CF3-8F3A-3402FB45E1F8}" type="datetimeFigureOut">
              <a:rPr lang="ru-RU"/>
              <a:pPr>
                <a:defRPr/>
              </a:pPr>
              <a:t>26.04.2020</a:t>
            </a:fld>
            <a:endParaRPr lang="ru-RU"/>
          </a:p>
        </p:txBody>
      </p:sp>
      <p:sp>
        <p:nvSpPr>
          <p:cNvPr id="10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217CE9-7207-43AA-AB1D-EC78CC90C87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856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C78EA4-1360-4A32-8C8D-0B1BE3409A87}" type="datetimeFigureOut">
              <a:rPr lang="ru-RU"/>
              <a:pPr>
                <a:defRPr/>
              </a:pPr>
              <a:t>26.04.2020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2B5DBD-065F-4232-A8DA-41DBD7ADAE3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79745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D23E3E-53C6-4A38-911D-F051A724A2F2}" type="datetimeFigureOut">
              <a:rPr lang="ru-RU"/>
              <a:pPr>
                <a:defRPr/>
              </a:pPr>
              <a:t>26.04.2020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A61AC4-30F0-4F68-8B44-C11A4D7473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84910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F5CF5CD-C36B-40CF-A60E-AE48373A02A9}" type="datetimeFigureOut">
              <a:rPr lang="ru-RU"/>
              <a:pPr>
                <a:defRPr/>
              </a:pPr>
              <a:t>26.04.2020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3CA5230-D085-485E-8400-13D1CE3671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pic>
        <p:nvPicPr>
          <p:cNvPr id="1031" name="Picture 4" descr="C:\Documents and Settings\Admin\Рабочий стол\для шаблонов\прозр2.gif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86313"/>
            <a:ext cx="804863" cy="2071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5" descr="C:\Documents and Settings\Admin\Рабочий стол\для шаблонов\Копия прозр2.gif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6588" y="4572000"/>
            <a:ext cx="887412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4" descr="C:\Documents and Settings\Admin\Рабочий стол\для шаблонов\прозр2.gif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2313" y="6053138"/>
            <a:ext cx="2071687" cy="804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693" r:id="rId10"/>
    <p:sldLayoutId id="2147483694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g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hyperlink" Target="https://img.gazeta.ru/files3/917/5112917/upload-photo_11-pic4_zoom-1000x1000-31011.jpg" TargetMode="External"/><Relationship Id="rId3" Type="http://schemas.openxmlformats.org/officeDocument/2006/relationships/hyperlink" Target="https://shop.lecta.ru/catalog/drofa" TargetMode="External"/><Relationship Id="rId7" Type="http://schemas.openxmlformats.org/officeDocument/2006/relationships/hyperlink" Target="https://tion.ru/wp-content/uploads/2018/01/smog-4.jpg" TargetMode="External"/><Relationship Id="rId2" Type="http://schemas.openxmlformats.org/officeDocument/2006/relationships/hyperlink" Target="http://artwork.in.ua/vector/177-vektor-berjozovaja-kora-i-vetochka-s-listvojj-ot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2.bp.blogspot.com/-5bhXHdSOnQA/T85ZCInO9mI/AAAAAAAAV7I/yoENJekvJ-8/s1600/planeta1.gif" TargetMode="External"/><Relationship Id="rId5" Type="http://schemas.openxmlformats.org/officeDocument/2006/relationships/hyperlink" Target="https://encrypted-tbn0.gstatic.com/images?q=tbn:ANd9GcTIdGNg97JsSnpEVFEu9Ft6O9WorVUkJHZLzXAU14bVdHjR9Iz2" TargetMode="External"/><Relationship Id="rId4" Type="http://schemas.openxmlformats.org/officeDocument/2006/relationships/hyperlink" Target="https://lh5.googleusercontent.com/proxy/C6mMDTfV8_NHe2zLMuk3e80HY7rWSLLFBrnnRB2csVOWMVJZCFQUuWEMwg7xgUzhyRdSh7s-NIl34P8ej0LkmtbGBgszPp6m0-U=s0-d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ctrTitle"/>
          </p:nvPr>
        </p:nvSpPr>
        <p:spPr>
          <a:xfrm>
            <a:off x="899592" y="2924944"/>
            <a:ext cx="7772400" cy="1470025"/>
          </a:xfrm>
        </p:spPr>
        <p:txBody>
          <a:bodyPr/>
          <a:lstStyle/>
          <a:p>
            <a:r>
              <a:rPr lang="ru-RU" sz="5400" b="1" i="1" dirty="0" smtClean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Человек </a:t>
            </a:r>
            <a:r>
              <a:rPr lang="ru-RU" sz="5400" b="1" i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и </a:t>
            </a:r>
            <a:r>
              <a:rPr lang="ru-RU" sz="5400" b="1" i="1" dirty="0" smtClean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природа</a:t>
            </a:r>
            <a:br>
              <a:rPr lang="ru-RU" sz="5400" b="1" i="1" dirty="0" smtClean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</a:br>
            <a:r>
              <a:rPr lang="ru-RU" sz="2400" b="1" i="1" dirty="0" smtClean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Урок географии 5  класс</a:t>
            </a:r>
            <a:r>
              <a:rPr lang="ru-RU" sz="2400" i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/>
            </a:r>
            <a:br>
              <a:rPr lang="ru-RU" sz="2400" i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</a:br>
            <a:endParaRPr lang="ru-RU" sz="2400" i="1" dirty="0" smtClean="0">
              <a:solidFill>
                <a:schemeClr val="accent5">
                  <a:lumMod val="50000"/>
                </a:schemeClr>
              </a:solidFill>
              <a:latin typeface="Constantia" panose="02030602050306030303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548680"/>
            <a:ext cx="8217737" cy="56596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38367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Природа определяет образ жизни и род занятий человека</a:t>
            </a:r>
            <a:endParaRPr lang="ru-RU" sz="2400" b="1" dirty="0">
              <a:solidFill>
                <a:srgbClr val="FF0000"/>
              </a:solidFill>
            </a:endParaRPr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988839"/>
            <a:ext cx="2650463" cy="19852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7694" y="1988839"/>
            <a:ext cx="2869837" cy="1905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894590"/>
            <a:ext cx="2088232" cy="238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5" t="9382" r="5829" b="7089"/>
          <a:stretch/>
        </p:blipFill>
        <p:spPr bwMode="auto">
          <a:xfrm>
            <a:off x="2771800" y="4155677"/>
            <a:ext cx="3049579" cy="2125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950319"/>
            <a:ext cx="2592363" cy="1944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7530" y="4126435"/>
            <a:ext cx="2872941" cy="2154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3783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smtClean="0">
                <a:solidFill>
                  <a:srgbClr val="FF0000"/>
                </a:solidFill>
              </a:rPr>
              <a:t>жилища в разных природных зонах</a:t>
            </a:r>
            <a:endParaRPr lang="ru-RU" sz="3200" dirty="0">
              <a:solidFill>
                <a:srgbClr val="FF0000"/>
              </a:solidFill>
            </a:endParaRPr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3" t="20350" r="28874" b="10801"/>
          <a:stretch/>
        </p:blipFill>
        <p:spPr bwMode="auto">
          <a:xfrm>
            <a:off x="-36512" y="1608704"/>
            <a:ext cx="3099421" cy="2108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1628800"/>
            <a:ext cx="3159598" cy="2107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1772" y="1573969"/>
            <a:ext cx="3112228" cy="2162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1" y="3717032"/>
            <a:ext cx="3068120" cy="259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2" name="Picture 6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90"/>
          <a:stretch/>
        </p:blipFill>
        <p:spPr bwMode="auto">
          <a:xfrm>
            <a:off x="3059832" y="3736021"/>
            <a:ext cx="2997591" cy="2444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3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1647" y="3736021"/>
            <a:ext cx="3054813" cy="2444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74700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1700808"/>
            <a:ext cx="82296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ru-RU" sz="4000" b="1" dirty="0" smtClean="0">
                <a:solidFill>
                  <a:schemeClr val="accent5">
                    <a:lumMod val="50000"/>
                  </a:schemeClr>
                </a:solidFill>
              </a:rPr>
              <a:t>1</a:t>
            </a:r>
            <a:r>
              <a:rPr lang="ru-RU" sz="4000" b="1" dirty="0">
                <a:solidFill>
                  <a:schemeClr val="accent5">
                    <a:lumMod val="50000"/>
                  </a:schemeClr>
                </a:solidFill>
              </a:rPr>
              <a:t>. </a:t>
            </a:r>
            <a:r>
              <a:rPr lang="ru-RU" sz="4000" i="1" dirty="0">
                <a:solidFill>
                  <a:schemeClr val="accent5">
                    <a:lumMod val="50000"/>
                  </a:schemeClr>
                </a:solidFill>
              </a:rPr>
              <a:t>Как человек использует </a:t>
            </a:r>
            <a:endParaRPr lang="ru-RU" sz="4000" i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0" indent="0" algn="ctr">
              <a:buNone/>
            </a:pPr>
            <a:r>
              <a:rPr lang="ru-RU" sz="4000" i="1" dirty="0" smtClean="0">
                <a:solidFill>
                  <a:schemeClr val="accent5">
                    <a:lumMod val="50000"/>
                  </a:schemeClr>
                </a:solidFill>
              </a:rPr>
              <a:t>живую </a:t>
            </a:r>
            <a:r>
              <a:rPr lang="ru-RU" sz="4000" i="1" dirty="0">
                <a:solidFill>
                  <a:schemeClr val="accent5">
                    <a:lumMod val="50000"/>
                  </a:schemeClr>
                </a:solidFill>
              </a:rPr>
              <a:t>и неживую природу?</a:t>
            </a:r>
            <a:r>
              <a:rPr lang="ru-RU" sz="4000" dirty="0">
                <a:solidFill>
                  <a:schemeClr val="accent5">
                    <a:lumMod val="50000"/>
                  </a:schemeClr>
                </a:solidFill>
              </a:rPr>
              <a:t> </a:t>
            </a:r>
            <a:endParaRPr lang="ru-RU" sz="40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0" indent="0" algn="ctr">
              <a:buNone/>
            </a:pPr>
            <a:r>
              <a:rPr lang="ru-RU" sz="4000" b="1" dirty="0" smtClean="0">
                <a:solidFill>
                  <a:schemeClr val="accent5">
                    <a:lumMod val="50000"/>
                  </a:schemeClr>
                </a:solidFill>
              </a:rPr>
              <a:t>2</a:t>
            </a:r>
            <a:r>
              <a:rPr lang="ru-RU" sz="4000" b="1" dirty="0">
                <a:solidFill>
                  <a:schemeClr val="accent5">
                    <a:lumMod val="50000"/>
                  </a:schemeClr>
                </a:solidFill>
              </a:rPr>
              <a:t>. </a:t>
            </a:r>
            <a:r>
              <a:rPr lang="ru-RU" sz="4000" i="1" dirty="0">
                <a:solidFill>
                  <a:schemeClr val="accent5">
                    <a:lumMod val="50000"/>
                  </a:schemeClr>
                </a:solidFill>
              </a:rPr>
              <a:t>Почему природу нужно охранять?</a:t>
            </a:r>
            <a:endParaRPr lang="ru-RU" sz="4000" dirty="0">
              <a:solidFill>
                <a:schemeClr val="accent5">
                  <a:lumMod val="50000"/>
                </a:schemeClr>
              </a:solidFill>
            </a:endParaRP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1900" y="4729984"/>
            <a:ext cx="1980220" cy="1936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35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8229600" cy="1143000"/>
          </a:xfrm>
        </p:spPr>
        <p:txBody>
          <a:bodyPr/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 Воздействие 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человека 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на природу.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2132856"/>
            <a:ext cx="82296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 </a:t>
            </a:r>
            <a:r>
              <a:rPr lang="ru-RU" sz="3600" dirty="0">
                <a:solidFill>
                  <a:schemeClr val="accent5">
                    <a:lumMod val="50000"/>
                  </a:schemeClr>
                </a:solidFill>
              </a:rPr>
              <a:t>Человек — часть природы. </a:t>
            </a:r>
            <a:endParaRPr lang="ru-RU" sz="36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0" indent="0" algn="ctr">
              <a:buNone/>
            </a:pPr>
            <a:r>
              <a:rPr lang="ru-RU" sz="3600" dirty="0" smtClean="0">
                <a:solidFill>
                  <a:schemeClr val="accent5">
                    <a:lumMod val="50000"/>
                  </a:schemeClr>
                </a:solidFill>
              </a:rPr>
              <a:t>Всё</a:t>
            </a:r>
            <a:r>
              <a:rPr lang="ru-RU" sz="3600" dirty="0">
                <a:solidFill>
                  <a:schemeClr val="accent5">
                    <a:lumMod val="50000"/>
                  </a:schemeClr>
                </a:solidFill>
              </a:rPr>
              <a:t>, что ему необходимо для жизни — пищу, одежду, топливо и др., — он получает из окружающей среды. </a:t>
            </a:r>
            <a:endParaRPr lang="ru-RU" sz="36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0" indent="0" algn="ctr">
              <a:buNone/>
            </a:pPr>
            <a:r>
              <a:rPr lang="ru-RU" sz="3600" dirty="0" smtClean="0">
                <a:solidFill>
                  <a:schemeClr val="accent5">
                    <a:lumMod val="50000"/>
                  </a:schemeClr>
                </a:solidFill>
              </a:rPr>
              <a:t>Таким </a:t>
            </a:r>
            <a:r>
              <a:rPr lang="ru-RU" sz="3600" dirty="0">
                <a:solidFill>
                  <a:schemeClr val="accent5">
                    <a:lumMod val="50000"/>
                  </a:schemeClr>
                </a:solidFill>
              </a:rPr>
              <a:t>образом, природа — источник всех средств существования людей.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98370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5516" y="1340768"/>
            <a:ext cx="5076564" cy="5400600"/>
          </a:xfrm>
        </p:spPr>
        <p:txBody>
          <a:bodyPr/>
          <a:lstStyle/>
          <a:p>
            <a:pPr marL="0" indent="0" algn="ctr">
              <a:buNone/>
            </a:pP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</a:rPr>
              <a:t>Долгое </a:t>
            </a:r>
            <a:r>
              <a:rPr lang="ru-RU" sz="2400" dirty="0">
                <a:solidFill>
                  <a:schemeClr val="accent5">
                    <a:lumMod val="50000"/>
                  </a:schemeClr>
                </a:solidFill>
              </a:rPr>
              <a:t>время человек не нарушал существующее в природе равновесие. </a:t>
            </a:r>
            <a:endParaRPr lang="ru-RU" sz="24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</a:rPr>
              <a:t>Но постепенно людей становилось больше, и им требовалось больше пищи.</a:t>
            </a:r>
            <a:endParaRPr lang="ru-RU" sz="24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</a:rPr>
              <a:t>   Ученые считают, что в вымирании мамонтов, и некоторых других животных важную роль сыграли люди.</a:t>
            </a:r>
            <a:endParaRPr lang="ru-RU" sz="2400" dirty="0">
              <a:solidFill>
                <a:schemeClr val="accent5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ru-RU" sz="2400" dirty="0">
              <a:solidFill>
                <a:schemeClr val="accent5">
                  <a:lumMod val="50000"/>
                </a:schemeClr>
              </a:solidFill>
            </a:endParaRPr>
          </a:p>
          <a:p>
            <a:pPr marL="0" indent="0" algn="ctr">
              <a:buNone/>
            </a:pP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</a:rPr>
              <a:t>(</a:t>
            </a:r>
            <a:r>
              <a:rPr lang="ru-RU" sz="2400" dirty="0">
                <a:solidFill>
                  <a:schemeClr val="accent5">
                    <a:lumMod val="50000"/>
                  </a:schemeClr>
                </a:solidFill>
              </a:rPr>
              <a:t>рис. 152). Это были первые потери </a:t>
            </a:r>
            <a:endParaRPr lang="ru-RU" sz="24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0" indent="0" algn="ctr">
              <a:buNone/>
            </a:pP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</a:rPr>
              <a:t>природы </a:t>
            </a:r>
            <a:r>
              <a:rPr lang="ru-RU" sz="2400" dirty="0">
                <a:solidFill>
                  <a:schemeClr val="accent5">
                    <a:lumMod val="50000"/>
                  </a:schemeClr>
                </a:solidFill>
              </a:rPr>
              <a:t>от рук человека.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2082" y="1412776"/>
            <a:ext cx="3974414" cy="4104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913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AutoShape 2" descr="https://reader.lecta.ru/read/7769/data/images/dr_oxot.tif.jpg"/>
          <p:cNvSpPr>
            <a:spLocks noGrp="1" noChangeAspect="1" noChangeArrowheads="1"/>
          </p:cNvSpPr>
          <p:nvPr>
            <p:ph idx="1"/>
          </p:nvPr>
        </p:nvSpPr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620688"/>
            <a:ext cx="5966380" cy="61554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6858000" y="2996952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solidFill>
                  <a:srgbClr val="00ADEE"/>
                </a:solidFill>
                <a:latin typeface="PragmaticaSanPin"/>
              </a:rPr>
              <a:t>Рис. 152. </a:t>
            </a:r>
            <a:endParaRPr lang="ru-RU" b="1" dirty="0" smtClean="0">
              <a:solidFill>
                <a:srgbClr val="00ADEE"/>
              </a:solidFill>
              <a:latin typeface="PragmaticaSanPin"/>
            </a:endParaRPr>
          </a:p>
          <a:p>
            <a:r>
              <a:rPr lang="ru-RU" dirty="0" smtClean="0">
                <a:solidFill>
                  <a:srgbClr val="333333"/>
                </a:solidFill>
                <a:latin typeface="PragmaticaSanPin"/>
              </a:rPr>
              <a:t>Охота </a:t>
            </a:r>
          </a:p>
          <a:p>
            <a:r>
              <a:rPr lang="ru-RU" dirty="0" smtClean="0">
                <a:solidFill>
                  <a:srgbClr val="333333"/>
                </a:solidFill>
                <a:latin typeface="PragmaticaSanPin"/>
              </a:rPr>
              <a:t>первобытных </a:t>
            </a:r>
          </a:p>
          <a:p>
            <a:r>
              <a:rPr lang="ru-RU" dirty="0" smtClean="0">
                <a:solidFill>
                  <a:srgbClr val="333333"/>
                </a:solidFill>
                <a:latin typeface="PragmaticaSanPin"/>
              </a:rPr>
              <a:t>людей </a:t>
            </a:r>
            <a:r>
              <a:rPr lang="ru-RU" dirty="0">
                <a:solidFill>
                  <a:srgbClr val="333333"/>
                </a:solidFill>
                <a:latin typeface="PragmaticaSanPin"/>
              </a:rPr>
              <a:t>на мамонта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5985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188640"/>
            <a:ext cx="7056784" cy="994122"/>
          </a:xfrm>
        </p:spPr>
        <p:txBody>
          <a:bodyPr/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Изменение жизни людей и последствия для природы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412776"/>
            <a:ext cx="8363272" cy="864096"/>
          </a:xfrm>
        </p:spPr>
        <p:txBody>
          <a:bodyPr/>
          <a:lstStyle/>
          <a:p>
            <a:pPr marL="0" indent="0" algn="ctr">
              <a:buNone/>
            </a:pPr>
            <a:r>
              <a:rPr lang="ru-RU" sz="2000" dirty="0">
                <a:solidFill>
                  <a:schemeClr val="accent5">
                    <a:lumMod val="50000"/>
                  </a:schemeClr>
                </a:solidFill>
              </a:rPr>
              <a:t>Шли годы, росло население Земли, число городов. Менялась жизнь людей: </a:t>
            </a:r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</a:rPr>
              <a:t>строили дороги, города, предприятия, изменяли русла рек, вырубали леса, истребляли животных.</a:t>
            </a:r>
            <a:endParaRPr lang="ru-RU" sz="2000" dirty="0">
              <a:solidFill>
                <a:schemeClr val="accent5">
                  <a:lumMod val="50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endParaRPr lang="ru-RU" sz="2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460671"/>
            <a:ext cx="3409650" cy="1976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912" y="4353224"/>
            <a:ext cx="2995265" cy="212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440877"/>
            <a:ext cx="3168352" cy="1780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4137819"/>
            <a:ext cx="3869101" cy="2531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7669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5383"/>
            <a:ext cx="8229600" cy="1143000"/>
          </a:xfrm>
        </p:spPr>
        <p:txBody>
          <a:bodyPr/>
          <a:lstStyle/>
          <a:p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Человек </a:t>
            </a:r>
            <a:r>
              <a:rPr lang="ru-RU" dirty="0">
                <a:solidFill>
                  <a:schemeClr val="accent5">
                    <a:lumMod val="50000"/>
                  </a:schemeClr>
                </a:solidFill>
              </a:rPr>
              <a:t>изменяет природу</a:t>
            </a:r>
            <a:br>
              <a:rPr lang="ru-RU" dirty="0">
                <a:solidFill>
                  <a:schemeClr val="accent5">
                    <a:lumMod val="50000"/>
                  </a:schemeClr>
                </a:solidFill>
              </a:rPr>
            </a:br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534701"/>
            <a:ext cx="2840613" cy="1890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1534701"/>
            <a:ext cx="2520280" cy="1897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789040"/>
            <a:ext cx="2921636" cy="1944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64"/>
          <a:stretch/>
        </p:blipFill>
        <p:spPr bwMode="auto">
          <a:xfrm>
            <a:off x="6372200" y="3810003"/>
            <a:ext cx="2466333" cy="1923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3821106"/>
            <a:ext cx="2760858" cy="191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78"/>
          <a:stretch/>
        </p:blipFill>
        <p:spPr bwMode="auto">
          <a:xfrm>
            <a:off x="6114634" y="1534701"/>
            <a:ext cx="2705838" cy="1897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39552" y="3429000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Шахты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3563888" y="3429000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Карьеры 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6114634" y="3432209"/>
            <a:ext cx="25618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Загрязнение воздуха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827584" y="5877272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Гидросооружения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3563888" y="5877272"/>
            <a:ext cx="26888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Загрязнение водных объектов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6372200" y="5877272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Вырубка лесов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59495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80898"/>
            <a:ext cx="82296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В </a:t>
            </a:r>
            <a:r>
              <a:rPr lang="ru-RU" dirty="0">
                <a:solidFill>
                  <a:schemeClr val="accent5">
                    <a:lumMod val="50000"/>
                  </a:schemeClr>
                </a:solidFill>
              </a:rPr>
              <a:t>настоящее время ежегодно на земном шаре добывают до </a:t>
            </a:r>
            <a:r>
              <a:rPr lang="ru-RU" dirty="0">
                <a:solidFill>
                  <a:srgbClr val="FF0000"/>
                </a:solidFill>
              </a:rPr>
              <a:t>100</a:t>
            </a:r>
            <a:r>
              <a:rPr lang="ru-RU" dirty="0">
                <a:solidFill>
                  <a:schemeClr val="accent5">
                    <a:lumMod val="50000"/>
                  </a:schemeClr>
                </a:solidFill>
              </a:rPr>
              <a:t> </a:t>
            </a:r>
            <a:r>
              <a:rPr lang="ru-RU" sz="2800" i="1" dirty="0">
                <a:solidFill>
                  <a:schemeClr val="accent5">
                    <a:lumMod val="50000"/>
                  </a:schemeClr>
                </a:solidFill>
              </a:rPr>
              <a:t>млрд т </a:t>
            </a:r>
            <a:r>
              <a:rPr lang="ru-RU" dirty="0">
                <a:solidFill>
                  <a:schemeClr val="accent5">
                    <a:lumMod val="50000"/>
                  </a:schemeClr>
                </a:solidFill>
              </a:rPr>
              <a:t>горных пород, выплавляют около </a:t>
            </a:r>
            <a:r>
              <a:rPr lang="ru-RU" dirty="0">
                <a:solidFill>
                  <a:srgbClr val="FF0000"/>
                </a:solidFill>
              </a:rPr>
              <a:t>800</a:t>
            </a:r>
            <a:r>
              <a:rPr lang="ru-RU" dirty="0">
                <a:solidFill>
                  <a:schemeClr val="accent5">
                    <a:lumMod val="50000"/>
                  </a:schemeClr>
                </a:solidFill>
              </a:rPr>
              <a:t> </a:t>
            </a:r>
            <a:r>
              <a:rPr lang="ru-RU" sz="2800" i="1" dirty="0">
                <a:solidFill>
                  <a:schemeClr val="accent5">
                    <a:lumMod val="50000"/>
                  </a:schemeClr>
                </a:solidFill>
              </a:rPr>
              <a:t>млн т </a:t>
            </a:r>
            <a:r>
              <a:rPr lang="ru-RU" dirty="0">
                <a:solidFill>
                  <a:schemeClr val="accent5">
                    <a:lumMod val="50000"/>
                  </a:schemeClr>
                </a:solidFill>
              </a:rPr>
              <a:t>различных металлов, в почвы вносят около </a:t>
            </a:r>
            <a:r>
              <a:rPr lang="ru-RU" dirty="0">
                <a:solidFill>
                  <a:srgbClr val="FF0000"/>
                </a:solidFill>
              </a:rPr>
              <a:t>500</a:t>
            </a:r>
            <a:r>
              <a:rPr lang="ru-RU" dirty="0">
                <a:solidFill>
                  <a:schemeClr val="accent5">
                    <a:lumMod val="50000"/>
                  </a:schemeClr>
                </a:solidFill>
              </a:rPr>
              <a:t> </a:t>
            </a:r>
            <a:r>
              <a:rPr lang="ru-RU" sz="2800" i="1" dirty="0">
                <a:solidFill>
                  <a:schemeClr val="accent5">
                    <a:lumMod val="50000"/>
                  </a:schemeClr>
                </a:solidFill>
              </a:rPr>
              <a:t>млн т</a:t>
            </a:r>
          </a:p>
          <a:p>
            <a:pPr marL="0" indent="0" algn="ctr">
              <a:buNone/>
            </a:pP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минеральных </a:t>
            </a:r>
            <a:r>
              <a:rPr lang="ru-RU" dirty="0">
                <a:solidFill>
                  <a:schemeClr val="accent5">
                    <a:lumMod val="50000"/>
                  </a:schemeClr>
                </a:solidFill>
              </a:rPr>
              <a:t>удобрений, сжигают </a:t>
            </a:r>
            <a:endParaRPr lang="ru-RU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0" indent="0" algn="ctr">
              <a:buNone/>
            </a:pP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до </a:t>
            </a:r>
            <a:r>
              <a:rPr lang="ru-RU" dirty="0">
                <a:solidFill>
                  <a:srgbClr val="FF0000"/>
                </a:solidFill>
              </a:rPr>
              <a:t>3</a:t>
            </a:r>
            <a:r>
              <a:rPr lang="ru-RU" dirty="0">
                <a:solidFill>
                  <a:schemeClr val="accent5">
                    <a:lumMod val="50000"/>
                  </a:schemeClr>
                </a:solidFill>
              </a:rPr>
              <a:t> </a:t>
            </a:r>
            <a:r>
              <a:rPr lang="ru-RU" sz="2800" i="1" dirty="0">
                <a:solidFill>
                  <a:schemeClr val="accent5">
                    <a:lumMod val="50000"/>
                  </a:schemeClr>
                </a:solidFill>
              </a:rPr>
              <a:t>млрд. т</a:t>
            </a:r>
            <a:r>
              <a:rPr lang="ru-RU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нефти. </a:t>
            </a:r>
            <a:r>
              <a:rPr lang="ru-RU" dirty="0">
                <a:solidFill>
                  <a:schemeClr val="accent5">
                    <a:lumMod val="50000"/>
                  </a:schemeClr>
                </a:solidFill>
              </a:rPr>
              <a:t>Только один автомобиль ежегодно сжигает до </a:t>
            </a:r>
            <a:r>
              <a:rPr lang="ru-RU" dirty="0">
                <a:solidFill>
                  <a:srgbClr val="FF0000"/>
                </a:solidFill>
              </a:rPr>
              <a:t>4</a:t>
            </a:r>
            <a:r>
              <a:rPr lang="ru-RU" dirty="0">
                <a:solidFill>
                  <a:schemeClr val="accent5">
                    <a:lumMod val="50000"/>
                  </a:schemeClr>
                </a:solidFill>
              </a:rPr>
              <a:t> т кислорода!</a:t>
            </a:r>
          </a:p>
          <a:p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474123" y="2468912"/>
            <a:ext cx="720080" cy="360040"/>
          </a:xfrm>
          <a:prstGeom prst="roundRect">
            <a:avLst/>
          </a:prstGeom>
          <a:solidFill>
            <a:srgbClr val="00B05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5976" y="2996952"/>
            <a:ext cx="743776" cy="38408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6216" y="3431422"/>
            <a:ext cx="743776" cy="38408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7624" y="4653136"/>
            <a:ext cx="264336" cy="39017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9752" y="5157192"/>
            <a:ext cx="262151" cy="390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439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Экологические последствия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4400" y="5712455"/>
            <a:ext cx="8229600" cy="108999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8" name="Picture 4" descr="ÐÐ°ÑÑÐ¸Ð½ÐºÐ¸ Ð¿Ð¾ Ð·Ð°Ð¿ÑÐ¾ÑÑ Ð­ÐºÐ¾Ð»Ð¾Ð³Ð¸ÑÐµÑÐºÐ¸Ðµ Ð¿Ð¾ÑÐ»ÐµÐ´ÑÑÐ²Ð¸Ñ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628799"/>
            <a:ext cx="7848872" cy="4251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ÐÐ°ÑÑÐ¸Ð½ÐºÐ¸ Ð¿Ð¾ Ð·Ð°Ð¿ÑÐ¾ÑÑ Ð²ÑÑÑÐ±ÐºÐ° Ð»ÐµÑÐ° Ð² ÑÐ¸Ð±Ð¸ÑÐ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59" y="1052736"/>
            <a:ext cx="7992887" cy="53232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829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accent5">
                    <a:lumMod val="50000"/>
                  </a:schemeClr>
                </a:solidFill>
              </a:rPr>
              <a:t>2. Как сберечь природу?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204864"/>
            <a:ext cx="889248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Вдумайтесь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: до появления 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человека</a:t>
            </a:r>
          </a:p>
          <a:p>
            <a:pPr marL="0" indent="0" algn="ctr">
              <a:buNone/>
            </a:pPr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один вид животного исчезал за 1000 лет; </a:t>
            </a:r>
            <a:endParaRPr lang="ru-RU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marL="0" indent="0" algn="ctr">
              <a:buNone/>
            </a:pPr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с 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1850 по 1950 г. — за 10 лет; </a:t>
            </a:r>
            <a:endParaRPr lang="ru-RU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marL="0" indent="0" algn="ctr">
              <a:buNone/>
            </a:pPr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после 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1950 г. — 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один 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вид в год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.</a:t>
            </a:r>
          </a:p>
          <a:p>
            <a:pPr marL="0" indent="0" algn="ctr">
              <a:buNone/>
            </a:pPr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</a:p>
          <a:p>
            <a:pPr marL="0" indent="0" algn="ctr">
              <a:buNone/>
            </a:pPr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Сейчас 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ежедневно 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исчезает</a:t>
            </a:r>
          </a:p>
          <a:p>
            <a:pPr marL="0" indent="0" algn="ctr">
              <a:buNone/>
            </a:pPr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один вид растений или грибов.</a:t>
            </a:r>
          </a:p>
        </p:txBody>
      </p:sp>
    </p:spTree>
    <p:extLst>
      <p:ext uri="{BB962C8B-B14F-4D97-AF65-F5344CB8AC3E}">
        <p14:creationId xmlns:p14="http://schemas.microsoft.com/office/powerpoint/2010/main" val="191264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5461" y="404664"/>
            <a:ext cx="8229600" cy="1143000"/>
          </a:xfrm>
        </p:spPr>
        <p:txBody>
          <a:bodyPr/>
          <a:lstStyle/>
          <a:p>
            <a:r>
              <a:rPr lang="ru-RU" sz="3600" dirty="0">
                <a:solidFill>
                  <a:schemeClr val="accent5">
                    <a:lumMod val="50000"/>
                  </a:schemeClr>
                </a:solidFill>
              </a:rPr>
              <a:t>Каких редких животных </a:t>
            </a:r>
            <a:r>
              <a:rPr lang="ru-RU" sz="3600" dirty="0" smtClean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ru-RU" sz="3600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3600" dirty="0" smtClean="0">
                <a:solidFill>
                  <a:schemeClr val="accent5">
                    <a:lumMod val="50000"/>
                  </a:schemeClr>
                </a:solidFill>
              </a:rPr>
              <a:t>можно </a:t>
            </a:r>
            <a:r>
              <a:rPr lang="ru-RU" sz="3600" dirty="0">
                <a:solidFill>
                  <a:schemeClr val="accent5">
                    <a:lumMod val="50000"/>
                  </a:schemeClr>
                </a:solidFill>
              </a:rPr>
              <a:t>встретить в вашей местности?</a:t>
            </a:r>
            <a:br>
              <a:rPr lang="ru-RU" sz="3600" dirty="0">
                <a:solidFill>
                  <a:schemeClr val="accent5">
                    <a:lumMod val="50000"/>
                  </a:schemeClr>
                </a:solidFill>
              </a:rPr>
            </a:b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8939" y="1700808"/>
            <a:ext cx="8466122" cy="4525963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/>
              <a:t> </a:t>
            </a:r>
            <a:r>
              <a:rPr lang="ru-RU" sz="3000" dirty="0" smtClean="0">
                <a:solidFill>
                  <a:schemeClr val="accent5">
                    <a:lumMod val="50000"/>
                  </a:schemeClr>
                </a:solidFill>
              </a:rPr>
              <a:t>Для </a:t>
            </a:r>
            <a:r>
              <a:rPr lang="ru-RU" sz="3000" dirty="0">
                <a:solidFill>
                  <a:schemeClr val="accent5">
                    <a:lumMod val="50000"/>
                  </a:schemeClr>
                </a:solidFill>
              </a:rPr>
              <a:t>сохранения видов вместе со средой обитания создаются охраняемые территории — </a:t>
            </a:r>
            <a:r>
              <a:rPr lang="ru-RU" sz="3000" b="1" i="1" dirty="0">
                <a:solidFill>
                  <a:schemeClr val="accent5">
                    <a:lumMod val="50000"/>
                  </a:schemeClr>
                </a:solidFill>
              </a:rPr>
              <a:t>заповедники, национальные парки, заказники</a:t>
            </a:r>
            <a:r>
              <a:rPr lang="ru-RU" sz="3000" dirty="0">
                <a:solidFill>
                  <a:schemeClr val="accent5">
                    <a:lumMod val="50000"/>
                  </a:schemeClr>
                </a:solidFill>
              </a:rPr>
              <a:t>. В них </a:t>
            </a:r>
            <a:r>
              <a:rPr lang="ru-RU" sz="3000" b="1" i="1" dirty="0">
                <a:solidFill>
                  <a:srgbClr val="FF0000"/>
                </a:solidFill>
              </a:rPr>
              <a:t>запрещена</a:t>
            </a:r>
            <a:r>
              <a:rPr lang="ru-RU" sz="3000" dirty="0">
                <a:solidFill>
                  <a:srgbClr val="FF0000"/>
                </a:solidFill>
              </a:rPr>
              <a:t> </a:t>
            </a:r>
            <a:r>
              <a:rPr lang="ru-RU" sz="3000" dirty="0">
                <a:solidFill>
                  <a:schemeClr val="accent5">
                    <a:lumMod val="50000"/>
                  </a:schemeClr>
                </a:solidFill>
              </a:rPr>
              <a:t>или</a:t>
            </a:r>
            <a:r>
              <a:rPr lang="ru-RU" sz="3000" i="1" dirty="0">
                <a:solidFill>
                  <a:srgbClr val="00B050"/>
                </a:solidFill>
              </a:rPr>
              <a:t> </a:t>
            </a:r>
            <a:r>
              <a:rPr lang="ru-RU" sz="3000" b="1" i="1" dirty="0">
                <a:solidFill>
                  <a:srgbClr val="00B050"/>
                </a:solidFill>
              </a:rPr>
              <a:t>ограничена</a:t>
            </a:r>
            <a:r>
              <a:rPr lang="ru-RU" sz="3000" i="1" dirty="0">
                <a:solidFill>
                  <a:srgbClr val="00B050"/>
                </a:solidFill>
              </a:rPr>
              <a:t> </a:t>
            </a:r>
            <a:r>
              <a:rPr lang="ru-RU" sz="3000" dirty="0">
                <a:solidFill>
                  <a:schemeClr val="accent5">
                    <a:lumMod val="50000"/>
                  </a:schemeClr>
                </a:solidFill>
              </a:rPr>
              <a:t>любая хозяйственная деятельность, отдых людей и туризм.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0810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Заповедники Пермского края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505" y="1412777"/>
            <a:ext cx="4207716" cy="2680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412776"/>
            <a:ext cx="4012704" cy="2680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221088"/>
            <a:ext cx="7704856" cy="25815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1713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447768"/>
            <a:ext cx="4115635" cy="2393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18001"/>
            <a:ext cx="4979814" cy="2229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7804" y="4869160"/>
            <a:ext cx="5997355" cy="1988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35990"/>
            <a:ext cx="3473983" cy="2311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2420888"/>
            <a:ext cx="3652321" cy="2421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4483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Красная книга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4" name="AutoShape 2" descr="https://reader.lecta.ru/read/7769/data/images/zveri-3.tif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416" y="2357226"/>
            <a:ext cx="3404384" cy="3920390"/>
          </a:xfrm>
          <a:prstGeom prst="rect">
            <a:avLst/>
          </a:prstGeom>
          <a:ln>
            <a:solidFill>
              <a:srgbClr val="92D050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5839" y="2638569"/>
            <a:ext cx="3868886" cy="3219779"/>
          </a:xfrm>
          <a:prstGeom prst="rect">
            <a:avLst/>
          </a:prstGeom>
          <a:ln>
            <a:solidFill>
              <a:srgbClr val="92D050"/>
            </a:solidFill>
          </a:ln>
        </p:spPr>
      </p:pic>
      <p:sp>
        <p:nvSpPr>
          <p:cNvPr id="7" name="Прямоугольник 6"/>
          <p:cNvSpPr/>
          <p:nvPr/>
        </p:nvSpPr>
        <p:spPr>
          <a:xfrm>
            <a:off x="1331640" y="6237312"/>
            <a:ext cx="17251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Амурский тигр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764647" y="6092950"/>
            <a:ext cx="9156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Дрофа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827584" y="1619614"/>
            <a:ext cx="85090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ru-RU" dirty="0">
                <a:solidFill>
                  <a:schemeClr val="accent5">
                    <a:lumMod val="50000"/>
                  </a:schemeClr>
                </a:solidFill>
              </a:rPr>
              <a:t>Для спасения живой природы учёные выявляют редкие и исчезающие виды растений и животных и заносят их в </a:t>
            </a:r>
            <a:r>
              <a:rPr lang="ru-RU" b="1" i="1" dirty="0">
                <a:solidFill>
                  <a:srgbClr val="FF0000"/>
                </a:solidFill>
              </a:rPr>
              <a:t>Красную книгу </a:t>
            </a:r>
            <a:r>
              <a:rPr lang="ru-RU" dirty="0">
                <a:solidFill>
                  <a:schemeClr val="accent5">
                    <a:lumMod val="50000"/>
                  </a:schemeClr>
                </a:solidFill>
              </a:rPr>
              <a:t>(рис. 156).</a:t>
            </a:r>
          </a:p>
        </p:txBody>
      </p:sp>
    </p:spTree>
    <p:extLst>
      <p:ext uri="{BB962C8B-B14F-4D97-AF65-F5344CB8AC3E}">
        <p14:creationId xmlns:p14="http://schemas.microsoft.com/office/powerpoint/2010/main" val="1760591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smtClean="0">
                <a:solidFill>
                  <a:srgbClr val="FF0000"/>
                </a:solidFill>
              </a:rPr>
              <a:t>Животные из Красной книги России</a:t>
            </a:r>
            <a:endParaRPr lang="ru-RU" sz="3200" dirty="0">
              <a:solidFill>
                <a:srgbClr val="FF0000"/>
              </a:solidFill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484784"/>
            <a:ext cx="3462680" cy="2304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5650" y="2216686"/>
            <a:ext cx="3004542" cy="2107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1670318"/>
            <a:ext cx="2847975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005063"/>
            <a:ext cx="2972122" cy="2111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3694469"/>
            <a:ext cx="2688332" cy="2133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4356" y="5011997"/>
            <a:ext cx="3581400" cy="127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6929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dirty="0">
                <a:solidFill>
                  <a:schemeClr val="accent5">
                    <a:lumMod val="50000"/>
                  </a:schemeClr>
                </a:solidFill>
              </a:rPr>
              <a:t>Да, человек изменил Землю, сделал её во многом опасной для своего здоровья, а также для здоровья будущих поколений.</a:t>
            </a:r>
          </a:p>
          <a:p>
            <a:pPr marL="0" indent="0" algn="ctr">
              <a:buNone/>
            </a:pPr>
            <a:r>
              <a:rPr lang="ru-RU" dirty="0">
                <a:solidFill>
                  <a:schemeClr val="accent5">
                    <a:lumMod val="50000"/>
                  </a:schemeClr>
                </a:solidFill>
              </a:rPr>
              <a:t>Что же делать? Вернуться назад в каменный век, в сырую пещеру, охотиться, обрабатывать поле каменными орудиями?</a:t>
            </a:r>
          </a:p>
          <a:p>
            <a:pPr marL="0" indent="0">
              <a:buNone/>
            </a:pPr>
            <a:endParaRPr lang="ru-RU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ru-RU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     Конечно </a:t>
            </a:r>
            <a:r>
              <a:rPr lang="ru-RU" dirty="0">
                <a:solidFill>
                  <a:schemeClr val="accent5">
                    <a:lumMod val="50000"/>
                  </a:schemeClr>
                </a:solidFill>
              </a:rPr>
              <a:t>же нет.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4869160"/>
            <a:ext cx="2432892" cy="1728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146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334100"/>
            <a:ext cx="8229600" cy="1143000"/>
          </a:xfrm>
        </p:spPr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77100"/>
            <a:ext cx="8470776" cy="4525963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>
                <a:solidFill>
                  <a:schemeClr val="accent5">
                    <a:lumMod val="50000"/>
                  </a:schemeClr>
                </a:solidFill>
              </a:rPr>
              <a:t>Нужно, чтобы люди научились </a:t>
            </a:r>
            <a:r>
              <a:rPr lang="ru-RU" b="1" i="1" dirty="0">
                <a:solidFill>
                  <a:srgbClr val="FF0000"/>
                </a:solidFill>
              </a:rPr>
              <a:t>разумно</a:t>
            </a:r>
            <a:r>
              <a:rPr lang="ru-RU" dirty="0">
                <a:solidFill>
                  <a:schemeClr val="accent5">
                    <a:lumMod val="50000"/>
                  </a:schemeClr>
                </a:solidFill>
              </a:rPr>
              <a:t> и </a:t>
            </a:r>
            <a:r>
              <a:rPr lang="ru-RU" b="1" i="1" dirty="0">
                <a:solidFill>
                  <a:srgbClr val="FF0000"/>
                </a:solidFill>
              </a:rPr>
              <a:t>ответственно </a:t>
            </a:r>
            <a:r>
              <a:rPr lang="ru-RU" dirty="0">
                <a:solidFill>
                  <a:schemeClr val="accent5">
                    <a:lumMod val="50000"/>
                  </a:schemeClr>
                </a:solidFill>
              </a:rPr>
              <a:t>относиться к природе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.</a:t>
            </a:r>
          </a:p>
          <a:p>
            <a:pPr marL="0" indent="0" algn="ctr">
              <a:buNone/>
            </a:pP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dirty="0">
                <a:solidFill>
                  <a:schemeClr val="accent5">
                    <a:lumMod val="50000"/>
                  </a:schemeClr>
                </a:solidFill>
              </a:rPr>
              <a:t>А это значит: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1) </a:t>
            </a:r>
            <a:r>
              <a:rPr lang="ru-RU" dirty="0">
                <a:solidFill>
                  <a:schemeClr val="accent5">
                    <a:lumMod val="50000"/>
                  </a:schemeClr>
                </a:solidFill>
              </a:rPr>
              <a:t>защитить планету от всех видов загрязнения;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2) </a:t>
            </a:r>
            <a:r>
              <a:rPr lang="ru-RU" sz="2400" dirty="0">
                <a:solidFill>
                  <a:schemeClr val="accent5">
                    <a:lumMod val="50000"/>
                  </a:schemeClr>
                </a:solidFill>
              </a:rPr>
              <a:t>остановить уничтожение лесов и наступление пустынь;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3) </a:t>
            </a:r>
            <a:r>
              <a:rPr lang="ru-RU" dirty="0">
                <a:solidFill>
                  <a:schemeClr val="accent5">
                    <a:lumMod val="50000"/>
                  </a:schemeClr>
                </a:solidFill>
              </a:rPr>
              <a:t>сохранить многообразие живого на планете;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4) </a:t>
            </a:r>
            <a:r>
              <a:rPr lang="ru-RU" dirty="0">
                <a:solidFill>
                  <a:schemeClr val="accent5">
                    <a:lumMod val="50000"/>
                  </a:schemeClr>
                </a:solidFill>
              </a:rPr>
              <a:t>бережно относиться </a:t>
            </a:r>
            <a:endParaRPr lang="ru-RU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к </a:t>
            </a:r>
            <a:r>
              <a:rPr lang="ru-RU" dirty="0">
                <a:solidFill>
                  <a:schemeClr val="accent5">
                    <a:lumMod val="50000"/>
                  </a:schemeClr>
                </a:solidFill>
              </a:rPr>
              <a:t>природе каждому человеку.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4797152"/>
            <a:ext cx="2432892" cy="1728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3764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accent5">
                    <a:lumMod val="50000"/>
                  </a:schemeClr>
                </a:solidFill>
              </a:rPr>
              <a:t>ПРОВЕРЬТЕ СВОИ 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ЗНАНИЯ</a:t>
            </a:r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1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. Оказывал ли влияние древний человек на природу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?</a:t>
            </a:r>
            <a:endParaRPr lang="ru-RU" dirty="0">
              <a:solidFill>
                <a:schemeClr val="accent5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2. Как освоил современный человек Землю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?</a:t>
            </a:r>
            <a:endParaRPr lang="ru-RU" dirty="0">
              <a:solidFill>
                <a:schemeClr val="accent5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3. Как человек меняет облик биосферы? Приведите примеры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.</a:t>
            </a:r>
            <a:endParaRPr lang="ru-RU" dirty="0">
              <a:solidFill>
                <a:schemeClr val="accent5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4. Какие меры принимают для охраны биосферы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?</a:t>
            </a:r>
            <a:endParaRPr lang="ru-RU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5298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140968"/>
            <a:ext cx="8229600" cy="1143000"/>
          </a:xfrm>
        </p:spPr>
        <p:txBody>
          <a:bodyPr/>
          <a:lstStyle/>
          <a:p>
            <a:pPr algn="l"/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>
                <a:solidFill>
                  <a:schemeClr val="accent5">
                    <a:lumMod val="75000"/>
                  </a:schemeClr>
                </a:solidFill>
              </a:rPr>
              <a:t>1. Как вы можете помочь охране животных и растений?</a:t>
            </a:r>
            <a:br>
              <a:rPr lang="ru-RU" sz="3200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ru-RU" sz="3200" dirty="0">
                <a:solidFill>
                  <a:schemeClr val="accent5">
                    <a:lumMod val="75000"/>
                  </a:schemeClr>
                </a:solidFill>
              </a:rPr>
              <a:t>2. Есть ли в вашей местности охраняемая территория? С какой целью она создана?</a:t>
            </a:r>
            <a:br>
              <a:rPr lang="ru-RU" sz="3200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ru-RU" sz="3200" dirty="0">
                <a:solidFill>
                  <a:schemeClr val="accent5">
                    <a:lumMod val="75000"/>
                  </a:schemeClr>
                </a:solidFill>
              </a:rPr>
              <a:t>3. Используя различные источники информации, составьте небольшой рассказ о каком-либо редком животном или растении.</a:t>
            </a:r>
            <a:br>
              <a:rPr lang="ru-RU" sz="3200" dirty="0">
                <a:solidFill>
                  <a:schemeClr val="accent5">
                    <a:lumMod val="75000"/>
                  </a:schemeClr>
                </a:solidFill>
              </a:rPr>
            </a:br>
            <a:endParaRPr lang="ru-RU" sz="32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03848" y="476672"/>
            <a:ext cx="309078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 smtClean="0">
                <a:solidFill>
                  <a:schemeClr val="accent5">
                    <a:lumMod val="50000"/>
                  </a:schemeClr>
                </a:solidFill>
              </a:rPr>
              <a:t>ПОДУМАЙТЕ</a:t>
            </a:r>
            <a:endParaRPr lang="ru-RU" sz="360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9054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Домашнее задание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sz="4000" i="1" dirty="0">
                <a:solidFill>
                  <a:schemeClr val="accent5">
                    <a:lumMod val="75000"/>
                  </a:schemeClr>
                </a:solidFill>
              </a:rPr>
              <a:t>§ 27  </a:t>
            </a:r>
            <a:endParaRPr lang="ru-RU" sz="4000" i="1" dirty="0">
              <a:solidFill>
                <a:schemeClr val="accent5">
                  <a:lumMod val="75000"/>
                </a:schemeClr>
              </a:solidFill>
            </a:endParaRPr>
          </a:p>
          <a:p>
            <a:pPr marL="0" indent="0" algn="ctr">
              <a:buNone/>
            </a:pPr>
            <a:r>
              <a:rPr lang="ru-RU" i="1" dirty="0" smtClean="0">
                <a:solidFill>
                  <a:schemeClr val="accent5">
                    <a:lumMod val="75000"/>
                  </a:schemeClr>
                </a:solidFill>
              </a:rPr>
              <a:t>Сообщение: Влияние человека на природу. Заповедники. (на выбор)</a:t>
            </a:r>
            <a:endParaRPr lang="ru-RU" i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marL="0" indent="0" algn="ctr">
              <a:buNone/>
            </a:pPr>
            <a:r>
              <a:rPr lang="ru-RU" sz="4000" i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sz="4000" i="1" dirty="0">
                <a:solidFill>
                  <a:schemeClr val="accent5">
                    <a:lumMod val="75000"/>
                  </a:schemeClr>
                </a:solidFill>
              </a:rPr>
              <a:t>Готовимся к контрольной </a:t>
            </a:r>
            <a:r>
              <a:rPr lang="ru-RU" sz="4000" i="1" dirty="0" smtClean="0">
                <a:solidFill>
                  <a:schemeClr val="accent5">
                    <a:lumMod val="75000"/>
                  </a:schemeClr>
                </a:solidFill>
              </a:rPr>
              <a:t>работе</a:t>
            </a:r>
            <a:endParaRPr lang="ru-RU" sz="4000" i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3937261"/>
            <a:ext cx="3744416" cy="2371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301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Природа – наш дом!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3" y="1729395"/>
            <a:ext cx="5333022" cy="47799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89036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Источники информации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41168"/>
          </a:xfrm>
        </p:spPr>
        <p:txBody>
          <a:bodyPr rtlCol="0">
            <a:normAutofit fontScale="55000" lnSpcReduction="20000"/>
          </a:bodyPr>
          <a:lstStyle/>
          <a:p>
            <a:pPr marL="0" indent="0" fontAlgn="auto">
              <a:spcAft>
                <a:spcPts val="0"/>
              </a:spcAft>
              <a:buNone/>
              <a:defRPr/>
            </a:pPr>
            <a:r>
              <a:rPr lang="ru-RU" sz="3100" dirty="0" smtClean="0"/>
              <a:t>1.  Шаблон </a:t>
            </a:r>
            <a:r>
              <a:rPr lang="ru-RU" sz="3100" dirty="0"/>
              <a:t>презентации «Берёзка»  Автор: Федотова Виктория Александровна, учитель начальных классов МОУ СОШ с. </a:t>
            </a:r>
            <a:r>
              <a:rPr lang="ru-RU" sz="3100" dirty="0" err="1"/>
              <a:t>Лохово</a:t>
            </a:r>
            <a:r>
              <a:rPr lang="ru-RU" sz="3100" dirty="0"/>
              <a:t> Черемховского р-на Иркутской </a:t>
            </a:r>
            <a:r>
              <a:rPr lang="ru-RU" sz="3100" dirty="0" smtClean="0"/>
              <a:t>обл.</a:t>
            </a:r>
            <a:endParaRPr lang="ru-RU" sz="3100" dirty="0"/>
          </a:p>
          <a:p>
            <a:pPr marL="0" indent="0" fontAlgn="auto">
              <a:spcAft>
                <a:spcPts val="0"/>
              </a:spcAft>
              <a:buNone/>
              <a:defRPr/>
            </a:pPr>
            <a:r>
              <a:rPr lang="ru-RU" sz="3100" dirty="0"/>
              <a:t>И элементы векторного клипарта  </a:t>
            </a:r>
            <a:r>
              <a:rPr lang="ru-RU" sz="3100" u="sng" dirty="0">
                <a:hlinkClick r:id="rId2"/>
              </a:rPr>
              <a:t>http://artwork.in.ua/vector/177-vektor-berjozovaja-kora-i-vetochka-s-listvojj-ot.html</a:t>
            </a:r>
            <a:r>
              <a:rPr lang="ru-RU" sz="3100" u="sng" dirty="0"/>
              <a:t>  </a:t>
            </a:r>
          </a:p>
          <a:p>
            <a:pPr marL="0" indent="0">
              <a:buNone/>
            </a:pPr>
            <a:r>
              <a:rPr lang="ru-RU" dirty="0" smtClean="0"/>
              <a:t> 2. Учебник </a:t>
            </a:r>
            <a:r>
              <a:rPr lang="ru-RU" dirty="0"/>
              <a:t>И.И. Баринова, А.А. Плешаков, В.И. </a:t>
            </a:r>
            <a:r>
              <a:rPr lang="ru-RU" dirty="0" smtClean="0"/>
              <a:t>Сонин. «География</a:t>
            </a:r>
            <a:r>
              <a:rPr lang="ru-RU" dirty="0"/>
              <a:t>. Начальный курс</a:t>
            </a:r>
            <a:r>
              <a:rPr lang="ru-RU" dirty="0" smtClean="0"/>
              <a:t>»)</a:t>
            </a:r>
            <a:r>
              <a:rPr lang="ru-RU" dirty="0"/>
              <a:t> </a:t>
            </a:r>
            <a:r>
              <a:rPr lang="ru-RU" dirty="0" smtClean="0">
                <a:hlinkClick r:id="rId3"/>
              </a:rPr>
              <a:t>Дрофа</a:t>
            </a:r>
            <a:endParaRPr lang="ru-RU" dirty="0"/>
          </a:p>
          <a:p>
            <a:pPr marL="0" indent="0">
              <a:buNone/>
            </a:pPr>
            <a:r>
              <a:rPr lang="ru-RU" dirty="0" smtClean="0"/>
              <a:t>3. Рисунок </a:t>
            </a:r>
            <a:r>
              <a:rPr lang="ru-RU" u="sng" dirty="0" smtClean="0">
                <a:hlinkClick r:id="rId4"/>
              </a:rPr>
              <a:t>https</a:t>
            </a:r>
            <a:r>
              <a:rPr lang="ru-RU" u="sng" dirty="0">
                <a:hlinkClick r:id="rId4"/>
              </a:rPr>
              <a:t>://lh5.googleusercontent.com/proxy/C6mMDTfV8_NHe2zLMuk3e80HY7rWSLLFBrnnRB2csVOWMVJZCFQUuWEMwg7xgUzhyRdSh7s-NIl34P8ej0LkmtbGBgszPp6m0-U=s0-d</a:t>
            </a:r>
            <a:endParaRPr lang="ru-RU" dirty="0"/>
          </a:p>
          <a:p>
            <a:pPr marL="0" indent="0">
              <a:buNone/>
            </a:pPr>
            <a:r>
              <a:rPr lang="ru-RU" dirty="0" smtClean="0"/>
              <a:t>4. Глобус </a:t>
            </a:r>
            <a:r>
              <a:rPr lang="ru-RU" u="sng" dirty="0" smtClean="0">
                <a:hlinkClick r:id="rId5"/>
              </a:rPr>
              <a:t>https</a:t>
            </a:r>
            <a:r>
              <a:rPr lang="ru-RU" u="sng" dirty="0">
                <a:hlinkClick r:id="rId5"/>
              </a:rPr>
              <a:t>://encrypted-tbn0.gstatic.com/images?q=tbn:ANd9GcTIdGNg97JsSnpEVFEu9Ft6O9WorVUkJHZLzXAU14bVdHjR9Iz2</a:t>
            </a:r>
            <a:endParaRPr lang="ru-RU" dirty="0"/>
          </a:p>
          <a:p>
            <a:pPr marL="0" indent="0">
              <a:buNone/>
            </a:pPr>
            <a:r>
              <a:rPr lang="ru-RU" u="sng" dirty="0">
                <a:hlinkClick r:id="rId6"/>
              </a:rPr>
              <a:t>http://2.bp.blogspot.com/-5bhXHdSOnQA/T85ZCInO9mI/AAAAAAAAV7I/yoENJekvJ-8/s1600/planeta1.gif</a:t>
            </a:r>
            <a:endParaRPr lang="ru-RU" dirty="0"/>
          </a:p>
          <a:p>
            <a:pPr marL="0" indent="0">
              <a:buNone/>
            </a:pPr>
            <a:r>
              <a:rPr lang="ru-RU" dirty="0" smtClean="0"/>
              <a:t>5. Смог </a:t>
            </a:r>
            <a:r>
              <a:rPr lang="ru-RU" u="sng" dirty="0">
                <a:hlinkClick r:id="rId7"/>
              </a:rPr>
              <a:t>https://</a:t>
            </a:r>
            <a:r>
              <a:rPr lang="ru-RU" u="sng" dirty="0" smtClean="0">
                <a:hlinkClick r:id="rId7"/>
              </a:rPr>
              <a:t>tion.ru/wp-content/uploads/2018/01/smog-4.jpg</a:t>
            </a:r>
            <a:endParaRPr lang="ru-RU" u="sng" dirty="0" smtClean="0"/>
          </a:p>
          <a:p>
            <a:pPr marL="0" indent="0">
              <a:buNone/>
            </a:pPr>
            <a:r>
              <a:rPr lang="ru-RU" dirty="0"/>
              <a:t> </a:t>
            </a:r>
            <a:r>
              <a:rPr lang="ru-RU" dirty="0" smtClean="0"/>
              <a:t>6.Вырубка леса </a:t>
            </a:r>
            <a:r>
              <a:rPr lang="ru-RU" u="sng" dirty="0">
                <a:hlinkClick r:id="rId8"/>
              </a:rPr>
              <a:t>https://img.gazeta.ru/files3/917/5112917/upload-photo_11-pic4_zoom-1000x1000-31011.jpg</a:t>
            </a:r>
            <a:endParaRPr lang="ru-RU" dirty="0"/>
          </a:p>
          <a:p>
            <a:pPr marL="0" indent="0">
              <a:buNone/>
            </a:pPr>
            <a:r>
              <a:rPr lang="ru-RU" dirty="0" smtClean="0"/>
              <a:t>  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 </a:t>
            </a:r>
          </a:p>
          <a:p>
            <a:endParaRPr lang="en-US" dirty="0"/>
          </a:p>
          <a:p>
            <a:endParaRPr lang="ru-RU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Берёзка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Берёзка</Template>
  <TotalTime>322</TotalTime>
  <Words>426</Words>
  <Application>Microsoft Office PowerPoint</Application>
  <PresentationFormat>Экран (4:3)</PresentationFormat>
  <Paragraphs>84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Берёзка</vt:lpstr>
      <vt:lpstr>Человек и природа Урок географии 5  класс </vt:lpstr>
      <vt:lpstr>Презентация PowerPoint</vt:lpstr>
      <vt:lpstr>Природа определяет образ жизни и род занятий человека</vt:lpstr>
      <vt:lpstr>жилища в разных природных зонах</vt:lpstr>
      <vt:lpstr>Презентация PowerPoint</vt:lpstr>
      <vt:lpstr> Воздействие  человека на природу.</vt:lpstr>
      <vt:lpstr>Презентация PowerPoint</vt:lpstr>
      <vt:lpstr>Презентация PowerPoint</vt:lpstr>
      <vt:lpstr>Изменение жизни людей и последствия для природы</vt:lpstr>
      <vt:lpstr> Человек изменяет природу </vt:lpstr>
      <vt:lpstr>Презентация PowerPoint</vt:lpstr>
      <vt:lpstr>Экологические последствия </vt:lpstr>
      <vt:lpstr>2. Как сберечь природу? </vt:lpstr>
      <vt:lpstr>Каких редких животных  можно встретить в вашей местности? </vt:lpstr>
      <vt:lpstr>Заповедники Пермского края</vt:lpstr>
      <vt:lpstr>Презентация PowerPoint</vt:lpstr>
      <vt:lpstr>Красная книга</vt:lpstr>
      <vt:lpstr>Животные из Красной книги России</vt:lpstr>
      <vt:lpstr>Презентация PowerPoint</vt:lpstr>
      <vt:lpstr>Презентация PowerPoint</vt:lpstr>
      <vt:lpstr>ПРОВЕРЬТЕ СВОИ ЗНАНИЯ</vt:lpstr>
      <vt:lpstr> 1. Как вы можете помочь охране животных и растений? 2. Есть ли в вашей местности охраняемая территория? С какой целью она создана? 3. Используя различные источники информации, составьте небольшой рассказ о каком-либо редком животном или растении. </vt:lpstr>
      <vt:lpstr>Домашнее задание</vt:lpstr>
      <vt:lpstr>Природа – наш дом!</vt:lpstr>
      <vt:lpstr>Источники информации</vt:lpstr>
    </vt:vector>
  </TitlesOfParts>
  <Company>Семья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Володя</dc:creator>
  <cp:lastModifiedBy>Алена</cp:lastModifiedBy>
  <cp:revision>29</cp:revision>
  <dcterms:created xsi:type="dcterms:W3CDTF">2014-08-22T02:12:04Z</dcterms:created>
  <dcterms:modified xsi:type="dcterms:W3CDTF">2020-04-26T07:25:58Z</dcterms:modified>
</cp:coreProperties>
</file>