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7" r:id="rId2"/>
    <p:sldId id="295" r:id="rId3"/>
    <p:sldId id="261" r:id="rId4"/>
    <p:sldId id="293" r:id="rId5"/>
    <p:sldId id="297" r:id="rId6"/>
    <p:sldId id="274" r:id="rId7"/>
    <p:sldId id="273" r:id="rId8"/>
    <p:sldId id="272" r:id="rId9"/>
    <p:sldId id="296" r:id="rId10"/>
    <p:sldId id="298" r:id="rId11"/>
    <p:sldId id="302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оворкинг Минобр" initials="КМ" lastIdx="1" clrIdx="0">
    <p:extLst>
      <p:ext uri="{19B8F6BF-5375-455C-9EA6-DF929625EA0E}">
        <p15:presenceInfo xmlns:p15="http://schemas.microsoft.com/office/powerpoint/2012/main" userId="S-1-5-21-873868826-1121876851-2869906792-4647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B10FA2-0D8D-41FE-AC44-2217E7247942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1BF685-B64D-45F4-8F57-E0C4BBE371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8671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3720FF-BC65-4569-8784-A4351B04B3F4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0DDCEB-9089-4E63-AABB-DE3F3B7DC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3614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ABC06-69FB-4486-B1B1-C187AF1BEC5B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48475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ABC06-69FB-4486-B1B1-C187AF1BEC5B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193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F5DF8-1DBC-4D96-A761-8C926ED7AA31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3512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7" Type="http://schemas.openxmlformats.org/officeDocument/2006/relationships/image" Target="NUL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NUL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67625-3D59-4C57-AEC5-29FC38582F0E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FBD4D-CE30-441B-894A-1FAA9AFA94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134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67625-3D59-4C57-AEC5-29FC38582F0E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FBD4D-CE30-441B-894A-1FAA9AFA94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995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67625-3D59-4C57-AEC5-29FC38582F0E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FBD4D-CE30-441B-894A-1FAA9AFA94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5683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слайд с нумерацией текст без гради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подложка верх">
            <a:extLst>
              <a:ext uri="{FF2B5EF4-FFF2-40B4-BE49-F238E27FC236}">
                <a16:creationId xmlns="" xmlns:a16="http://schemas.microsoft.com/office/drawing/2014/main" id="{AEA7EE9A-F38D-40E1-A632-822664EEEE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825500"/>
          </a:xfrm>
          <a:prstGeom prst="rect">
            <a:avLst/>
          </a:prstGeom>
        </p:spPr>
      </p:pic>
      <p:pic>
        <p:nvPicPr>
          <p:cNvPr id="4" name="подложка низ">
            <a:extLst>
              <a:ext uri="{FF2B5EF4-FFF2-40B4-BE49-F238E27FC236}">
                <a16:creationId xmlns="" xmlns:a16="http://schemas.microsoft.com/office/drawing/2014/main" id="{5C4C3DBD-D134-48F9-B307-5F358F5C5A6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6432640"/>
            <a:ext cx="12192000" cy="431800"/>
          </a:xfrm>
          <a:prstGeom prst="rect">
            <a:avLst/>
          </a:prstGeom>
        </p:spPr>
      </p:pic>
      <p:sp>
        <p:nvSpPr>
          <p:cNvPr id="15" name="номер слайда">
            <a:extLst>
              <a:ext uri="{FF2B5EF4-FFF2-40B4-BE49-F238E27FC236}">
                <a16:creationId xmlns="" xmlns:a16="http://schemas.microsoft.com/office/drawing/2014/main" id="{B0192E9C-0587-46D7-B640-5DB8DCFDD1C2}"/>
              </a:ext>
            </a:extLst>
          </p:cNvPr>
          <p:cNvSpPr txBox="1"/>
          <p:nvPr userDrawn="1"/>
        </p:nvSpPr>
        <p:spPr>
          <a:xfrm>
            <a:off x="11569955" y="6538913"/>
            <a:ext cx="5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779A4F07-433A-49CF-9D7D-A63F9F1FBCD5}" type="slidenum">
              <a:rPr lang="ru-RU" sz="1200" smtClean="0">
                <a:solidFill>
                  <a:srgbClr val="1C2D38"/>
                </a:solidFill>
                <a:latin typeface="PermianSlabSerifTypeface" panose="02000000000000000000" pitchFamily="50" charset="0"/>
              </a:rPr>
              <a:t>‹#›</a:t>
            </a:fld>
            <a:endParaRPr lang="ru-RU" sz="1200" dirty="0">
              <a:solidFill>
                <a:srgbClr val="1C2D38"/>
              </a:solidFill>
              <a:latin typeface="PermianSlabSerifTypeface" panose="02000000000000000000" pitchFamily="50" charset="0"/>
            </a:endParaRPr>
          </a:p>
        </p:txBody>
      </p:sp>
      <p:sp>
        <p:nvSpPr>
          <p:cNvPr id="21" name="ОГВ">
            <a:extLst>
              <a:ext uri="{FF2B5EF4-FFF2-40B4-BE49-F238E27FC236}">
                <a16:creationId xmlns="" xmlns:a16="http://schemas.microsoft.com/office/drawing/2014/main" id="{AD1D463F-DBEB-45E4-97C4-FFE547832A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4558" y="6494443"/>
            <a:ext cx="2520950" cy="338137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800" baseline="0">
                <a:solidFill>
                  <a:srgbClr val="1C2D38"/>
                </a:solidFill>
                <a:latin typeface="PermianSlabSerifTypeface" panose="02000000000000000000" pitchFamily="50" charset="0"/>
              </a:defRPr>
            </a:lvl1pPr>
            <a:lvl2pPr>
              <a:defRPr sz="800">
                <a:solidFill>
                  <a:schemeClr val="bg1"/>
                </a:solidFill>
              </a:defRPr>
            </a:lvl2pPr>
            <a:lvl3pPr>
              <a:defRPr sz="800">
                <a:solidFill>
                  <a:schemeClr val="bg1"/>
                </a:solidFill>
              </a:defRPr>
            </a:lvl3pPr>
            <a:lvl4pPr>
              <a:defRPr sz="800">
                <a:solidFill>
                  <a:schemeClr val="bg1"/>
                </a:solidFill>
              </a:defRPr>
            </a:lvl4pPr>
            <a:lvl5pPr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 smtClean="0"/>
              <a:t>МИНИСТЕРСТВО ОБРАЗОВАНИЯ И НАУКИ</a:t>
            </a:r>
            <a:br>
              <a:rPr lang="ru-RU" dirty="0" smtClean="0"/>
            </a:br>
            <a:r>
              <a:rPr lang="ru-RU" dirty="0" smtClean="0"/>
              <a:t>ПЕРМСКОГО </a:t>
            </a:r>
            <a:r>
              <a:rPr lang="ru-RU" dirty="0"/>
              <a:t>КРАЯ</a:t>
            </a:r>
          </a:p>
        </p:txBody>
      </p:sp>
      <p:sp>
        <p:nvSpPr>
          <p:cNvPr id="24" name="Заголовок слайда" descr="заголовок слайда">
            <a:extLst>
              <a:ext uri="{FF2B5EF4-FFF2-40B4-BE49-F238E27FC236}">
                <a16:creationId xmlns="" xmlns:a16="http://schemas.microsoft.com/office/drawing/2014/main" id="{D5FED76D-EFC9-4B34-9A58-87FF8189E21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5360" y="49213"/>
            <a:ext cx="11521280" cy="715962"/>
          </a:xfrm>
        </p:spPr>
        <p:txBody>
          <a:bodyPr anchor="ctr">
            <a:normAutofit/>
          </a:bodyPr>
          <a:lstStyle>
            <a:lvl1pPr marL="0" indent="0">
              <a:buNone/>
              <a:defRPr sz="2400">
                <a:solidFill>
                  <a:srgbClr val="1C2D38"/>
                </a:solidFill>
                <a:latin typeface="PermianSlabSerifTypeface" panose="02000000000000000000" pitchFamily="50" charset="0"/>
              </a:defRPr>
            </a:lvl1pPr>
            <a:lvl2pPr>
              <a:defRPr>
                <a:solidFill>
                  <a:schemeClr val="bg1"/>
                </a:solidFill>
                <a:latin typeface="+mj-lt"/>
              </a:defRPr>
            </a:lvl2pPr>
            <a:lvl3pPr>
              <a:defRPr>
                <a:solidFill>
                  <a:schemeClr val="bg1"/>
                </a:solidFill>
                <a:latin typeface="+mj-lt"/>
              </a:defRPr>
            </a:lvl3pPr>
            <a:lvl4pPr>
              <a:defRPr>
                <a:solidFill>
                  <a:schemeClr val="bg1"/>
                </a:solidFill>
                <a:latin typeface="+mj-lt"/>
              </a:defRPr>
            </a:lvl4pPr>
            <a:lvl5pPr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слайда</a:t>
            </a:r>
          </a:p>
        </p:txBody>
      </p:sp>
      <p:sp>
        <p:nvSpPr>
          <p:cNvPr id="26" name="Область контента" descr="область контента">
            <a:extLst>
              <a:ext uri="{FF2B5EF4-FFF2-40B4-BE49-F238E27FC236}">
                <a16:creationId xmlns="" xmlns:a16="http://schemas.microsoft.com/office/drawing/2014/main" id="{623B89AF-1D16-46F5-8A69-E8DD306D616F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35360" y="1700808"/>
            <a:ext cx="11521280" cy="4536504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1C2D38"/>
                </a:solidFill>
                <a:latin typeface="Montserrat" panose="00000500000000000000" pitchFamily="2" charset="-52"/>
              </a:defRPr>
            </a:lvl1pPr>
            <a:lvl2pPr marL="457200" indent="0">
              <a:buNone/>
              <a:defRPr sz="1400">
                <a:solidFill>
                  <a:srgbClr val="1C2D38"/>
                </a:solidFill>
                <a:latin typeface="Montserrat" panose="00000500000000000000" pitchFamily="2" charset="-52"/>
              </a:defRPr>
            </a:lvl2pPr>
            <a:lvl3pPr marL="914400" indent="0">
              <a:buNone/>
              <a:defRPr sz="1400">
                <a:solidFill>
                  <a:srgbClr val="1C2D38"/>
                </a:solidFill>
                <a:latin typeface="Montserrat" panose="00000500000000000000" pitchFamily="2" charset="-52"/>
              </a:defRPr>
            </a:lvl3pPr>
            <a:lvl4pPr marL="1371600" indent="0">
              <a:buNone/>
              <a:defRPr sz="1400">
                <a:solidFill>
                  <a:srgbClr val="1C2D38"/>
                </a:solidFill>
                <a:latin typeface="Montserrat" panose="00000500000000000000" pitchFamily="2" charset="-52"/>
              </a:defRPr>
            </a:lvl4pPr>
            <a:lvl5pPr marL="1828800" indent="0">
              <a:buNone/>
              <a:defRPr sz="1400">
                <a:solidFill>
                  <a:srgbClr val="1C2D38"/>
                </a:solidFill>
                <a:latin typeface="Montserrat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27" name="Подзаголовок" descr="Подзаголовок">
            <a:extLst>
              <a:ext uri="{FF2B5EF4-FFF2-40B4-BE49-F238E27FC236}">
                <a16:creationId xmlns="" xmlns:a16="http://schemas.microsoft.com/office/drawing/2014/main" id="{D1F13F0F-6E92-474B-B9DC-AC03A2036CB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35360" y="1053108"/>
            <a:ext cx="11521280" cy="4318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rgbClr val="1C2D38"/>
                </a:solidFill>
                <a:latin typeface="Montserrat" panose="00000500000000000000" pitchFamily="2" charset="-52"/>
              </a:defRPr>
            </a:lvl1pPr>
            <a:lvl2pPr>
              <a:defRPr sz="2000">
                <a:solidFill>
                  <a:srgbClr val="1C2D38"/>
                </a:solidFill>
              </a:defRPr>
            </a:lvl2pPr>
            <a:lvl3pPr>
              <a:defRPr sz="2000">
                <a:solidFill>
                  <a:srgbClr val="1C2D38"/>
                </a:solidFill>
              </a:defRPr>
            </a:lvl3pPr>
            <a:lvl4pPr>
              <a:defRPr sz="2000">
                <a:solidFill>
                  <a:srgbClr val="1C2D38"/>
                </a:solidFill>
              </a:defRPr>
            </a:lvl4pPr>
            <a:lvl5pPr>
              <a:defRPr sz="2000">
                <a:solidFill>
                  <a:srgbClr val="1C2D38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29" name="Название презентации" descr="название презентации">
            <a:extLst>
              <a:ext uri="{FF2B5EF4-FFF2-40B4-BE49-F238E27FC236}">
                <a16:creationId xmlns="" xmlns:a16="http://schemas.microsoft.com/office/drawing/2014/main" id="{15544E8E-278C-4479-90A6-7CCF23A882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58350" y="6438293"/>
            <a:ext cx="5675300" cy="404788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000">
                <a:solidFill>
                  <a:srgbClr val="1C2D38"/>
                </a:solidFill>
                <a:latin typeface="PermianSerifTypeface" panose="02000000000000000000" pitchFamily="50" charset="0"/>
              </a:defRPr>
            </a:lvl1pPr>
            <a:lvl2pPr>
              <a:defRPr sz="1000">
                <a:solidFill>
                  <a:srgbClr val="FFFFFF"/>
                </a:solidFill>
                <a:latin typeface="PermianSerifTypeface" panose="02000000000000000000" pitchFamily="50" charset="0"/>
              </a:defRPr>
            </a:lvl2pPr>
            <a:lvl3pPr>
              <a:defRPr sz="1000">
                <a:solidFill>
                  <a:srgbClr val="FFFFFF"/>
                </a:solidFill>
                <a:latin typeface="PermianSerifTypeface" panose="02000000000000000000" pitchFamily="50" charset="0"/>
              </a:defRPr>
            </a:lvl3pPr>
            <a:lvl4pPr>
              <a:defRPr sz="1000">
                <a:solidFill>
                  <a:srgbClr val="FFFFFF"/>
                </a:solidFill>
                <a:latin typeface="PermianSerifTypeface" panose="02000000000000000000" pitchFamily="50" charset="0"/>
              </a:defRPr>
            </a:lvl4pPr>
            <a:lvl5pPr>
              <a:defRPr sz="1000">
                <a:solidFill>
                  <a:srgbClr val="FFFFFF"/>
                </a:solidFill>
                <a:latin typeface="PermianSerifTypeface" panose="02000000000000000000" pitchFamily="50" charset="0"/>
              </a:defRPr>
            </a:lvl5pPr>
          </a:lstStyle>
          <a:p>
            <a:pPr lvl="0"/>
            <a:r>
              <a:rPr lang="ru-RU" dirty="0"/>
              <a:t>Название презентации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6F748E1-F5FF-494D-B1C0-2197C02E213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338400" y="6490800"/>
            <a:ext cx="180000" cy="335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31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67625-3D59-4C57-AEC5-29FC38582F0E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FBD4D-CE30-441B-894A-1FAA9AFA94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949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67625-3D59-4C57-AEC5-29FC38582F0E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FBD4D-CE30-441B-894A-1FAA9AFA94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004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67625-3D59-4C57-AEC5-29FC38582F0E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FBD4D-CE30-441B-894A-1FAA9AFA94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906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67625-3D59-4C57-AEC5-29FC38582F0E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FBD4D-CE30-441B-894A-1FAA9AFA94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636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67625-3D59-4C57-AEC5-29FC38582F0E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FBD4D-CE30-441B-894A-1FAA9AFA94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3236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67625-3D59-4C57-AEC5-29FC38582F0E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FBD4D-CE30-441B-894A-1FAA9AFA94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170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67625-3D59-4C57-AEC5-29FC38582F0E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FBD4D-CE30-441B-894A-1FAA9AFA94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77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67625-3D59-4C57-AEC5-29FC38582F0E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FBD4D-CE30-441B-894A-1FAA9AFA94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163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667625-3D59-4C57-AEC5-29FC38582F0E}" type="datetimeFigureOut">
              <a:rPr lang="ru-RU" smtClean="0"/>
              <a:t>05.09.2022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DFBD4D-CE30-441B-894A-1FAA9AFA94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751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4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igkatkova@minobr.permkrai.r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13" Type="http://schemas.openxmlformats.org/officeDocument/2006/relationships/image" Target="../media/image41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12" Type="http://schemas.openxmlformats.org/officeDocument/2006/relationships/image" Target="../media/image40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g"/><Relationship Id="rId11" Type="http://schemas.openxmlformats.org/officeDocument/2006/relationships/image" Target="../media/image39.jpeg"/><Relationship Id="rId5" Type="http://schemas.openxmlformats.org/officeDocument/2006/relationships/image" Target="../media/image33.png"/><Relationship Id="rId10" Type="http://schemas.openxmlformats.org/officeDocument/2006/relationships/image" Target="../media/image38.jpeg"/><Relationship Id="rId4" Type="http://schemas.openxmlformats.org/officeDocument/2006/relationships/image" Target="../media/image32.jpeg"/><Relationship Id="rId9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13" Type="http://schemas.openxmlformats.org/officeDocument/2006/relationships/image" Target="../media/image52.jpeg"/><Relationship Id="rId3" Type="http://schemas.openxmlformats.org/officeDocument/2006/relationships/image" Target="../media/image42.png"/><Relationship Id="rId7" Type="http://schemas.openxmlformats.org/officeDocument/2006/relationships/image" Target="../media/image46.jpeg"/><Relationship Id="rId12" Type="http://schemas.openxmlformats.org/officeDocument/2006/relationships/image" Target="../media/image5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11" Type="http://schemas.openxmlformats.org/officeDocument/2006/relationships/image" Target="../media/image50.jpeg"/><Relationship Id="rId5" Type="http://schemas.openxmlformats.org/officeDocument/2006/relationships/image" Target="../media/image44.jpeg"/><Relationship Id="rId10" Type="http://schemas.openxmlformats.org/officeDocument/2006/relationships/image" Target="../media/image49.jpeg"/><Relationship Id="rId4" Type="http://schemas.openxmlformats.org/officeDocument/2006/relationships/image" Target="../media/image43.jpeg"/><Relationship Id="rId9" Type="http://schemas.openxmlformats.org/officeDocument/2006/relationships/image" Target="../media/image48.jpeg"/><Relationship Id="rId14" Type="http://schemas.openxmlformats.org/officeDocument/2006/relationships/image" Target="../media/image5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g"/><Relationship Id="rId3" Type="http://schemas.openxmlformats.org/officeDocument/2006/relationships/image" Target="../media/image54.png"/><Relationship Id="rId7" Type="http://schemas.openxmlformats.org/officeDocument/2006/relationships/image" Target="../media/image58.jpg"/><Relationship Id="rId12" Type="http://schemas.openxmlformats.org/officeDocument/2006/relationships/image" Target="../media/image6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7.jpg"/><Relationship Id="rId11" Type="http://schemas.openxmlformats.org/officeDocument/2006/relationships/image" Target="../media/image62.png"/><Relationship Id="rId5" Type="http://schemas.openxmlformats.org/officeDocument/2006/relationships/image" Target="../media/image56.jpg"/><Relationship Id="rId10" Type="http://schemas.openxmlformats.org/officeDocument/2006/relationships/image" Target="../media/image61.png"/><Relationship Id="rId4" Type="http://schemas.openxmlformats.org/officeDocument/2006/relationships/image" Target="../media/image55.jpg"/><Relationship Id="rId9" Type="http://schemas.openxmlformats.org/officeDocument/2006/relationships/image" Target="../media/image6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03FA097B-CF80-431B-9C2E-00A2065156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657" y="167956"/>
            <a:ext cx="1141791" cy="178833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24347" y="5296517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4569" y="2542464"/>
            <a:ext cx="888654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Система </a:t>
            </a:r>
            <a:r>
              <a:rPr lang="ru-RU" sz="2800" b="1" dirty="0" smtClean="0"/>
              <a:t>образования обучающихся </a:t>
            </a:r>
            <a:r>
              <a:rPr lang="ru-RU" sz="2800" b="1" dirty="0"/>
              <a:t>с расстройствами аутистического спектра в образовательных организациях </a:t>
            </a:r>
            <a:r>
              <a:rPr lang="ru-RU" sz="2800" b="1"/>
              <a:t>Пермского </a:t>
            </a:r>
            <a:r>
              <a:rPr lang="ru-RU" sz="2800" b="1" smtClean="0"/>
              <a:t>края</a:t>
            </a:r>
            <a:endParaRPr lang="ru-RU" sz="28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1309" y="5548458"/>
            <a:ext cx="2301721" cy="9900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9393" y="5548458"/>
            <a:ext cx="86202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Каткова Ирина Геннадьевна, </a:t>
            </a:r>
            <a:r>
              <a:rPr lang="ru-RU" dirty="0" smtClean="0"/>
              <a:t>заведующий сектором по работе с детьми с ОВЗ</a:t>
            </a:r>
          </a:p>
          <a:p>
            <a:r>
              <a:rPr lang="ru-RU" dirty="0" smtClean="0"/>
              <a:t> отдела общего образования управления общего, дополнительного образования</a:t>
            </a:r>
          </a:p>
          <a:p>
            <a:r>
              <a:rPr lang="ru-RU" dirty="0" smtClean="0"/>
              <a:t> и воспитания Министерства образования и науки Пермского края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3840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Grp="1" noChangeAspect="1"/>
          </p:cNvGraphicFramePr>
          <p:nvPr>
            <p:ph sz="quarter" idx="12"/>
            <p:extLst>
              <p:ext uri="{D42A27DB-BD31-4B8C-83A1-F6EECF244321}">
                <p14:modId xmlns:p14="http://schemas.microsoft.com/office/powerpoint/2010/main" val="1097564044"/>
              </p:ext>
            </p:extLst>
          </p:nvPr>
        </p:nvGraphicFramePr>
        <p:xfrm>
          <a:off x="1518328" y="-14919"/>
          <a:ext cx="893365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Acrobat Document" r:id="rId3" imgW="9067606" imgH="12831912" progId="AcroExch.Document.DC">
                  <p:embed/>
                </p:oleObj>
              </mc:Choice>
              <mc:Fallback>
                <p:oleObj name="Acrobat Document" r:id="rId3" imgW="9067606" imgH="12831912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18328" y="-14919"/>
                        <a:ext cx="8933650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158648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Контактная </a:t>
            </a:r>
            <a:r>
              <a:rPr lang="ru-RU" b="1" dirty="0">
                <a:solidFill>
                  <a:srgbClr val="0070C0"/>
                </a:solidFill>
              </a:rPr>
              <a:t>информация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1" y="1268760"/>
            <a:ext cx="10039066" cy="511256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0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rgbClr val="FF0000"/>
                </a:solidFill>
              </a:rPr>
              <a:t>Каткова </a:t>
            </a:r>
            <a:r>
              <a:rPr lang="ru-RU" sz="2000" b="1" dirty="0">
                <a:solidFill>
                  <a:srgbClr val="FF0000"/>
                </a:solidFill>
              </a:rPr>
              <a:t>Ирина Геннадьевна, </a:t>
            </a:r>
            <a:r>
              <a:rPr lang="ru-RU" sz="2000" dirty="0"/>
              <a:t>заведующий сектором по работе с детьми с ограниченными возможностями здоровья отдела общего образования управления общего, дополнительного образования и воспитания Министерства образования и науки Пермского края</a:t>
            </a:r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dirty="0" err="1"/>
              <a:t>Эл.почта</a:t>
            </a:r>
            <a:r>
              <a:rPr lang="ru-RU" sz="2000" dirty="0"/>
              <a:t>: </a:t>
            </a:r>
            <a:r>
              <a:rPr lang="en-US" sz="2000" dirty="0">
                <a:hlinkClick r:id="rId2"/>
              </a:rPr>
              <a:t>igkatkova@minobr.permkrai.ru</a:t>
            </a:r>
            <a:endParaRPr lang="en-US" sz="2000" dirty="0"/>
          </a:p>
          <a:p>
            <a:pPr marL="0" indent="0">
              <a:buNone/>
            </a:pPr>
            <a:r>
              <a:rPr lang="ru-RU" sz="2000" dirty="0" err="1"/>
              <a:t>Раб.тел</a:t>
            </a:r>
            <a:r>
              <a:rPr lang="ru-RU" sz="2000" dirty="0"/>
              <a:t>.: 2(342) 217 79 06</a:t>
            </a:r>
          </a:p>
          <a:p>
            <a:pPr marL="0" indent="0">
              <a:buNone/>
            </a:pPr>
            <a:endParaRPr lang="ru-RU" sz="20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131282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8723703" y="2672486"/>
            <a:ext cx="3340963" cy="205043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12"/>
          </p:nvPr>
        </p:nvPicPr>
        <p:blipFill>
          <a:blip r:embed="rId2"/>
          <a:stretch>
            <a:fillRect/>
          </a:stretch>
        </p:blipFill>
        <p:spPr>
          <a:xfrm>
            <a:off x="720061" y="1014565"/>
            <a:ext cx="1825764" cy="948449"/>
          </a:xfrm>
          <a:prstGeom prst="rect">
            <a:avLst/>
          </a:prstGeom>
        </p:spPr>
      </p:pic>
      <p:sp>
        <p:nvSpPr>
          <p:cNvPr id="7" name="Текст 6"/>
          <p:cNvSpPr>
            <a:spLocks noGrp="1"/>
          </p:cNvSpPr>
          <p:nvPr>
            <p:ph type="body" sz="quarter" idx="11"/>
          </p:nvPr>
        </p:nvSpPr>
        <p:spPr>
          <a:xfrm>
            <a:off x="335360" y="194828"/>
            <a:ext cx="11521280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>Система общего образования </a:t>
            </a:r>
            <a:r>
              <a:rPr lang="ru-RU" sz="2400" dirty="0">
                <a:solidFill>
                  <a:srgbClr val="0070C0"/>
                </a:solidFill>
              </a:rPr>
              <a:t>детей с </a:t>
            </a:r>
            <a:r>
              <a:rPr lang="ru-RU" sz="2400" dirty="0" smtClean="0">
                <a:solidFill>
                  <a:srgbClr val="0070C0"/>
                </a:solidFill>
              </a:rPr>
              <a:t>ОВЗ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75414" y="2020733"/>
            <a:ext cx="172166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212 детских садов</a:t>
            </a:r>
          </a:p>
          <a:p>
            <a:endParaRPr lang="ru-RU" sz="1000" dirty="0" smtClean="0"/>
          </a:p>
          <a:p>
            <a:r>
              <a:rPr lang="ru-RU" sz="1000" dirty="0" smtClean="0"/>
              <a:t>41 коррекционная школа</a:t>
            </a:r>
            <a:endParaRPr lang="ru-RU" sz="1000" dirty="0"/>
          </a:p>
        </p:txBody>
      </p:sp>
      <p:pic>
        <p:nvPicPr>
          <p:cNvPr id="11" name="Picture 4" descr="https://avatars.mds.yandex.net/i?id=87a0a5131617fe1f454b41808590da33-5483025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8926" y="1026076"/>
            <a:ext cx="1804494" cy="1038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378926" y="2041544"/>
            <a:ext cx="180945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/>
              <a:t>318 Компенсирующих групп</a:t>
            </a:r>
          </a:p>
          <a:p>
            <a:pPr algn="ctr"/>
            <a:endParaRPr lang="ru-RU" sz="1000" dirty="0" smtClean="0"/>
          </a:p>
          <a:p>
            <a:pPr algn="ctr"/>
            <a:r>
              <a:rPr lang="ru-RU" sz="1000" dirty="0" smtClean="0"/>
              <a:t>1 624 коррекционных класса</a:t>
            </a:r>
            <a:endParaRPr lang="ru-RU" sz="1000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8603" y="1009197"/>
            <a:ext cx="1801044" cy="102931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443811" y="2021569"/>
            <a:ext cx="17149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1191 комбинированных</a:t>
            </a:r>
          </a:p>
          <a:p>
            <a:endParaRPr lang="ru-RU" sz="1000" dirty="0" smtClean="0"/>
          </a:p>
          <a:p>
            <a:pPr algn="ctr"/>
            <a:r>
              <a:rPr lang="ru-RU" sz="1000" dirty="0" smtClean="0"/>
              <a:t>5 426 инклюзивных классов</a:t>
            </a:r>
            <a:endParaRPr lang="ru-RU" sz="1000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6539" y="1026076"/>
            <a:ext cx="1868118" cy="932118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9609863" y="1964600"/>
            <a:ext cx="19000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12 «Ресурсных групп»</a:t>
            </a:r>
          </a:p>
          <a:p>
            <a:endParaRPr lang="ru-RU" sz="1000" dirty="0"/>
          </a:p>
          <a:p>
            <a:r>
              <a:rPr lang="ru-RU" sz="1000" dirty="0" smtClean="0"/>
              <a:t>2 «Ресурсных класса»</a:t>
            </a:r>
          </a:p>
          <a:p>
            <a:r>
              <a:rPr lang="ru-RU" sz="1000" dirty="0" smtClean="0"/>
              <a:t>2 «Автономных класса»</a:t>
            </a:r>
            <a:endParaRPr lang="ru-RU" sz="1000" dirty="0"/>
          </a:p>
        </p:txBody>
      </p:sp>
      <p:sp>
        <p:nvSpPr>
          <p:cNvPr id="20" name="TextBox 19"/>
          <p:cNvSpPr txBox="1"/>
          <p:nvPr/>
        </p:nvSpPr>
        <p:spPr>
          <a:xfrm>
            <a:off x="478222" y="6045384"/>
            <a:ext cx="206760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dirty="0" smtClean="0"/>
              <a:t>Оборудование для мастерских</a:t>
            </a:r>
            <a:endParaRPr lang="ru-RU" sz="105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477126" y="2918576"/>
            <a:ext cx="2402019" cy="63842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350" b="1" dirty="0"/>
          </a:p>
          <a:p>
            <a:pPr algn="ctr"/>
            <a:r>
              <a:rPr lang="ru-RU" sz="900" b="1" dirty="0" smtClean="0">
                <a:solidFill>
                  <a:srgbClr val="0070C0"/>
                </a:solidFill>
              </a:rPr>
              <a:t>2020- </a:t>
            </a:r>
            <a:r>
              <a:rPr lang="ru-RU" sz="900" b="1" dirty="0">
                <a:solidFill>
                  <a:srgbClr val="0070C0"/>
                </a:solidFill>
              </a:rPr>
              <a:t>2024г.г.</a:t>
            </a:r>
          </a:p>
          <a:p>
            <a:pPr algn="ctr"/>
            <a:r>
              <a:rPr lang="ru-RU" sz="1000" dirty="0">
                <a:solidFill>
                  <a:schemeClr val="tx1"/>
                </a:solidFill>
              </a:rPr>
              <a:t>17 </a:t>
            </a:r>
            <a:r>
              <a:rPr lang="ru-RU" sz="1000" dirty="0" smtClean="0">
                <a:solidFill>
                  <a:schemeClr val="tx1"/>
                </a:solidFill>
              </a:rPr>
              <a:t>коррекционных школ</a:t>
            </a:r>
          </a:p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Пермского </a:t>
            </a:r>
            <a:r>
              <a:rPr lang="ru-RU" sz="1000" dirty="0">
                <a:solidFill>
                  <a:schemeClr val="tx1"/>
                </a:solidFill>
              </a:rPr>
              <a:t>края </a:t>
            </a:r>
          </a:p>
          <a:p>
            <a:pPr algn="ctr"/>
            <a:endParaRPr lang="ru-RU" sz="1400" b="1" dirty="0">
              <a:solidFill>
                <a:schemeClr val="tx1"/>
              </a:solidFill>
            </a:endParaRPr>
          </a:p>
        </p:txBody>
      </p:sp>
      <p:pic>
        <p:nvPicPr>
          <p:cNvPr id="30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50" b="11636"/>
          <a:stretch/>
        </p:blipFill>
        <p:spPr bwMode="auto">
          <a:xfrm>
            <a:off x="477125" y="3671853"/>
            <a:ext cx="2402019" cy="726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5210" y="3065045"/>
            <a:ext cx="2028540" cy="986907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9336539" y="4138212"/>
            <a:ext cx="22587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/>
              <a:t>Проект ПФО «Ментальное здоровье»</a:t>
            </a:r>
            <a:endParaRPr lang="ru-RU" sz="1000" dirty="0"/>
          </a:p>
        </p:txBody>
      </p:sp>
      <p:sp>
        <p:nvSpPr>
          <p:cNvPr id="33" name="TextBox 32"/>
          <p:cNvSpPr txBox="1"/>
          <p:nvPr/>
        </p:nvSpPr>
        <p:spPr>
          <a:xfrm>
            <a:off x="3439845" y="6017478"/>
            <a:ext cx="209183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dirty="0" smtClean="0"/>
              <a:t>Оборудование для психолого-педагогического сопровождения</a:t>
            </a:r>
            <a:endParaRPr lang="ru-RU" sz="1050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3652" y="5116602"/>
            <a:ext cx="2495542" cy="912331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81150" y="2846979"/>
            <a:ext cx="1888940" cy="1503452"/>
          </a:xfrm>
          <a:prstGeom prst="rect">
            <a:avLst/>
          </a:prstGeom>
        </p:spPr>
      </p:pic>
      <p:sp>
        <p:nvSpPr>
          <p:cNvPr id="50" name="TextBox 49"/>
          <p:cNvSpPr txBox="1"/>
          <p:nvPr/>
        </p:nvSpPr>
        <p:spPr>
          <a:xfrm>
            <a:off x="4680663" y="2932436"/>
            <a:ext cx="1844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51" name="TextBox 50"/>
          <p:cNvSpPr txBox="1"/>
          <p:nvPr/>
        </p:nvSpPr>
        <p:spPr>
          <a:xfrm>
            <a:off x="3641727" y="4224491"/>
            <a:ext cx="255132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/>
              <a:t>По поддержке образования обучающихся с ОВЗ</a:t>
            </a:r>
            <a:endParaRPr lang="ru-RU" sz="1050" dirty="0"/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17046" y="4852043"/>
            <a:ext cx="2046434" cy="119334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03049" y="5072336"/>
            <a:ext cx="2028540" cy="101667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9588159" y="6028933"/>
            <a:ext cx="194343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dirty="0" smtClean="0"/>
              <a:t>Диагностический инструментарий для ПМПК</a:t>
            </a:r>
            <a:endParaRPr lang="ru-RU" sz="1050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39591" y="4983617"/>
            <a:ext cx="2024834" cy="1105391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6357006" y="5940445"/>
            <a:ext cx="209183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/>
              <a:t>Оборудование для дистанционного обучения</a:t>
            </a:r>
          </a:p>
          <a:p>
            <a:pPr algn="ctr"/>
            <a:r>
              <a:rPr lang="ru-RU" sz="1000" dirty="0" smtClean="0"/>
              <a:t> детей-инвалидов</a:t>
            </a:r>
            <a:endParaRPr lang="ru-RU" sz="1000" dirty="0"/>
          </a:p>
        </p:txBody>
      </p:sp>
      <p:pic>
        <p:nvPicPr>
          <p:cNvPr id="53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9603" y="3030852"/>
            <a:ext cx="1918222" cy="387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Picture 21"/>
          <p:cNvPicPr>
            <a:picLocks noChangeAspect="1" noChangeArrowheads="1"/>
          </p:cNvPicPr>
          <p:nvPr/>
        </p:nvPicPr>
        <p:blipFill>
          <a:blip r:embed="rId1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4410" y="3461313"/>
            <a:ext cx="592830" cy="42108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4427" y="3554757"/>
            <a:ext cx="553358" cy="294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Picture 17" descr="http://permkdkb.ru/images/permkdkb_logo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4195" y="3544161"/>
            <a:ext cx="608708" cy="256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Прямоугольник 57"/>
          <p:cNvSpPr/>
          <p:nvPr/>
        </p:nvSpPr>
        <p:spPr>
          <a:xfrm>
            <a:off x="6496954" y="3895461"/>
            <a:ext cx="121863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КРАЕВАЯ ДЕТСКАЯ </a:t>
            </a:r>
            <a:br>
              <a:rPr lang="ru-RU" sz="5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5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КЛИНИЧЕСКАЯ БОЛЬНИЦА</a:t>
            </a:r>
            <a:endParaRPr lang="ru-RU" sz="500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7715591" y="3895462"/>
            <a:ext cx="100811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ШКОЛА №132 </a:t>
            </a:r>
            <a:br>
              <a:rPr lang="ru-RU" sz="5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5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Г. ПЕРМИ</a:t>
            </a:r>
          </a:p>
        </p:txBody>
      </p:sp>
    </p:spTree>
    <p:extLst>
      <p:ext uri="{BB962C8B-B14F-4D97-AF65-F5344CB8AC3E}">
        <p14:creationId xmlns:p14="http://schemas.microsoft.com/office/powerpoint/2010/main" val="1367200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6259" y="313153"/>
            <a:ext cx="10515600" cy="41611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Статистические данные </a:t>
            </a:r>
            <a:endParaRPr lang="ru-RU" sz="2800" b="1" dirty="0">
              <a:solidFill>
                <a:srgbClr val="0070C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843023"/>
              </p:ext>
            </p:extLst>
          </p:nvPr>
        </p:nvGraphicFramePr>
        <p:xfrm>
          <a:off x="754601" y="1011686"/>
          <a:ext cx="8123069" cy="410762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418963"/>
                <a:gridCol w="2395912"/>
                <a:gridCol w="2308194"/>
              </a:tblGrid>
              <a:tr h="4053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Нозологии 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Дети дошкольного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возраста (чел.)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Дети школьного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возраста (чел.)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</a:tr>
              <a:tr h="3152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Тяжелые нарушения речи 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4  933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3 016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</a:tr>
              <a:tr h="3152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Задержка психического развития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3  874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11 784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</a:tr>
              <a:tr h="3152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Слабовидящие (слепые)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233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</a:tr>
              <a:tr h="3152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Слабослышащие (глухие)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</a:tr>
              <a:tr h="3152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Умственная отсталость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375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5 714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</a:tr>
              <a:tr h="3152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Расстройства аутистического спектра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163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solidFill>
                      <a:srgbClr val="92D050"/>
                    </a:solidFill>
                  </a:tcPr>
                </a:tc>
              </a:tr>
              <a:tr h="4020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Нарушения опорно-двигательного аппарата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164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394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</a:tr>
              <a:tr h="4020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Тяжелые множественные нарушения развития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1 452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</a:tr>
              <a:tr h="4061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9 805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23 185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5" name="Правая фигурная скобка 4"/>
          <p:cNvSpPr/>
          <p:nvPr/>
        </p:nvSpPr>
        <p:spPr>
          <a:xfrm rot="5400000">
            <a:off x="6479162" y="3416112"/>
            <a:ext cx="209335" cy="3761916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748220" y="5474826"/>
            <a:ext cx="2450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32 990 чел. всего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69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87131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Проект ПФО «Ментальное здоровье»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3512" y="6215807"/>
            <a:ext cx="3527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</a:t>
            </a:r>
            <a:r>
              <a:rPr lang="ru-RU" dirty="0" smtClean="0"/>
              <a:t> 2022г. Пермский край в проекте</a:t>
            </a:r>
            <a:endParaRPr lang="ru-RU" dirty="0"/>
          </a:p>
        </p:txBody>
      </p:sp>
      <p:pic>
        <p:nvPicPr>
          <p:cNvPr id="1026" name="Picture 2" descr="http://pfo.gov.ru/media/photo/img_article/XyRgs9mVzsmt9PQNIsF4NM52f3ieAgW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61" y="4344226"/>
            <a:ext cx="3101149" cy="1860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910760" y="2444784"/>
            <a:ext cx="62933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ФГБОУ </a:t>
            </a:r>
            <a:r>
              <a:rPr lang="ru-RU" dirty="0"/>
              <a:t>ВО </a:t>
            </a:r>
            <a:br>
              <a:rPr lang="ru-RU" dirty="0"/>
            </a:br>
            <a:r>
              <a:rPr lang="ru-RU" dirty="0"/>
              <a:t>«Московский государственный психолого-педагогический университет</a:t>
            </a:r>
            <a:r>
              <a:rPr lang="ru-RU" dirty="0" smtClean="0"/>
              <a:t>».</a:t>
            </a:r>
            <a:endParaRPr lang="ru-RU" dirty="0"/>
          </a:p>
        </p:txBody>
      </p:sp>
      <p:sp>
        <p:nvSpPr>
          <p:cNvPr id="9" name="Правая фигурная скобка 8"/>
          <p:cNvSpPr/>
          <p:nvPr/>
        </p:nvSpPr>
        <p:spPr>
          <a:xfrm>
            <a:off x="10177288" y="2361538"/>
            <a:ext cx="45719" cy="1006576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0399450" y="2684286"/>
            <a:ext cx="1908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соглашение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8200" y="944589"/>
            <a:ext cx="9365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Центры в системах: </a:t>
            </a:r>
            <a:r>
              <a:rPr lang="ru-RU" dirty="0" smtClean="0"/>
              <a:t>образования, здравоохранения, социального развития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838200" y="1498587"/>
            <a:ext cx="5370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Ранее выявление и сопровождение лиц с РАС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838200" y="2052585"/>
            <a:ext cx="1717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В образовании: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17415" y="2505163"/>
            <a:ext cx="183954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Площадка по </a:t>
            </a:r>
          </a:p>
          <a:p>
            <a:r>
              <a:rPr lang="ru-RU" dirty="0" smtClean="0"/>
              <a:t>Сопровождению</a:t>
            </a:r>
          </a:p>
          <a:p>
            <a:r>
              <a:rPr lang="ru-RU" dirty="0" smtClean="0"/>
              <a:t>лиц с РАС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4092606" y="4628240"/>
            <a:ext cx="35244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Открытие «Ресурсных групп»</a:t>
            </a:r>
          </a:p>
          <a:p>
            <a:r>
              <a:rPr lang="ru-RU" dirty="0" smtClean="0"/>
              <a:t>                   «Ресурсных классов»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9357063" y="5274571"/>
            <a:ext cx="2246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Повышенный коэффициент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3537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3961" y="178513"/>
            <a:ext cx="10999839" cy="791871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PermianSansTypeface" panose="02000000000000000000" pitchFamily="50" charset="0"/>
              </a:rPr>
              <a:t>Региональная ресурсная площадка </a:t>
            </a:r>
            <a:br>
              <a:rPr lang="ru-RU" sz="2400" b="1" dirty="0">
                <a:solidFill>
                  <a:srgbClr val="0070C0"/>
                </a:solidFill>
                <a:latin typeface="PermianSansTypeface" panose="02000000000000000000" pitchFamily="50" charset="0"/>
              </a:rPr>
            </a:br>
            <a:r>
              <a:rPr lang="ru-RU" sz="2400" b="1" dirty="0">
                <a:solidFill>
                  <a:srgbClr val="0070C0"/>
                </a:solidFill>
                <a:latin typeface="PermianSansTypeface" panose="02000000000000000000" pitchFamily="50" charset="0"/>
              </a:rPr>
              <a:t>по поддержке образования обучающихся с РАС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58F7-3EAC-49A7-BDFB-E71C03C0FE8C}" type="slidenum">
              <a:rPr lang="ru-RU" smtClean="0"/>
              <a:t>5</a:t>
            </a:fld>
            <a:endParaRPr lang="ru-RU"/>
          </a:p>
        </p:txBody>
      </p:sp>
      <p:pic>
        <p:nvPicPr>
          <p:cNvPr id="6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181" y="1322612"/>
            <a:ext cx="2476805" cy="1206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58" y="1254517"/>
            <a:ext cx="2127823" cy="1274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180" y="2889269"/>
            <a:ext cx="2476805" cy="1395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57" y="2889269"/>
            <a:ext cx="2127823" cy="1395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838200" y="1182260"/>
            <a:ext cx="4440025" cy="29519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информационное, методическое, экспертное сопровождение деятельности образовательных организаций Пермского края по образованию, психолого-педагогическому сопровождению детей с РАС</a:t>
            </a:r>
          </a:p>
          <a:p>
            <a:pPr>
              <a:defRPr/>
            </a:pP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статистических данных в Пермском крае по оказанию психолого-педагогической помощи детям с РАС</a:t>
            </a:r>
          </a:p>
          <a:p>
            <a:pPr>
              <a:defRPr/>
            </a:pP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мониторинга предоставления образовательных услуг детям с РАС по заключениям психолого-медико-педагогической комиссии </a:t>
            </a:r>
          </a:p>
          <a:p>
            <a:pPr>
              <a:defRPr/>
            </a:pP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обобщение, внедрение, распространение современных технологий обучения, психолого-педагогического сопровождения детей с РАС в образовательных организациях Пермского края</a:t>
            </a:r>
          </a:p>
          <a:p>
            <a:pPr algn="ctr"/>
            <a:endParaRPr lang="ru-RU" sz="3200" dirty="0"/>
          </a:p>
        </p:txBody>
      </p:sp>
      <p:sp>
        <p:nvSpPr>
          <p:cNvPr id="12" name="TextBox 11"/>
          <p:cNvSpPr txBox="1"/>
          <p:nvPr/>
        </p:nvSpPr>
        <p:spPr>
          <a:xfrm>
            <a:off x="5438649" y="1225037"/>
            <a:ext cx="1541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дефектологи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16066" y="1581599"/>
            <a:ext cx="1541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логопеды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23198" y="1909547"/>
            <a:ext cx="1541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психологи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38649" y="2263614"/>
            <a:ext cx="1541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методисты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8200" y="5522371"/>
            <a:ext cx="2679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996082" y="2573975"/>
            <a:ext cx="5031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Оборудование для коррекционно-развивающей работы с детьми с РАС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8200" y="4288944"/>
            <a:ext cx="2679916" cy="523220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dirty="0">
                <a:latin typeface="Montserrat" panose="00000500000000000000" pitchFamily="2" charset="-52"/>
              </a:rPr>
              <a:t>Мониторинг и статистический анализ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689315" y="5338817"/>
            <a:ext cx="2543319" cy="523220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>
                <a:latin typeface="Montserrat" panose="00000500000000000000" pitchFamily="2" charset="-52"/>
              </a:rPr>
              <a:t>Информационно-методическая</a:t>
            </a:r>
            <a:r>
              <a:rPr lang="ru-RU" sz="1100" dirty="0">
                <a:latin typeface="Montserrat" panose="00000500000000000000" pitchFamily="2" charset="-52"/>
              </a:rPr>
              <a:t> деятельность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970253" y="4399009"/>
            <a:ext cx="2542789" cy="523220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dirty="0">
                <a:latin typeface="Montserrat" panose="00000500000000000000" pitchFamily="2" charset="-52"/>
              </a:rPr>
              <a:t>Консультирование и обучение родителей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436010" y="4558595"/>
            <a:ext cx="2385961" cy="738664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>
                <a:latin typeface="Montserrat" panose="00000500000000000000" pitchFamily="2" charset="-52"/>
              </a:rPr>
              <a:t>Консультирование и обучение специалистов ОО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861813" y="5300278"/>
            <a:ext cx="2764004" cy="954107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>
                <a:latin typeface="Montserrat" panose="00000500000000000000" pitchFamily="2" charset="-52"/>
              </a:rPr>
              <a:t>Индивидуальные коррекционно-развивающие занятия </a:t>
            </a:r>
            <a:endParaRPr lang="ru-RU" sz="1400" dirty="0" smtClean="0">
              <a:latin typeface="Montserrat" panose="00000500000000000000" pitchFamily="2" charset="-52"/>
            </a:endParaRPr>
          </a:p>
          <a:p>
            <a:pPr>
              <a:defRPr/>
            </a:pPr>
            <a:r>
              <a:rPr lang="ru-RU" sz="1400" dirty="0" smtClean="0">
                <a:latin typeface="Montserrat" panose="00000500000000000000" pitchFamily="2" charset="-52"/>
              </a:rPr>
              <a:t>с </a:t>
            </a:r>
            <a:r>
              <a:rPr lang="ru-RU" sz="1400" dirty="0">
                <a:latin typeface="Montserrat" panose="00000500000000000000" pitchFamily="2" charset="-52"/>
              </a:rPr>
              <a:t>детьми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436010" y="5571476"/>
            <a:ext cx="2870665" cy="738664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>
                <a:latin typeface="Montserrat" panose="00000500000000000000" pitchFamily="2" charset="-52"/>
              </a:rPr>
              <a:t>Экспертиза программ, условий обучения, динамики развития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436010" y="906409"/>
            <a:ext cx="20119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Визуальное расписание</a:t>
            </a:r>
          </a:p>
        </p:txBody>
      </p:sp>
    </p:spTree>
    <p:extLst>
      <p:ext uri="{BB962C8B-B14F-4D97-AF65-F5344CB8AC3E}">
        <p14:creationId xmlns:p14="http://schemas.microsoft.com/office/powerpoint/2010/main" val="1711922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274" y="209631"/>
            <a:ext cx="11214132" cy="479247"/>
          </a:xfrm>
        </p:spPr>
        <p:txBody>
          <a:bodyPr>
            <a:normAutofit fontScale="90000"/>
          </a:bodyPr>
          <a:lstStyle/>
          <a:p>
            <a:r>
              <a:rPr lang="ru-RU" sz="2500" b="1" dirty="0">
                <a:solidFill>
                  <a:srgbClr val="0070C0"/>
                </a:solidFill>
                <a:latin typeface="+mn-lt"/>
              </a:rPr>
              <a:t>Система мер по созданию специальных образовательных условий </a:t>
            </a:r>
            <a:br>
              <a:rPr lang="ru-RU" sz="2500" b="1" dirty="0">
                <a:solidFill>
                  <a:srgbClr val="0070C0"/>
                </a:solidFill>
                <a:latin typeface="+mn-lt"/>
              </a:rPr>
            </a:br>
            <a:endParaRPr lang="ru-RU" sz="25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75300" y="6667815"/>
            <a:ext cx="55899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ts val="1800"/>
              </a:lnSpc>
              <a:spcAft>
                <a:spcPts val="0"/>
              </a:spcAft>
              <a:buFontTx/>
              <a:buChar char="-"/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1800"/>
              </a:lnSpc>
              <a:spcAft>
                <a:spcPts val="0"/>
              </a:spcAft>
              <a:buFontTx/>
              <a:buChar char="-"/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  <a:spcAft>
                <a:spcPts val="0"/>
              </a:spcAft>
            </a:pP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  <a:spcAft>
                <a:spcPts val="0"/>
              </a:spcAft>
            </a:pP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  <a:spcAft>
                <a:spcPts val="0"/>
              </a:spcAft>
            </a:pP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  <a:spcAft>
                <a:spcPts val="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  <a:spcAft>
                <a:spcPts val="0"/>
              </a:spcAf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1800"/>
              </a:lnSpc>
              <a:spcAft>
                <a:spcPts val="0"/>
              </a:spcAft>
              <a:buFontTx/>
              <a:buChar char="-"/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4985" y="4988055"/>
            <a:ext cx="1997347" cy="12543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187" y="5010021"/>
            <a:ext cx="2067136" cy="124978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2499" y="4992567"/>
            <a:ext cx="2042765" cy="124978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2373" y="5010021"/>
            <a:ext cx="2267909" cy="124978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14274" y="785419"/>
            <a:ext cx="5911112" cy="37600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160"/>
              </a:lnSpc>
            </a:pPr>
            <a:r>
              <a:rPr lang="ru-RU" sz="1400" dirty="0"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1100" dirty="0"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. Обучение педагогов, работающих с детьми с ОВЗ:</a:t>
            </a:r>
          </a:p>
          <a:p>
            <a:pPr>
              <a:lnSpc>
                <a:spcPts val="2160"/>
              </a:lnSpc>
            </a:pPr>
            <a:r>
              <a:rPr lang="ru-RU" sz="1100" dirty="0"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    в 2021г. – 574 педагога прошли курсы повышения квалификации</a:t>
            </a:r>
          </a:p>
          <a:p>
            <a:pPr>
              <a:lnSpc>
                <a:spcPts val="2160"/>
              </a:lnSpc>
            </a:pPr>
            <a:r>
              <a:rPr lang="ru-RU" sz="1100" dirty="0"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2. Приобретение оборудования для мастерских коррекционных школ  </a:t>
            </a:r>
          </a:p>
          <a:p>
            <a:pPr>
              <a:lnSpc>
                <a:spcPts val="2160"/>
              </a:lnSpc>
            </a:pPr>
            <a:r>
              <a:rPr lang="ru-RU" sz="1100" dirty="0"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     – </a:t>
            </a:r>
            <a:r>
              <a:rPr lang="ru-RU" sz="1100" b="1" dirty="0"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5, 5 млн. руб.</a:t>
            </a:r>
          </a:p>
          <a:p>
            <a:pPr>
              <a:lnSpc>
                <a:spcPts val="2160"/>
              </a:lnSpc>
            </a:pPr>
            <a:r>
              <a:rPr lang="ru-RU" sz="1100" dirty="0"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3. Приобретение спецоборудования для дефектолога и </a:t>
            </a:r>
          </a:p>
          <a:p>
            <a:pPr>
              <a:lnSpc>
                <a:spcPts val="2160"/>
              </a:lnSpc>
            </a:pPr>
            <a:r>
              <a:rPr lang="ru-RU" sz="1100" dirty="0"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    логопеда в учреждения, реализующие программы инклюзивного   </a:t>
            </a:r>
          </a:p>
          <a:p>
            <a:pPr>
              <a:lnSpc>
                <a:spcPts val="2160"/>
              </a:lnSpc>
            </a:pPr>
            <a:r>
              <a:rPr lang="ru-RU" sz="1100" dirty="0"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 образования – </a:t>
            </a:r>
            <a:r>
              <a:rPr lang="ru-RU" sz="1100" b="1" dirty="0"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1,5 млн руб.</a:t>
            </a:r>
          </a:p>
          <a:p>
            <a:pPr>
              <a:lnSpc>
                <a:spcPts val="2160"/>
              </a:lnSpc>
            </a:pPr>
            <a:r>
              <a:rPr lang="ru-RU" sz="1100" dirty="0"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4. Приобретение оборудования для диагностического обследования   </a:t>
            </a:r>
          </a:p>
          <a:p>
            <a:pPr>
              <a:lnSpc>
                <a:spcPts val="2160"/>
              </a:lnSpc>
            </a:pPr>
            <a:r>
              <a:rPr lang="ru-RU" sz="1100" dirty="0"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    в ПМПК - </a:t>
            </a:r>
            <a:r>
              <a:rPr lang="ru-RU" sz="1100" b="1" dirty="0"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300 </a:t>
            </a:r>
            <a:r>
              <a:rPr lang="ru-RU" sz="1100" b="1" dirty="0" err="1"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тыс</a:t>
            </a:r>
            <a:r>
              <a:rPr lang="ru-RU" sz="1100" b="1" dirty="0"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 руб.</a:t>
            </a:r>
          </a:p>
          <a:p>
            <a:pPr>
              <a:lnSpc>
                <a:spcPts val="2160"/>
              </a:lnSpc>
            </a:pPr>
            <a:r>
              <a:rPr lang="ru-RU" sz="1100" dirty="0"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5. Обновление МТБ коррекционных школ в рамках федерального</a:t>
            </a:r>
          </a:p>
          <a:p>
            <a:pPr>
              <a:lnSpc>
                <a:spcPts val="2160"/>
              </a:lnSpc>
            </a:pPr>
            <a:r>
              <a:rPr lang="ru-RU" sz="1100" dirty="0"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    проекта «Современная школа» - </a:t>
            </a:r>
            <a:r>
              <a:rPr lang="ru-RU" sz="1100" b="1" dirty="0"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8 млн руб. на школу </a:t>
            </a:r>
            <a:r>
              <a:rPr lang="ru-RU" sz="1100" dirty="0"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(в 2020-2022 гг.</a:t>
            </a:r>
          </a:p>
          <a:p>
            <a:pPr>
              <a:lnSpc>
                <a:spcPts val="2160"/>
              </a:lnSpc>
            </a:pPr>
            <a:r>
              <a:rPr lang="ru-RU" sz="1100" dirty="0"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    – 5 школ для детей с ОВЗ, до 2024г. – 17 школ)</a:t>
            </a:r>
          </a:p>
          <a:p>
            <a:pPr>
              <a:lnSpc>
                <a:spcPts val="2160"/>
              </a:lnSpc>
            </a:pPr>
            <a:endParaRPr lang="ru-RU" sz="1400" b="1" dirty="0">
              <a:latin typeface="Montserrat" panose="00000500000000000000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58F7-3EAC-49A7-BDFB-E71C03C0FE8C}" type="slidenum">
              <a:rPr lang="ru-RU" smtClean="0"/>
              <a:t>6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449004" y="6284644"/>
            <a:ext cx="1729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Кабинет «Технология»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1101" y="6306365"/>
            <a:ext cx="1729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Кабинет «Технология»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00001" y="6294275"/>
            <a:ext cx="1729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Кабинет ЛФК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010794" y="6294275"/>
            <a:ext cx="2392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Кабинет сенсорной интеграции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02373" y="708215"/>
            <a:ext cx="6737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Обучение педагогов и специалистов сопровождения 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102373" y="1219994"/>
            <a:ext cx="595450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Целевой набор ПГГПУ – увеличен</a:t>
            </a:r>
          </a:p>
          <a:p>
            <a:endParaRPr lang="ru-RU" sz="1400" b="1" dirty="0"/>
          </a:p>
          <a:p>
            <a:r>
              <a:rPr lang="ru-RU" sz="1400" dirty="0"/>
              <a:t>Московский гуманитарный психолого-педагогический университет и </a:t>
            </a:r>
            <a:r>
              <a:rPr lang="ru-RU" sz="1400" dirty="0" smtClean="0"/>
              <a:t>по </a:t>
            </a:r>
            <a:r>
              <a:rPr lang="ru-RU" sz="1400" dirty="0"/>
              <a:t>соглашению с Министерством образования ПК </a:t>
            </a:r>
            <a:r>
              <a:rPr lang="ru-RU" sz="1400" b="1" dirty="0" smtClean="0"/>
              <a:t>обучают </a:t>
            </a:r>
            <a:r>
              <a:rPr lang="ru-RU" sz="1400" b="1" dirty="0" err="1" smtClean="0"/>
              <a:t>тьюторов</a:t>
            </a:r>
            <a:r>
              <a:rPr lang="ru-RU" sz="1400" b="1" dirty="0" smtClean="0"/>
              <a:t> </a:t>
            </a:r>
            <a:r>
              <a:rPr lang="ru-RU" sz="1400" b="1" dirty="0"/>
              <a:t>по работе с детьми с </a:t>
            </a:r>
            <a:r>
              <a:rPr lang="ru-RU" sz="1400" b="1" dirty="0" smtClean="0"/>
              <a:t>РАС, </a:t>
            </a:r>
            <a:r>
              <a:rPr lang="ru-RU" sz="1400" b="1" dirty="0"/>
              <a:t>педагогов и специалистов сопровождения </a:t>
            </a:r>
            <a:endParaRPr lang="ru-RU" sz="1400" b="1" dirty="0" smtClean="0"/>
          </a:p>
        </p:txBody>
      </p:sp>
      <p:sp>
        <p:nvSpPr>
          <p:cNvPr id="19" name="TextBox 18"/>
          <p:cNvSpPr txBox="1"/>
          <p:nvPr/>
        </p:nvSpPr>
        <p:spPr>
          <a:xfrm>
            <a:off x="6102372" y="2683781"/>
            <a:ext cx="552603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Курсы повышения квалификации за счет средств регионального бюджета </a:t>
            </a:r>
            <a:r>
              <a:rPr lang="ru-RU" sz="1400" b="1" dirty="0" smtClean="0"/>
              <a:t>в 2021г. прошли около 400 педагогов, работающих с детьми с ОВЗ</a:t>
            </a:r>
            <a:endParaRPr lang="ru-RU" sz="1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6102372" y="3669726"/>
            <a:ext cx="552603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Программа профессиональной переподготовки педагогов, обучающих и сопровождающих детей </a:t>
            </a:r>
            <a:br>
              <a:rPr lang="ru-RU" sz="1400" b="1" dirty="0" smtClean="0"/>
            </a:br>
            <a:r>
              <a:rPr lang="ru-RU" sz="1400" b="1" dirty="0" smtClean="0"/>
              <a:t>с РАС </a:t>
            </a:r>
            <a:r>
              <a:rPr lang="ru-RU" sz="1400" dirty="0" smtClean="0"/>
              <a:t>(начало обучения – сентябрь 2022г.)</a:t>
            </a:r>
            <a:endParaRPr lang="ru-RU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949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433" y="0"/>
            <a:ext cx="11678774" cy="791870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PermianSerifTypeface" panose="02000000000000000000" pitchFamily="50" charset="0"/>
              </a:rPr>
              <a:t>Коррекционно-развивающая среда </a:t>
            </a:r>
            <a:br>
              <a:rPr lang="ru-RU" sz="2400" b="1" dirty="0">
                <a:solidFill>
                  <a:srgbClr val="0070C0"/>
                </a:solidFill>
                <a:latin typeface="PermianSerifTypeface" panose="02000000000000000000" pitchFamily="50" charset="0"/>
              </a:rPr>
            </a:br>
            <a:r>
              <a:rPr lang="ru-RU" sz="2400" b="1" dirty="0">
                <a:solidFill>
                  <a:srgbClr val="FF0000"/>
                </a:solidFill>
                <a:latin typeface="PermianSerifTypeface" panose="02000000000000000000" pitchFamily="50" charset="0"/>
              </a:rPr>
              <a:t>в автономном </a:t>
            </a:r>
            <a:r>
              <a:rPr lang="ru-RU" sz="2400" b="1" dirty="0" smtClean="0">
                <a:solidFill>
                  <a:srgbClr val="FF0000"/>
                </a:solidFill>
                <a:latin typeface="PermianSerifTypeface" panose="02000000000000000000" pitchFamily="50" charset="0"/>
              </a:rPr>
              <a:t>и ресурсных группах/классах </a:t>
            </a:r>
            <a:r>
              <a:rPr lang="ru-RU" sz="2400" b="1" dirty="0">
                <a:solidFill>
                  <a:srgbClr val="FF0000"/>
                </a:solidFill>
                <a:latin typeface="PermianSerifTypeface" panose="02000000000000000000" pitchFamily="50" charset="0"/>
              </a:rPr>
              <a:t>для обучающихся с ОВЗ, в </a:t>
            </a:r>
            <a:r>
              <a:rPr lang="ru-RU" sz="2400" b="1" dirty="0" err="1">
                <a:solidFill>
                  <a:srgbClr val="FF0000"/>
                </a:solidFill>
                <a:latin typeface="PermianSerifTypeface" panose="02000000000000000000" pitchFamily="50" charset="0"/>
              </a:rPr>
              <a:t>т.ч</a:t>
            </a:r>
            <a:r>
              <a:rPr lang="ru-RU" sz="2400" b="1" dirty="0">
                <a:solidFill>
                  <a:srgbClr val="FF0000"/>
                </a:solidFill>
                <a:latin typeface="PermianSerifTypeface" panose="02000000000000000000" pitchFamily="50" charset="0"/>
              </a:rPr>
              <a:t>. с РАС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58F7-3EAC-49A7-BDFB-E71C03C0FE8C}" type="slidenum">
              <a:rPr lang="ru-RU" smtClean="0"/>
              <a:t>7</a:t>
            </a:fld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365" y="2417028"/>
            <a:ext cx="2446759" cy="11841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635" y="2468766"/>
            <a:ext cx="2388180" cy="11718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7198" y="2451591"/>
            <a:ext cx="2335307" cy="118630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72785" y="2443209"/>
            <a:ext cx="2043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Автономный класс для обучающихся с ОВЗ</a:t>
            </a:r>
          </a:p>
          <a:p>
            <a:pPr algn="ctr"/>
            <a:r>
              <a:rPr lang="ru-RU" sz="1200" dirty="0"/>
              <a:t>в СОШ № 122 г. Перми</a:t>
            </a:r>
            <a:endParaRPr lang="ru-RU" sz="1200" b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6569" y="4047459"/>
            <a:ext cx="2475334" cy="118216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72785" y="4262427"/>
            <a:ext cx="2043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Автономный класс для обучающихся с ТМНР</a:t>
            </a:r>
          </a:p>
          <a:p>
            <a:pPr algn="ctr"/>
            <a:r>
              <a:rPr lang="ru-RU" sz="1200" dirty="0"/>
              <a:t>в СОШ №47г. Перми</a:t>
            </a:r>
            <a:endParaRPr lang="ru-RU" sz="1200" b="1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7056" y="5494982"/>
            <a:ext cx="2415074" cy="109471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20288" y="5464152"/>
            <a:ext cx="2043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/>
              <a:t>Автономный </a:t>
            </a:r>
            <a:r>
              <a:rPr lang="ru-RU" sz="1200" b="1" dirty="0"/>
              <a:t>класс для обучающихся с РАС </a:t>
            </a:r>
          </a:p>
          <a:p>
            <a:pPr algn="ctr"/>
            <a:r>
              <a:rPr lang="ru-RU" sz="1200" dirty="0"/>
              <a:t>в г. Лысьва</a:t>
            </a:r>
            <a:endParaRPr lang="ru-RU" sz="1200" b="1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4293" y="5554697"/>
            <a:ext cx="2388180" cy="1088455"/>
          </a:xfrm>
          <a:prstGeom prst="rect">
            <a:avLst/>
          </a:prstGeom>
        </p:spPr>
      </p:pic>
      <p:pic>
        <p:nvPicPr>
          <p:cNvPr id="15" name="Объект 4">
            <a:extLst>
              <a:ext uri="{FF2B5EF4-FFF2-40B4-BE49-F238E27FC236}">
                <a16:creationId xmlns:a16="http://schemas.microsoft.com/office/drawing/2014/main" xmlns="" id="{9194480D-A7C9-458F-AA61-45817345A7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5493" y="892957"/>
            <a:ext cx="2446759" cy="122433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05635" y="893122"/>
            <a:ext cx="2388180" cy="124189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7199" y="916353"/>
            <a:ext cx="2335307" cy="125654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88916" y="1003514"/>
            <a:ext cx="172886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Ресурсные группы для детей с </a:t>
            </a:r>
            <a:r>
              <a:rPr lang="ru-RU" sz="1200" b="1" dirty="0" smtClean="0"/>
              <a:t>ОВЗ</a:t>
            </a:r>
          </a:p>
          <a:p>
            <a:pPr algn="ctr"/>
            <a:endParaRPr lang="ru-RU" sz="1200" b="1" dirty="0"/>
          </a:p>
          <a:p>
            <a:pPr algn="ctr"/>
            <a:r>
              <a:rPr lang="ru-RU" sz="1600" b="1" dirty="0" smtClean="0"/>
              <a:t>5 + 7 </a:t>
            </a:r>
            <a:endParaRPr lang="ru-RU" sz="1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4233" y="4073663"/>
            <a:ext cx="2450983" cy="114004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7198" y="4076231"/>
            <a:ext cx="2341067" cy="1153393"/>
          </a:xfrm>
          <a:prstGeom prst="rect">
            <a:avLst/>
          </a:prstGeom>
        </p:spPr>
      </p:pic>
      <p:cxnSp>
        <p:nvCxnSpPr>
          <p:cNvPr id="20" name="Прямая соединительная линия 19"/>
          <p:cNvCxnSpPr/>
          <p:nvPr/>
        </p:nvCxnSpPr>
        <p:spPr>
          <a:xfrm>
            <a:off x="218716" y="2348864"/>
            <a:ext cx="10175523" cy="396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885338" y="2091685"/>
            <a:ext cx="24467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/>
              <a:t>Физкультурный зал</a:t>
            </a:r>
            <a:endParaRPr lang="ru-RU" sz="1400" dirty="0"/>
          </a:p>
        </p:txBody>
      </p:sp>
      <p:sp>
        <p:nvSpPr>
          <p:cNvPr id="22" name="TextBox 21"/>
          <p:cNvSpPr txBox="1"/>
          <p:nvPr/>
        </p:nvSpPr>
        <p:spPr>
          <a:xfrm>
            <a:off x="5176344" y="2073910"/>
            <a:ext cx="24467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/>
              <a:t>Кабинет лого конструирования</a:t>
            </a:r>
            <a:endParaRPr lang="ru-RU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2332365" y="2054139"/>
            <a:ext cx="24467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/>
              <a:t>Помещение группы</a:t>
            </a:r>
            <a:endParaRPr lang="ru-RU" sz="1400" dirty="0"/>
          </a:p>
        </p:txBody>
      </p:sp>
      <p:sp>
        <p:nvSpPr>
          <p:cNvPr id="25" name="TextBox 24"/>
          <p:cNvSpPr txBox="1"/>
          <p:nvPr/>
        </p:nvSpPr>
        <p:spPr>
          <a:xfrm>
            <a:off x="7925746" y="3631588"/>
            <a:ext cx="24467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/>
              <a:t>Кабинет коррекционно-развивающих занятий</a:t>
            </a:r>
            <a:endParaRPr lang="ru-RU" sz="1400" dirty="0"/>
          </a:p>
        </p:txBody>
      </p:sp>
      <p:sp>
        <p:nvSpPr>
          <p:cNvPr id="27" name="TextBox 26"/>
          <p:cNvSpPr txBox="1"/>
          <p:nvPr/>
        </p:nvSpPr>
        <p:spPr>
          <a:xfrm>
            <a:off x="3867312" y="3676349"/>
            <a:ext cx="24467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/>
              <a:t>Учебные кабинеты</a:t>
            </a:r>
            <a:endParaRPr lang="ru-RU" sz="1400" dirty="0"/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156574" y="3983584"/>
            <a:ext cx="10175523" cy="396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192425" y="5375914"/>
            <a:ext cx="10175523" cy="396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7981471" y="5193260"/>
            <a:ext cx="24467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/>
              <a:t>Учебный кабинет</a:t>
            </a:r>
            <a:endParaRPr lang="ru-RU" sz="1400" dirty="0"/>
          </a:p>
        </p:txBody>
      </p:sp>
      <p:sp>
        <p:nvSpPr>
          <p:cNvPr id="31" name="TextBox 30"/>
          <p:cNvSpPr txBox="1"/>
          <p:nvPr/>
        </p:nvSpPr>
        <p:spPr>
          <a:xfrm>
            <a:off x="5328721" y="5193260"/>
            <a:ext cx="24467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/>
              <a:t>Индивидуальное учебное место</a:t>
            </a:r>
            <a:endParaRPr lang="ru-RU" sz="1400" dirty="0"/>
          </a:p>
        </p:txBody>
      </p:sp>
      <p:sp>
        <p:nvSpPr>
          <p:cNvPr id="32" name="TextBox 31"/>
          <p:cNvSpPr txBox="1"/>
          <p:nvPr/>
        </p:nvSpPr>
        <p:spPr>
          <a:xfrm>
            <a:off x="2370126" y="5164270"/>
            <a:ext cx="24467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/>
              <a:t>Учебный кабинет</a:t>
            </a:r>
            <a:endParaRPr lang="ru-RU" sz="1400" dirty="0"/>
          </a:p>
        </p:txBody>
      </p:sp>
      <p:sp>
        <p:nvSpPr>
          <p:cNvPr id="34" name="TextBox 33"/>
          <p:cNvSpPr txBox="1"/>
          <p:nvPr/>
        </p:nvSpPr>
        <p:spPr>
          <a:xfrm>
            <a:off x="5147056" y="6614420"/>
            <a:ext cx="24467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/>
              <a:t>Учебный кабинет</a:t>
            </a:r>
            <a:endParaRPr lang="ru-RU" sz="1400" dirty="0"/>
          </a:p>
        </p:txBody>
      </p:sp>
      <p:sp>
        <p:nvSpPr>
          <p:cNvPr id="35" name="TextBox 34"/>
          <p:cNvSpPr txBox="1"/>
          <p:nvPr/>
        </p:nvSpPr>
        <p:spPr>
          <a:xfrm>
            <a:off x="7885337" y="6601612"/>
            <a:ext cx="24467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/>
              <a:t>Индивидуальное рабочее место</a:t>
            </a:r>
            <a:endParaRPr lang="ru-RU" sz="1400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761" y="5469195"/>
            <a:ext cx="2416180" cy="1117413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2017779" y="6567411"/>
            <a:ext cx="307291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/>
              <a:t>Кабинет коррекционно-развивающих занятий</a:t>
            </a:r>
            <a:endParaRPr lang="ru-RU" sz="1200" dirty="0"/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192425" y="5470259"/>
            <a:ext cx="1512088" cy="4022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>
            <a:off x="172785" y="5534180"/>
            <a:ext cx="1673770" cy="50092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-21057" y="3211002"/>
            <a:ext cx="23476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/>
              <a:t>Ресурсный </a:t>
            </a:r>
            <a:r>
              <a:rPr lang="ru-RU" sz="1200" b="1" dirty="0"/>
              <a:t>класс для обучающихся с ОВЗ</a:t>
            </a:r>
          </a:p>
          <a:p>
            <a:pPr algn="ctr"/>
            <a:r>
              <a:rPr lang="ru-RU" sz="1200" dirty="0"/>
              <a:t>в СОШ № 122 г. Перми</a:t>
            </a:r>
            <a:endParaRPr lang="ru-RU" sz="1200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61800" y="6147368"/>
            <a:ext cx="2043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/>
              <a:t>Ресурсный </a:t>
            </a:r>
            <a:r>
              <a:rPr lang="ru-RU" sz="1200" b="1" dirty="0"/>
              <a:t>класс для обучающихся с РАС </a:t>
            </a:r>
          </a:p>
          <a:p>
            <a:pPr algn="ctr"/>
            <a:r>
              <a:rPr lang="ru-RU" sz="1200" dirty="0"/>
              <a:t>в</a:t>
            </a:r>
            <a:r>
              <a:rPr lang="ru-RU" sz="1200" dirty="0" smtClean="0"/>
              <a:t> СОШ № 79 г. Перми</a:t>
            </a:r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val="648549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197175"/>
            <a:ext cx="10944069" cy="662302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PermianSerifTypeface" panose="02000000000000000000" pitchFamily="50" charset="0"/>
              </a:rPr>
              <a:t>Коррекционно-развивающая среда для обучающихся с ОВЗ, </a:t>
            </a:r>
            <a:r>
              <a:rPr lang="en-US" sz="2400" b="1" dirty="0">
                <a:solidFill>
                  <a:srgbClr val="0070C0"/>
                </a:solidFill>
                <a:latin typeface="PermianSerifTypeface" panose="02000000000000000000" pitchFamily="50" charset="0"/>
              </a:rPr>
              <a:t/>
            </a:r>
            <a:br>
              <a:rPr lang="en-US" sz="2400" b="1" dirty="0">
                <a:solidFill>
                  <a:srgbClr val="0070C0"/>
                </a:solidFill>
                <a:latin typeface="PermianSerifTypeface" panose="02000000000000000000" pitchFamily="50" charset="0"/>
              </a:rPr>
            </a:br>
            <a:r>
              <a:rPr lang="ru-RU" sz="2400" b="1" dirty="0">
                <a:solidFill>
                  <a:srgbClr val="0070C0"/>
                </a:solidFill>
                <a:latin typeface="PermianSerifTypeface" panose="02000000000000000000" pitchFamily="50" charset="0"/>
              </a:rPr>
              <a:t>в </a:t>
            </a:r>
            <a:r>
              <a:rPr lang="ru-RU" sz="2400" b="1" dirty="0" err="1">
                <a:solidFill>
                  <a:srgbClr val="0070C0"/>
                </a:solidFill>
                <a:latin typeface="PermianSerifTypeface" panose="02000000000000000000" pitchFamily="50" charset="0"/>
              </a:rPr>
              <a:t>т.ч</a:t>
            </a:r>
            <a:r>
              <a:rPr lang="ru-RU" sz="2400" b="1" dirty="0">
                <a:solidFill>
                  <a:srgbClr val="0070C0"/>
                </a:solidFill>
                <a:latin typeface="PermianSerifTypeface" panose="02000000000000000000" pitchFamily="50" charset="0"/>
              </a:rPr>
              <a:t>. с РАС, </a:t>
            </a:r>
            <a:r>
              <a:rPr lang="ru-RU" sz="2400" b="1" dirty="0">
                <a:solidFill>
                  <a:srgbClr val="FF0000"/>
                </a:solidFill>
                <a:latin typeface="PermianSerifTypeface" panose="02000000000000000000" pitchFamily="50" charset="0"/>
              </a:rPr>
              <a:t>в образовательных организациях</a:t>
            </a:r>
            <a:endParaRPr lang="ru-RU" sz="2400" dirty="0">
              <a:latin typeface="PermianSerifTypeface" panose="02000000000000000000" pitchFamily="50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84445" y="3843654"/>
            <a:ext cx="2212102" cy="1146651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58F7-3EAC-49A7-BDFB-E71C03C0FE8C}" type="slidenum">
              <a:rPr lang="ru-RU" smtClean="0"/>
              <a:t>8</a:t>
            </a:fld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769107" y="4211809"/>
            <a:ext cx="22301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/>
              <a:t>Школа № 154 для обучающихся с ОВЗ г. Перми</a:t>
            </a:r>
          </a:p>
        </p:txBody>
      </p:sp>
      <p:pic>
        <p:nvPicPr>
          <p:cNvPr id="9" name="Объект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8447" y="2384526"/>
            <a:ext cx="2217683" cy="116105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2401" y="2317732"/>
            <a:ext cx="2296886" cy="11610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8381" y="2342212"/>
            <a:ext cx="2212102" cy="117078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19599" y="2497048"/>
            <a:ext cx="22301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/>
              <a:t>Школа № 18 для обучающихся с ОВЗ г. Перми 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9244" y="933627"/>
            <a:ext cx="2296886" cy="111365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8381" y="923965"/>
            <a:ext cx="2176337" cy="111425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377" y="943501"/>
            <a:ext cx="2212102" cy="111425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34237" y="1259621"/>
            <a:ext cx="22301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/>
              <a:t>Общеобразовательная школа-интернат Пермского края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17443" y="5474204"/>
            <a:ext cx="2751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/>
              <a:t>Общеобразовательные школы </a:t>
            </a:r>
          </a:p>
          <a:p>
            <a:pPr algn="ctr"/>
            <a:r>
              <a:rPr lang="ru-RU" sz="1200" dirty="0"/>
              <a:t>(438 </a:t>
            </a:r>
            <a:r>
              <a:rPr lang="ru-RU" sz="1200" dirty="0" err="1"/>
              <a:t>учреж</a:t>
            </a:r>
            <a:r>
              <a:rPr lang="ru-RU" sz="1200" dirty="0"/>
              <a:t>.)</a:t>
            </a:r>
          </a:p>
          <a:p>
            <a:pPr algn="ctr"/>
            <a:r>
              <a:rPr lang="ru-RU" sz="1200" dirty="0"/>
              <a:t> с инклюзивными классами  </a:t>
            </a:r>
          </a:p>
          <a:p>
            <a:pPr algn="ctr"/>
            <a:r>
              <a:rPr lang="ru-RU" sz="1200" dirty="0"/>
              <a:t> (</a:t>
            </a:r>
            <a:r>
              <a:rPr lang="ru-RU" sz="1200" dirty="0" err="1"/>
              <a:t>Усть-Качкинская</a:t>
            </a:r>
            <a:r>
              <a:rPr lang="ru-RU" sz="1200" dirty="0"/>
              <a:t> школа, школа 15 </a:t>
            </a:r>
          </a:p>
          <a:p>
            <a:pPr algn="ctr"/>
            <a:r>
              <a:rPr lang="ru-RU" sz="1200" dirty="0"/>
              <a:t>г. Соликамска и др.)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5699" y="5261502"/>
            <a:ext cx="2270137" cy="122058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391" y="5269223"/>
            <a:ext cx="2238847" cy="121286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7626" y="5297944"/>
            <a:ext cx="2212102" cy="11841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8454" y="3837058"/>
            <a:ext cx="2230447" cy="116732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412" y="3802246"/>
            <a:ext cx="2270138" cy="1191649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234047" y="1990683"/>
            <a:ext cx="24467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/>
              <a:t>Кабинет</a:t>
            </a:r>
            <a:r>
              <a:rPr lang="ru-RU" sz="1400" dirty="0"/>
              <a:t> ЛФК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457426" y="6526921"/>
            <a:ext cx="31836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/>
              <a:t>Занятия за логопедическим столом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623611" y="6442700"/>
            <a:ext cx="2347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/>
              <a:t>Тренажер для графо-моторных навыков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736524" y="2006377"/>
            <a:ext cx="36267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/>
              <a:t>Кабинеты сенсорной интеграции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78514" y="2238827"/>
            <a:ext cx="10239518" cy="2970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8343238" y="3532283"/>
            <a:ext cx="29080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/>
              <a:t>Кабинет сенсорной интеграции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553812" y="3481601"/>
            <a:ext cx="2347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/>
              <a:t>Учебные кабинеты</a:t>
            </a: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>
            <a:off x="643216" y="3726658"/>
            <a:ext cx="10239518" cy="2970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4589299" y="4984503"/>
            <a:ext cx="2347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/>
              <a:t>Учебные кабинеты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580787" y="4944871"/>
            <a:ext cx="24467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/>
              <a:t>Кабинет</a:t>
            </a:r>
            <a:r>
              <a:rPr lang="ru-RU" sz="1400" dirty="0"/>
              <a:t> ЛФК</a:t>
            </a: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709383" y="5194685"/>
            <a:ext cx="10239518" cy="2970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116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r>
              <a:rPr lang="ru-RU" sz="2000" dirty="0" smtClean="0">
                <a:solidFill>
                  <a:srgbClr val="0070C0"/>
                </a:solidFill>
              </a:rPr>
              <a:t>Оснащение школ в рамках национального проекта «Образование» </a:t>
            </a:r>
          </a:p>
          <a:p>
            <a:r>
              <a:rPr lang="ru-RU" sz="2000" dirty="0" smtClean="0">
                <a:solidFill>
                  <a:srgbClr val="0070C0"/>
                </a:solidFill>
              </a:rPr>
              <a:t>федерального проекта «Современная школа»</a:t>
            </a: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 bwMode="auto">
          <a:xfrm>
            <a:off x="320060" y="906874"/>
            <a:ext cx="10853419" cy="2759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285750" indent="-285750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42900" lvl="1" indent="-342900" eaLnBrk="1" hangingPunct="1">
              <a:spcBef>
                <a:spcPts val="1200"/>
              </a:spcBef>
              <a:buFont typeface="+mj-lt"/>
              <a:buAutoNum type="arabicPeriod"/>
              <a:defRPr/>
            </a:pPr>
            <a:r>
              <a:rPr lang="ru-RU" altLang="ru-RU" sz="1400" dirty="0" smtClean="0">
                <a:latin typeface="Montserrat Regular" panose="00000500000000000000" pitchFamily="2" charset="-52"/>
              </a:rPr>
              <a:t>Обновление МТБ </a:t>
            </a:r>
            <a:r>
              <a:rPr lang="ru-RU" altLang="ru-RU" sz="1400" b="1" dirty="0" smtClean="0">
                <a:latin typeface="Montserrat Regular" panose="00000500000000000000" pitchFamily="2" charset="-52"/>
              </a:rPr>
              <a:t>мастерских</a:t>
            </a:r>
            <a:r>
              <a:rPr lang="ru-RU" altLang="ru-RU" sz="1400" dirty="0" smtClean="0">
                <a:latin typeface="Montserrat Regular" panose="00000500000000000000" pitchFamily="2" charset="-52"/>
              </a:rPr>
              <a:t> (кожевенная, столярная, картонажно-переплетная, обувного дела, поварского дела), </a:t>
            </a:r>
            <a:r>
              <a:rPr lang="ru-RU" altLang="ru-RU" sz="1400" b="1" dirty="0" smtClean="0">
                <a:latin typeface="Montserrat Regular" panose="00000500000000000000" pitchFamily="2" charset="-52"/>
              </a:rPr>
              <a:t>сенсорной комнаты</a:t>
            </a:r>
            <a:r>
              <a:rPr lang="ru-RU" altLang="ru-RU" sz="1400" dirty="0" smtClean="0">
                <a:latin typeface="Montserrat Regular" panose="00000500000000000000" pitchFamily="2" charset="-52"/>
              </a:rPr>
              <a:t>, оборудования </a:t>
            </a:r>
            <a:r>
              <a:rPr lang="ru-RU" altLang="ru-RU" sz="1400" dirty="0">
                <a:latin typeface="Montserrat Regular" panose="00000500000000000000" pitchFamily="2" charset="-52"/>
              </a:rPr>
              <a:t>для </a:t>
            </a:r>
            <a:r>
              <a:rPr lang="ru-RU" altLang="ru-RU" sz="1400" b="1" dirty="0" smtClean="0">
                <a:latin typeface="Montserrat Regular" panose="00000500000000000000" pitchFamily="2" charset="-52"/>
              </a:rPr>
              <a:t>адаптивной физкультуры</a:t>
            </a:r>
            <a:r>
              <a:rPr lang="ru-RU" altLang="ru-RU" sz="1400" dirty="0" smtClean="0">
                <a:latin typeface="Montserrat Regular" panose="00000500000000000000" pitchFamily="2" charset="-52"/>
              </a:rPr>
              <a:t>, кабинетов </a:t>
            </a:r>
            <a:r>
              <a:rPr lang="ru-RU" altLang="ru-RU" sz="1400" dirty="0">
                <a:latin typeface="Montserrat Regular" panose="00000500000000000000" pitchFamily="2" charset="-52"/>
              </a:rPr>
              <a:t>специалистов (</a:t>
            </a:r>
            <a:r>
              <a:rPr lang="ru-RU" altLang="ru-RU" sz="1400" b="1" dirty="0">
                <a:latin typeface="Montserrat Regular" panose="00000500000000000000" pitchFamily="2" charset="-52"/>
              </a:rPr>
              <a:t>логопеда, дефектолога, психолога</a:t>
            </a:r>
            <a:r>
              <a:rPr lang="ru-RU" altLang="ru-RU" sz="1400" dirty="0" smtClean="0">
                <a:latin typeface="Montserrat Regular" panose="00000500000000000000" pitchFamily="2" charset="-52"/>
              </a:rPr>
              <a:t>), </a:t>
            </a:r>
            <a:r>
              <a:rPr lang="ru-RU" altLang="ru-RU" sz="1400" dirty="0" err="1" smtClean="0">
                <a:latin typeface="Montserrat Regular" panose="00000500000000000000" pitchFamily="2" charset="-52"/>
              </a:rPr>
              <a:t>мультстудий</a:t>
            </a:r>
            <a:r>
              <a:rPr lang="ru-RU" altLang="ru-RU" sz="1400" dirty="0" smtClean="0">
                <a:latin typeface="Montserrat Regular" panose="00000500000000000000" pitchFamily="2" charset="-52"/>
              </a:rPr>
              <a:t> и т.д</a:t>
            </a:r>
            <a:r>
              <a:rPr lang="ru-RU" altLang="ru-RU" sz="1400" dirty="0">
                <a:latin typeface="Montserrat Regular" panose="00000500000000000000" pitchFamily="2" charset="-52"/>
              </a:rPr>
              <a:t>.</a:t>
            </a:r>
            <a:r>
              <a:rPr lang="ru-RU" altLang="ru-RU" sz="1400" dirty="0" smtClean="0">
                <a:latin typeface="Montserrat Regular" panose="00000500000000000000" pitchFamily="2" charset="-52"/>
              </a:rPr>
              <a:t>   </a:t>
            </a:r>
          </a:p>
          <a:p>
            <a:pPr marL="0" lvl="1" indent="0" eaLnBrk="1" hangingPunct="1">
              <a:spcBef>
                <a:spcPts val="1200"/>
              </a:spcBef>
              <a:buNone/>
              <a:defRPr/>
            </a:pPr>
            <a:r>
              <a:rPr lang="ru-RU" altLang="ru-RU" sz="1400" b="1" dirty="0">
                <a:latin typeface="Montserrat Regular" panose="00000500000000000000" pitchFamily="2" charset="-52"/>
              </a:rPr>
              <a:t> </a:t>
            </a:r>
            <a:r>
              <a:rPr lang="ru-RU" altLang="ru-RU" sz="1400" b="1" dirty="0" smtClean="0">
                <a:latin typeface="Montserrat Regular" panose="00000500000000000000" pitchFamily="2" charset="-52"/>
              </a:rPr>
              <a:t>     </a:t>
            </a:r>
          </a:p>
          <a:p>
            <a:pPr marL="0" lvl="1" indent="0" eaLnBrk="1" hangingPunct="1">
              <a:spcBef>
                <a:spcPts val="1200"/>
              </a:spcBef>
              <a:buNone/>
              <a:defRPr/>
            </a:pPr>
            <a:r>
              <a:rPr lang="ru-RU" altLang="ru-RU" sz="1400" b="1" dirty="0" smtClean="0">
                <a:latin typeface="+mn-lt"/>
              </a:rPr>
              <a:t>      2022г. – школа-интернат № 4 г. Перми, коррекционная </a:t>
            </a:r>
            <a:r>
              <a:rPr lang="ru-RU" altLang="ru-RU" sz="1400" b="1" dirty="0">
                <a:latin typeface="+mn-lt"/>
              </a:rPr>
              <a:t>школа-интернат г. </a:t>
            </a:r>
            <a:r>
              <a:rPr lang="ru-RU" altLang="ru-RU" sz="1400" b="1" dirty="0" smtClean="0">
                <a:latin typeface="+mn-lt"/>
              </a:rPr>
              <a:t>Оса</a:t>
            </a:r>
          </a:p>
          <a:p>
            <a:pPr marL="0" lvl="1" indent="0">
              <a:spcBef>
                <a:spcPts val="1200"/>
              </a:spcBef>
              <a:buNone/>
              <a:defRPr/>
            </a:pPr>
            <a:endParaRPr lang="ru-RU" altLang="ru-RU" sz="1400" b="1" dirty="0">
              <a:latin typeface="Montserrat Regular" panose="00000500000000000000" pitchFamily="2" charset="-52"/>
            </a:endParaRPr>
          </a:p>
          <a:p>
            <a:pPr marL="0" lvl="1" indent="0">
              <a:spcBef>
                <a:spcPts val="1200"/>
              </a:spcBef>
              <a:buNone/>
              <a:defRPr/>
            </a:pPr>
            <a:r>
              <a:rPr lang="ru-RU" altLang="ru-RU" sz="1400" b="1" dirty="0">
                <a:solidFill>
                  <a:srgbClr val="FF0000"/>
                </a:solidFill>
                <a:latin typeface="Montserrat Regular" panose="00000500000000000000" pitchFamily="2" charset="-52"/>
              </a:rPr>
              <a:t>               </a:t>
            </a:r>
            <a:endParaRPr lang="ru-RU" altLang="ru-RU" sz="1400" b="1" dirty="0">
              <a:solidFill>
                <a:srgbClr val="FF0000"/>
              </a:solidFill>
              <a:latin typeface="Montserrat bold" panose="020B0604020202020204" charset="-52"/>
            </a:endParaRPr>
          </a:p>
          <a:p>
            <a:pPr marL="0" lvl="1" indent="0" eaLnBrk="1" hangingPunct="1">
              <a:spcBef>
                <a:spcPts val="1200"/>
              </a:spcBef>
              <a:buNone/>
              <a:defRPr/>
            </a:pPr>
            <a:endParaRPr lang="ru-RU" altLang="ru-RU" sz="1400" b="1" dirty="0" smtClean="0">
              <a:solidFill>
                <a:srgbClr val="FF0000"/>
              </a:solidFill>
              <a:latin typeface="Montserrat Regular" panose="00000500000000000000" pitchFamily="2" charset="-52"/>
            </a:endParaRPr>
          </a:p>
          <a:p>
            <a:pPr marL="0" lvl="1" indent="0" eaLnBrk="1" hangingPunct="1">
              <a:spcBef>
                <a:spcPts val="1200"/>
              </a:spcBef>
              <a:buNone/>
              <a:defRPr/>
            </a:pPr>
            <a:r>
              <a:rPr lang="ru-RU" altLang="ru-RU" sz="1400" b="1" dirty="0">
                <a:solidFill>
                  <a:srgbClr val="FF0000"/>
                </a:solidFill>
                <a:latin typeface="Montserrat Regular" panose="00000500000000000000" pitchFamily="2" charset="-52"/>
              </a:rPr>
              <a:t> </a:t>
            </a:r>
            <a:r>
              <a:rPr lang="ru-RU" altLang="ru-RU" sz="1400" b="1" dirty="0" smtClean="0">
                <a:solidFill>
                  <a:srgbClr val="FF0000"/>
                </a:solidFill>
                <a:latin typeface="Montserrat Regular" panose="00000500000000000000" pitchFamily="2" charset="-52"/>
              </a:rPr>
              <a:t>               </a:t>
            </a:r>
            <a:endParaRPr lang="ru-RU" altLang="ru-RU" sz="1400" b="1" dirty="0">
              <a:solidFill>
                <a:srgbClr val="FF0000"/>
              </a:solidFill>
              <a:latin typeface="Montserrat bold" panose="020B0604020202020204" charset="-52"/>
            </a:endParaRPr>
          </a:p>
        </p:txBody>
      </p:sp>
      <p:sp>
        <p:nvSpPr>
          <p:cNvPr id="8" name="Номер слайда 8"/>
          <p:cNvSpPr txBox="1">
            <a:spLocks/>
          </p:cNvSpPr>
          <p:nvPr/>
        </p:nvSpPr>
        <p:spPr bwMode="auto">
          <a:xfrm>
            <a:off x="8126907" y="1933392"/>
            <a:ext cx="3481801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ru-RU" altLang="ru-RU" sz="1200" b="1" dirty="0" smtClean="0">
                <a:solidFill>
                  <a:srgbClr val="C00000"/>
                </a:solidFill>
                <a:latin typeface="Montserrat Regular" panose="00000500000000000000" pitchFamily="2" charset="-52"/>
              </a:rPr>
              <a:t>к 2024 г. 17 школ для детей с ОВЗ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ru-RU" sz="1200" dirty="0">
              <a:solidFill>
                <a:srgbClr val="898989"/>
              </a:solidFill>
              <a:latin typeface="Montserrat Regular" panose="00000500000000000000" pitchFamily="2" charset="-52"/>
            </a:endParaRPr>
          </a:p>
        </p:txBody>
      </p:sp>
      <p:pic>
        <p:nvPicPr>
          <p:cNvPr id="9" name="Picture 2" descr="C:\Users\я\Desktop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4352" y="831772"/>
            <a:ext cx="1128712" cy="92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62" y="2267434"/>
            <a:ext cx="1919927" cy="143994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382" y="2267434"/>
            <a:ext cx="1846614" cy="143994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231" y="2262045"/>
            <a:ext cx="1964477" cy="143994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237" y="2267434"/>
            <a:ext cx="2021037" cy="144880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9329" y="2267434"/>
            <a:ext cx="2023847" cy="143994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650730" y="3743232"/>
            <a:ext cx="23944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Столярная мастерская</a:t>
            </a:r>
            <a:endParaRPr lang="ru-RU" sz="1400" dirty="0"/>
          </a:p>
        </p:txBody>
      </p:sp>
      <p:sp>
        <p:nvSpPr>
          <p:cNvPr id="16" name="TextBox 15"/>
          <p:cNvSpPr txBox="1"/>
          <p:nvPr/>
        </p:nvSpPr>
        <p:spPr>
          <a:xfrm>
            <a:off x="6250430" y="3743231"/>
            <a:ext cx="20770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Кожевенная мастерская</a:t>
            </a:r>
            <a:endParaRPr lang="ru-RU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9982200" y="3760942"/>
            <a:ext cx="18082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Кабинет АФК</a:t>
            </a:r>
            <a:endParaRPr lang="ru-RU" sz="1400" dirty="0"/>
          </a:p>
        </p:txBody>
      </p:sp>
      <p:sp>
        <p:nvSpPr>
          <p:cNvPr id="18" name="TextBox 17"/>
          <p:cNvSpPr txBox="1"/>
          <p:nvPr/>
        </p:nvSpPr>
        <p:spPr>
          <a:xfrm>
            <a:off x="527900" y="3983936"/>
            <a:ext cx="110808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2020 г., 2021 г. – 3 школы (г. Пермь, г. Березники, г. Лысьва) – </a:t>
            </a:r>
            <a:r>
              <a:rPr lang="ru-RU" sz="1400" b="1" dirty="0" smtClean="0">
                <a:solidFill>
                  <a:srgbClr val="C00000"/>
                </a:solidFill>
              </a:rPr>
              <a:t>региональные Центры по поддержке образования лиц с ОВЗ </a:t>
            </a:r>
            <a:endParaRPr lang="ru-RU" sz="1400" b="1" dirty="0">
              <a:solidFill>
                <a:srgbClr val="C00000"/>
              </a:solidFill>
            </a:endParaRPr>
          </a:p>
        </p:txBody>
      </p:sp>
      <p:pic>
        <p:nvPicPr>
          <p:cNvPr id="19" name="Рисунок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900" y="4375507"/>
            <a:ext cx="2102178" cy="1526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495764" y="5843651"/>
            <a:ext cx="21964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Кабинет массажного дела</a:t>
            </a:r>
            <a:endParaRPr lang="ru-RU" sz="1400" dirty="0"/>
          </a:p>
        </p:txBody>
      </p:sp>
      <p:pic>
        <p:nvPicPr>
          <p:cNvPr id="21" name="Объект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934" y="4443192"/>
            <a:ext cx="1884322" cy="1400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2847935" y="5843651"/>
            <a:ext cx="1812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Комната сенсорной   интеграции</a:t>
            </a:r>
            <a:endParaRPr lang="ru-RU" sz="1400" dirty="0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11"/>
          <a:srcRect l="9921" t="21319" r="62009" b="46962"/>
          <a:stretch/>
        </p:blipFill>
        <p:spPr>
          <a:xfrm>
            <a:off x="4990089" y="4443192"/>
            <a:ext cx="2008185" cy="140045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12"/>
          <a:srcRect l="10748" t="31478" r="60799" b="44880"/>
          <a:stretch/>
        </p:blipFill>
        <p:spPr>
          <a:xfrm>
            <a:off x="7256107" y="4443192"/>
            <a:ext cx="2077069" cy="1400459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4947533" y="5901792"/>
            <a:ext cx="2021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Швейная мастерская</a:t>
            </a:r>
            <a:endParaRPr lang="ru-RU" sz="1400" dirty="0"/>
          </a:p>
        </p:txBody>
      </p:sp>
      <p:sp>
        <p:nvSpPr>
          <p:cNvPr id="26" name="TextBox 25"/>
          <p:cNvSpPr txBox="1"/>
          <p:nvPr/>
        </p:nvSpPr>
        <p:spPr>
          <a:xfrm>
            <a:off x="7108641" y="5889817"/>
            <a:ext cx="2371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Картонажно-переплетная мастерская</a:t>
            </a:r>
            <a:endParaRPr lang="ru-RU" sz="1400" dirty="0"/>
          </a:p>
        </p:txBody>
      </p:sp>
      <p:sp>
        <p:nvSpPr>
          <p:cNvPr id="27" name="Правая фигурная скобка 26"/>
          <p:cNvSpPr/>
          <p:nvPr/>
        </p:nvSpPr>
        <p:spPr>
          <a:xfrm>
            <a:off x="9266497" y="4337009"/>
            <a:ext cx="471976" cy="1992235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9681768" y="4224710"/>
            <a:ext cx="2473769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1100" dirty="0" err="1" smtClean="0">
                <a:latin typeface="Montserrat" panose="00000500000000000000" pitchFamily="2" charset="-52"/>
              </a:rPr>
              <a:t>Профпробы</a:t>
            </a:r>
            <a:r>
              <a:rPr lang="ru-RU" sz="1100" dirty="0" smtClean="0">
                <a:latin typeface="Montserrat" panose="00000500000000000000" pitchFamily="2" charset="-52"/>
              </a:rPr>
              <a:t> на базе школ;</a:t>
            </a:r>
          </a:p>
          <a:p>
            <a:endParaRPr lang="ru-RU" sz="1100" dirty="0" smtClean="0">
              <a:latin typeface="Montserrat" panose="00000500000000000000" pitchFamily="2" charset="-52"/>
            </a:endParaRPr>
          </a:p>
          <a:p>
            <a:pPr marL="285750" indent="-285750">
              <a:buFontTx/>
              <a:buChar char="-"/>
            </a:pPr>
            <a:r>
              <a:rPr lang="ru-RU" sz="1100" dirty="0" smtClean="0">
                <a:latin typeface="Montserrat" panose="00000500000000000000" pitchFamily="2" charset="-52"/>
              </a:rPr>
              <a:t>Семинары, стажировки,</a:t>
            </a:r>
          </a:p>
          <a:p>
            <a:pPr marL="285750" indent="-285750">
              <a:buFontTx/>
              <a:buChar char="-"/>
            </a:pPr>
            <a:r>
              <a:rPr lang="ru-RU" sz="1100" dirty="0" smtClean="0">
                <a:latin typeface="Montserrat" panose="00000500000000000000" pitchFamily="2" charset="-52"/>
              </a:rPr>
              <a:t>конференции для педагогов на базе Центров;</a:t>
            </a:r>
          </a:p>
          <a:p>
            <a:endParaRPr lang="ru-RU" sz="1100" dirty="0" smtClean="0">
              <a:latin typeface="Montserrat" panose="00000500000000000000" pitchFamily="2" charset="-52"/>
            </a:endParaRPr>
          </a:p>
          <a:p>
            <a:pPr marL="285750" indent="-285750">
              <a:buFontTx/>
              <a:buChar char="-"/>
            </a:pPr>
            <a:r>
              <a:rPr lang="ru-RU" sz="1100" dirty="0" smtClean="0">
                <a:latin typeface="Montserrat" panose="00000500000000000000" pitchFamily="2" charset="-52"/>
              </a:rPr>
              <a:t>Участие в научных исследованиях в рамках сотрудничества с институтом коррекционной педагогики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60066" y="1542012"/>
            <a:ext cx="72191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Montserrat" panose="00000500000000000000" pitchFamily="2" charset="-52"/>
              </a:rPr>
              <a:t>                                       Финансирование в 2022 г.: </a:t>
            </a:r>
            <a:r>
              <a:rPr lang="ru-RU" sz="1400" b="1" dirty="0" smtClean="0">
                <a:solidFill>
                  <a:srgbClr val="C00000"/>
                </a:solidFill>
                <a:latin typeface="Montserrat" panose="00000500000000000000" pitchFamily="2" charset="-52"/>
              </a:rPr>
              <a:t>15,9 </a:t>
            </a:r>
            <a:r>
              <a:rPr lang="ru-RU" sz="1400" b="1" dirty="0" err="1" smtClean="0">
                <a:solidFill>
                  <a:srgbClr val="C00000"/>
                </a:solidFill>
                <a:latin typeface="Montserrat" panose="00000500000000000000" pitchFamily="2" charset="-52"/>
              </a:rPr>
              <a:t>млн.руб</a:t>
            </a:r>
            <a:endParaRPr lang="ru-RU" sz="1400" b="1" dirty="0">
              <a:solidFill>
                <a:srgbClr val="C00000"/>
              </a:solidFill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98402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594</TotalTime>
  <Words>946</Words>
  <Application>Microsoft Office PowerPoint</Application>
  <PresentationFormat>Широкоэкранный</PresentationFormat>
  <Paragraphs>216</Paragraphs>
  <Slides>11</Slides>
  <Notes>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4" baseType="lpstr">
      <vt:lpstr>Arial</vt:lpstr>
      <vt:lpstr>Calibri</vt:lpstr>
      <vt:lpstr>Calibri Light</vt:lpstr>
      <vt:lpstr>Montserrat</vt:lpstr>
      <vt:lpstr>Montserrat bold</vt:lpstr>
      <vt:lpstr>Montserrat Regular</vt:lpstr>
      <vt:lpstr>PermianSansTypeface</vt:lpstr>
      <vt:lpstr>PermianSerifTypeface</vt:lpstr>
      <vt:lpstr>PermianSlabSerifTypeface</vt:lpstr>
      <vt:lpstr>Times New Roman</vt:lpstr>
      <vt:lpstr>Wingdings</vt:lpstr>
      <vt:lpstr>Тема Office</vt:lpstr>
      <vt:lpstr>Acrobat Document</vt:lpstr>
      <vt:lpstr>Презентация PowerPoint</vt:lpstr>
      <vt:lpstr>Презентация PowerPoint</vt:lpstr>
      <vt:lpstr>Статистические данные </vt:lpstr>
      <vt:lpstr>Проект ПФО «Ментальное здоровье»</vt:lpstr>
      <vt:lpstr>Региональная ресурсная площадка  по поддержке образования обучающихся с РАС </vt:lpstr>
      <vt:lpstr>Система мер по созданию специальных образовательных условий  </vt:lpstr>
      <vt:lpstr>Коррекционно-развивающая среда  в автономном и ресурсных группах/классах для обучающихся с ОВЗ, в т.ч. с РАС</vt:lpstr>
      <vt:lpstr>Коррекционно-развивающая среда для обучающихся с ОВЗ,  в т.ч. с РАС, в образовательных организациях</vt:lpstr>
      <vt:lpstr>Презентация PowerPoint</vt:lpstr>
      <vt:lpstr>Презентация PowerPoint</vt:lpstr>
      <vt:lpstr> Контактная информация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Каткова Ирина Геннадьевна</dc:creator>
  <cp:lastModifiedBy>Каткова Ирина Геннадьевна</cp:lastModifiedBy>
  <cp:revision>55</cp:revision>
  <cp:lastPrinted>2022-05-17T08:04:11Z</cp:lastPrinted>
  <dcterms:created xsi:type="dcterms:W3CDTF">2022-04-19T10:24:51Z</dcterms:created>
  <dcterms:modified xsi:type="dcterms:W3CDTF">2022-09-05T12:18:50Z</dcterms:modified>
</cp:coreProperties>
</file>