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4"/>
  </p:notesMasterIdLst>
  <p:handoutMasterIdLst>
    <p:handoutMasterId r:id="rId15"/>
  </p:handoutMasterIdLst>
  <p:sldIdLst>
    <p:sldId id="257" r:id="rId2"/>
    <p:sldId id="327" r:id="rId3"/>
    <p:sldId id="300" r:id="rId4"/>
    <p:sldId id="314" r:id="rId5"/>
    <p:sldId id="315" r:id="rId6"/>
    <p:sldId id="316" r:id="rId7"/>
    <p:sldId id="328" r:id="rId8"/>
    <p:sldId id="322" r:id="rId9"/>
    <p:sldId id="325" r:id="rId10"/>
    <p:sldId id="326" r:id="rId11"/>
    <p:sldId id="310" r:id="rId12"/>
    <p:sldId id="270" r:id="rId13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3F5"/>
    <a:srgbClr val="FFFFFF"/>
    <a:srgbClr val="D9D9D9"/>
    <a:srgbClr val="5A735E"/>
    <a:srgbClr val="3D3E2E"/>
    <a:srgbClr val="7D87CD"/>
    <a:srgbClr val="3A4698"/>
    <a:srgbClr val="002162"/>
    <a:srgbClr val="70A12E"/>
    <a:srgbClr val="45BD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2EE6F-83D9-48D9-98A6-9FA661149640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AF53A-279F-4A2C-A32B-9984C5967C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776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F01E7-D39F-4024-BB7B-D0E2C7B5CF91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F8E1C-61DA-4FD9-85C3-B9E7AF219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789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A1218-4187-4435-82A3-6400529A673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927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178;g35f391192_04:notes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3795" name="Google Shape;179;g35f391192_0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400"/>
            </a:pPr>
            <a:endParaRPr lang="ru-RU" alt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232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7304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F8E1C-61DA-4FD9-85C3-B9E7AF21988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0561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4175" y="849313"/>
            <a:ext cx="4078288" cy="22939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06B98-DEAD-4510-B98C-97690A52DA7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998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2430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288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265DE-B7EC-4367-B716-D72B746E996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21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928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903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062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061B7-7AD2-402C-B898-62B754823C85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5F43B-8FCD-4B2F-88F7-865328F04D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431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24664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666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871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85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3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426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347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092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134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B7997-9952-4876-819B-34BAC7730987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03A2A-5000-4B6C-9F60-CE235021B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520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&#1089;&#1086;&#1076;&#1077;&#1088;&#1078;&#1072;&#1085;&#1080;&#1077;&#1086;&#1073;&#1088;&#1072;&#1079;&#1086;&#1074;&#1072;&#1085;&#1080;&#1103;.&#1088;&#1092;/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s://irzar.ru/" TargetMode="External"/><Relationship Id="rId10" Type="http://schemas.openxmlformats.org/officeDocument/2006/relationships/image" Target="../media/image26.png"/><Relationship Id="rId4" Type="http://schemas.openxmlformats.org/officeDocument/2006/relationships/image" Target="../media/image21.jpe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hyperlink" Target="https://znanierussia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66" t="2777" r="2998" b="694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193" y="2510434"/>
            <a:ext cx="11484590" cy="12419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3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СОВРЕМЕННАЯ БИБЛИОТЕКА ДЛЯ ДЕТЕЙ: </a:t>
            </a:r>
            <a:br>
              <a:rPr lang="ru-RU" altLang="ru-RU" sz="3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объединяя усилия – воспитываем гражданина </a:t>
            </a:r>
            <a:endParaRPr lang="ru-RU" sz="3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-1" y="4573612"/>
            <a:ext cx="12192000" cy="1105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</a:pPr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Мезенцева Ольга Петровна</a:t>
            </a:r>
            <a:r>
              <a:rPr lang="ru-RU" altLang="ru-RU" sz="2000" dirty="0" smtClean="0">
                <a:solidFill>
                  <a:srgbClr val="3B5B77"/>
                </a:solidFill>
                <a:latin typeface="Cambria" panose="02040503050406030204" pitchFamily="18" charset="0"/>
              </a:rPr>
              <a:t>,</a:t>
            </a:r>
            <a:r>
              <a:rPr lang="ru-RU" altLang="ru-RU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</a:p>
          <a:p>
            <a:pPr>
              <a:spcBef>
                <a:spcPts val="0"/>
              </a:spcBef>
              <a:buClr>
                <a:srgbClr val="000000"/>
              </a:buClr>
              <a:defRPr/>
            </a:pPr>
            <a:r>
              <a:rPr lang="ru-RU" altLang="ru-RU" sz="20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заместитель директора по науке и образовательной деятельности РГДБ,</a:t>
            </a:r>
          </a:p>
          <a:p>
            <a:pPr>
              <a:spcBef>
                <a:spcPts val="0"/>
              </a:spcBef>
              <a:buClr>
                <a:srgbClr val="000000"/>
              </a:buClr>
              <a:defRPr/>
            </a:pPr>
            <a:r>
              <a:rPr lang="ru-RU" altLang="ru-RU" sz="20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кандидат педагогических наук</a:t>
            </a:r>
            <a:endParaRPr lang="ru-RU" altLang="ru-RU" sz="20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" y="504520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книжный фестиваль «</a:t>
            </a:r>
            <a:r>
              <a:rPr lang="ru-RU" sz="1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Китоврас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 </a:t>
            </a:r>
            <a:endParaRPr lang="ru-RU" sz="16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«Литература и чтение в формировании народного единства: ценности, смыслы, практики»</a:t>
            </a:r>
          </a:p>
          <a:p>
            <a:pPr algn="ctr"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г. Владимир, 14 августа 2026 г.,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u-RU" sz="1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09072" y="5357314"/>
            <a:ext cx="1162515" cy="108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652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тский интеллектуальный центр #ЗнайЧитай / Сказ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48276"/>
            <a:ext cx="6135876" cy="400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ентр #ЗнайЧита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97"/>
          <a:stretch/>
        </p:blipFill>
        <p:spPr bwMode="auto">
          <a:xfrm>
            <a:off x="-8211" y="-18065"/>
            <a:ext cx="6061538" cy="35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3889" t="14758" r="15102" b="12093"/>
          <a:stretch/>
        </p:blipFill>
        <p:spPr>
          <a:xfrm>
            <a:off x="6021944" y="3282696"/>
            <a:ext cx="6170056" cy="3575304"/>
          </a:xfrm>
          <a:prstGeom prst="rect">
            <a:avLst/>
          </a:prstGeom>
        </p:spPr>
      </p:pic>
      <p:pic>
        <p:nvPicPr>
          <p:cNvPr id="1030" name="Picture 6" descr="Детский интеллектуальный центр #ЗнайЧитай 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201"/>
          <a:stretch/>
        </p:blipFill>
        <p:spPr bwMode="auto">
          <a:xfrm>
            <a:off x="6021944" y="-18065"/>
            <a:ext cx="6170056" cy="350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7"/>
          <p:cNvSpPr/>
          <p:nvPr/>
        </p:nvSpPr>
        <p:spPr>
          <a:xfrm>
            <a:off x="4312918" y="1601712"/>
            <a:ext cx="3403883" cy="3196626"/>
          </a:xfrm>
          <a:custGeom>
            <a:avLst/>
            <a:gdLst/>
            <a:ahLst/>
            <a:cxnLst/>
            <a:rect l="l" t="t" r="r" b="b"/>
            <a:pathLst>
              <a:path w="3566159" h="3566160">
                <a:moveTo>
                  <a:pt x="1783079" y="0"/>
                </a:moveTo>
                <a:lnTo>
                  <a:pt x="1734802" y="640"/>
                </a:lnTo>
                <a:lnTo>
                  <a:pt x="1686841" y="2552"/>
                </a:lnTo>
                <a:lnTo>
                  <a:pt x="1639213" y="5719"/>
                </a:lnTo>
                <a:lnTo>
                  <a:pt x="1591934" y="10125"/>
                </a:lnTo>
                <a:lnTo>
                  <a:pt x="1545021" y="15753"/>
                </a:lnTo>
                <a:lnTo>
                  <a:pt x="1498489" y="22588"/>
                </a:lnTo>
                <a:lnTo>
                  <a:pt x="1452354" y="30613"/>
                </a:lnTo>
                <a:lnTo>
                  <a:pt x="1406634" y="39812"/>
                </a:lnTo>
                <a:lnTo>
                  <a:pt x="1361343" y="50169"/>
                </a:lnTo>
                <a:lnTo>
                  <a:pt x="1316499" y="61667"/>
                </a:lnTo>
                <a:lnTo>
                  <a:pt x="1272117" y="74291"/>
                </a:lnTo>
                <a:lnTo>
                  <a:pt x="1228214" y="88025"/>
                </a:lnTo>
                <a:lnTo>
                  <a:pt x="1184805" y="102851"/>
                </a:lnTo>
                <a:lnTo>
                  <a:pt x="1141908" y="118755"/>
                </a:lnTo>
                <a:lnTo>
                  <a:pt x="1099537" y="135719"/>
                </a:lnTo>
                <a:lnTo>
                  <a:pt x="1057709" y="153728"/>
                </a:lnTo>
                <a:lnTo>
                  <a:pt x="1016441" y="172766"/>
                </a:lnTo>
                <a:lnTo>
                  <a:pt x="975749" y="192816"/>
                </a:lnTo>
                <a:lnTo>
                  <a:pt x="935648" y="213862"/>
                </a:lnTo>
                <a:lnTo>
                  <a:pt x="896156" y="235887"/>
                </a:lnTo>
                <a:lnTo>
                  <a:pt x="857287" y="258877"/>
                </a:lnTo>
                <a:lnTo>
                  <a:pt x="819059" y="282814"/>
                </a:lnTo>
                <a:lnTo>
                  <a:pt x="781487" y="307683"/>
                </a:lnTo>
                <a:lnTo>
                  <a:pt x="744588" y="333467"/>
                </a:lnTo>
                <a:lnTo>
                  <a:pt x="708377" y="360150"/>
                </a:lnTo>
                <a:lnTo>
                  <a:pt x="672872" y="387716"/>
                </a:lnTo>
                <a:lnTo>
                  <a:pt x="638088" y="416149"/>
                </a:lnTo>
                <a:lnTo>
                  <a:pt x="604041" y="445432"/>
                </a:lnTo>
                <a:lnTo>
                  <a:pt x="570747" y="475550"/>
                </a:lnTo>
                <a:lnTo>
                  <a:pt x="538223" y="506486"/>
                </a:lnTo>
                <a:lnTo>
                  <a:pt x="506486" y="538223"/>
                </a:lnTo>
                <a:lnTo>
                  <a:pt x="475550" y="570747"/>
                </a:lnTo>
                <a:lnTo>
                  <a:pt x="445432" y="604041"/>
                </a:lnTo>
                <a:lnTo>
                  <a:pt x="416149" y="638088"/>
                </a:lnTo>
                <a:lnTo>
                  <a:pt x="387716" y="672872"/>
                </a:lnTo>
                <a:lnTo>
                  <a:pt x="360150" y="708377"/>
                </a:lnTo>
                <a:lnTo>
                  <a:pt x="333467" y="744588"/>
                </a:lnTo>
                <a:lnTo>
                  <a:pt x="307683" y="781487"/>
                </a:lnTo>
                <a:lnTo>
                  <a:pt x="282814" y="819059"/>
                </a:lnTo>
                <a:lnTo>
                  <a:pt x="258877" y="857287"/>
                </a:lnTo>
                <a:lnTo>
                  <a:pt x="235887" y="896156"/>
                </a:lnTo>
                <a:lnTo>
                  <a:pt x="213862" y="935648"/>
                </a:lnTo>
                <a:lnTo>
                  <a:pt x="192816" y="975749"/>
                </a:lnTo>
                <a:lnTo>
                  <a:pt x="172766" y="1016441"/>
                </a:lnTo>
                <a:lnTo>
                  <a:pt x="153728" y="1057709"/>
                </a:lnTo>
                <a:lnTo>
                  <a:pt x="135719" y="1099537"/>
                </a:lnTo>
                <a:lnTo>
                  <a:pt x="118755" y="1141908"/>
                </a:lnTo>
                <a:lnTo>
                  <a:pt x="102851" y="1184805"/>
                </a:lnTo>
                <a:lnTo>
                  <a:pt x="88025" y="1228214"/>
                </a:lnTo>
                <a:lnTo>
                  <a:pt x="74291" y="1272117"/>
                </a:lnTo>
                <a:lnTo>
                  <a:pt x="61667" y="1316499"/>
                </a:lnTo>
                <a:lnTo>
                  <a:pt x="50169" y="1361343"/>
                </a:lnTo>
                <a:lnTo>
                  <a:pt x="39812" y="1406634"/>
                </a:lnTo>
                <a:lnTo>
                  <a:pt x="30613" y="1452354"/>
                </a:lnTo>
                <a:lnTo>
                  <a:pt x="22588" y="1498489"/>
                </a:lnTo>
                <a:lnTo>
                  <a:pt x="15753" y="1545021"/>
                </a:lnTo>
                <a:lnTo>
                  <a:pt x="10125" y="1591934"/>
                </a:lnTo>
                <a:lnTo>
                  <a:pt x="5719" y="1639213"/>
                </a:lnTo>
                <a:lnTo>
                  <a:pt x="2552" y="1686841"/>
                </a:lnTo>
                <a:lnTo>
                  <a:pt x="640" y="1734802"/>
                </a:lnTo>
                <a:lnTo>
                  <a:pt x="0" y="1783079"/>
                </a:lnTo>
                <a:lnTo>
                  <a:pt x="640" y="1831357"/>
                </a:lnTo>
                <a:lnTo>
                  <a:pt x="2552" y="1879318"/>
                </a:lnTo>
                <a:lnTo>
                  <a:pt x="5719" y="1926946"/>
                </a:lnTo>
                <a:lnTo>
                  <a:pt x="10125" y="1974225"/>
                </a:lnTo>
                <a:lnTo>
                  <a:pt x="15753" y="2021138"/>
                </a:lnTo>
                <a:lnTo>
                  <a:pt x="22588" y="2067670"/>
                </a:lnTo>
                <a:lnTo>
                  <a:pt x="30613" y="2113805"/>
                </a:lnTo>
                <a:lnTo>
                  <a:pt x="39812" y="2159525"/>
                </a:lnTo>
                <a:lnTo>
                  <a:pt x="50169" y="2204816"/>
                </a:lnTo>
                <a:lnTo>
                  <a:pt x="61667" y="2249660"/>
                </a:lnTo>
                <a:lnTo>
                  <a:pt x="74291" y="2294042"/>
                </a:lnTo>
                <a:lnTo>
                  <a:pt x="88025" y="2337945"/>
                </a:lnTo>
                <a:lnTo>
                  <a:pt x="102851" y="2381354"/>
                </a:lnTo>
                <a:lnTo>
                  <a:pt x="118755" y="2424251"/>
                </a:lnTo>
                <a:lnTo>
                  <a:pt x="135719" y="2466622"/>
                </a:lnTo>
                <a:lnTo>
                  <a:pt x="153728" y="2508450"/>
                </a:lnTo>
                <a:lnTo>
                  <a:pt x="172766" y="2549718"/>
                </a:lnTo>
                <a:lnTo>
                  <a:pt x="192816" y="2590410"/>
                </a:lnTo>
                <a:lnTo>
                  <a:pt x="213862" y="2630511"/>
                </a:lnTo>
                <a:lnTo>
                  <a:pt x="235887" y="2670003"/>
                </a:lnTo>
                <a:lnTo>
                  <a:pt x="258877" y="2708872"/>
                </a:lnTo>
                <a:lnTo>
                  <a:pt x="282814" y="2747100"/>
                </a:lnTo>
                <a:lnTo>
                  <a:pt x="307683" y="2784672"/>
                </a:lnTo>
                <a:lnTo>
                  <a:pt x="333467" y="2821571"/>
                </a:lnTo>
                <a:lnTo>
                  <a:pt x="360150" y="2857782"/>
                </a:lnTo>
                <a:lnTo>
                  <a:pt x="387716" y="2893287"/>
                </a:lnTo>
                <a:lnTo>
                  <a:pt x="416149" y="2928071"/>
                </a:lnTo>
                <a:lnTo>
                  <a:pt x="445432" y="2962118"/>
                </a:lnTo>
                <a:lnTo>
                  <a:pt x="475550" y="2995412"/>
                </a:lnTo>
                <a:lnTo>
                  <a:pt x="506486" y="3027936"/>
                </a:lnTo>
                <a:lnTo>
                  <a:pt x="538223" y="3059673"/>
                </a:lnTo>
                <a:lnTo>
                  <a:pt x="570747" y="3090609"/>
                </a:lnTo>
                <a:lnTo>
                  <a:pt x="604041" y="3120727"/>
                </a:lnTo>
                <a:lnTo>
                  <a:pt x="638088" y="3150010"/>
                </a:lnTo>
                <a:lnTo>
                  <a:pt x="672872" y="3178443"/>
                </a:lnTo>
                <a:lnTo>
                  <a:pt x="708377" y="3206009"/>
                </a:lnTo>
                <a:lnTo>
                  <a:pt x="744588" y="3232692"/>
                </a:lnTo>
                <a:lnTo>
                  <a:pt x="781487" y="3258476"/>
                </a:lnTo>
                <a:lnTo>
                  <a:pt x="819059" y="3283345"/>
                </a:lnTo>
                <a:lnTo>
                  <a:pt x="857287" y="3307282"/>
                </a:lnTo>
                <a:lnTo>
                  <a:pt x="896156" y="3330272"/>
                </a:lnTo>
                <a:lnTo>
                  <a:pt x="935648" y="3352297"/>
                </a:lnTo>
                <a:lnTo>
                  <a:pt x="975749" y="3373343"/>
                </a:lnTo>
                <a:lnTo>
                  <a:pt x="1016441" y="3393393"/>
                </a:lnTo>
                <a:lnTo>
                  <a:pt x="1057709" y="3412431"/>
                </a:lnTo>
                <a:lnTo>
                  <a:pt x="1099537" y="3430440"/>
                </a:lnTo>
                <a:lnTo>
                  <a:pt x="1141908" y="3447404"/>
                </a:lnTo>
                <a:lnTo>
                  <a:pt x="1184805" y="3463308"/>
                </a:lnTo>
                <a:lnTo>
                  <a:pt x="1228214" y="3478134"/>
                </a:lnTo>
                <a:lnTo>
                  <a:pt x="1272117" y="3491868"/>
                </a:lnTo>
                <a:lnTo>
                  <a:pt x="1316499" y="3504492"/>
                </a:lnTo>
                <a:lnTo>
                  <a:pt x="1361343" y="3515990"/>
                </a:lnTo>
                <a:lnTo>
                  <a:pt x="1406634" y="3526347"/>
                </a:lnTo>
                <a:lnTo>
                  <a:pt x="1452354" y="3535546"/>
                </a:lnTo>
                <a:lnTo>
                  <a:pt x="1498489" y="3543571"/>
                </a:lnTo>
                <a:lnTo>
                  <a:pt x="1545021" y="3550406"/>
                </a:lnTo>
                <a:lnTo>
                  <a:pt x="1591934" y="3556034"/>
                </a:lnTo>
                <a:lnTo>
                  <a:pt x="1639213" y="3560440"/>
                </a:lnTo>
                <a:lnTo>
                  <a:pt x="1686841" y="3563607"/>
                </a:lnTo>
                <a:lnTo>
                  <a:pt x="1734802" y="3565519"/>
                </a:lnTo>
                <a:lnTo>
                  <a:pt x="1783079" y="3566159"/>
                </a:lnTo>
                <a:lnTo>
                  <a:pt x="1831357" y="3565519"/>
                </a:lnTo>
                <a:lnTo>
                  <a:pt x="1879318" y="3563607"/>
                </a:lnTo>
                <a:lnTo>
                  <a:pt x="1926946" y="3560440"/>
                </a:lnTo>
                <a:lnTo>
                  <a:pt x="1974225" y="3556034"/>
                </a:lnTo>
                <a:lnTo>
                  <a:pt x="2021138" y="3550406"/>
                </a:lnTo>
                <a:lnTo>
                  <a:pt x="2067670" y="3543571"/>
                </a:lnTo>
                <a:lnTo>
                  <a:pt x="2113805" y="3535546"/>
                </a:lnTo>
                <a:lnTo>
                  <a:pt x="2159525" y="3526347"/>
                </a:lnTo>
                <a:lnTo>
                  <a:pt x="2204816" y="3515990"/>
                </a:lnTo>
                <a:lnTo>
                  <a:pt x="2249660" y="3504492"/>
                </a:lnTo>
                <a:lnTo>
                  <a:pt x="2294042" y="3491868"/>
                </a:lnTo>
                <a:lnTo>
                  <a:pt x="2337945" y="3478134"/>
                </a:lnTo>
                <a:lnTo>
                  <a:pt x="2381354" y="3463308"/>
                </a:lnTo>
                <a:lnTo>
                  <a:pt x="2424251" y="3447404"/>
                </a:lnTo>
                <a:lnTo>
                  <a:pt x="2466622" y="3430440"/>
                </a:lnTo>
                <a:lnTo>
                  <a:pt x="2508450" y="3412431"/>
                </a:lnTo>
                <a:lnTo>
                  <a:pt x="2549718" y="3393393"/>
                </a:lnTo>
                <a:lnTo>
                  <a:pt x="2590410" y="3373343"/>
                </a:lnTo>
                <a:lnTo>
                  <a:pt x="2630511" y="3352297"/>
                </a:lnTo>
                <a:lnTo>
                  <a:pt x="2670003" y="3330272"/>
                </a:lnTo>
                <a:lnTo>
                  <a:pt x="2708872" y="3307282"/>
                </a:lnTo>
                <a:lnTo>
                  <a:pt x="2747100" y="3283345"/>
                </a:lnTo>
                <a:lnTo>
                  <a:pt x="2784672" y="3258476"/>
                </a:lnTo>
                <a:lnTo>
                  <a:pt x="2821571" y="3232692"/>
                </a:lnTo>
                <a:lnTo>
                  <a:pt x="2857782" y="3206009"/>
                </a:lnTo>
                <a:lnTo>
                  <a:pt x="2893287" y="3178443"/>
                </a:lnTo>
                <a:lnTo>
                  <a:pt x="2928071" y="3150010"/>
                </a:lnTo>
                <a:lnTo>
                  <a:pt x="2962118" y="3120727"/>
                </a:lnTo>
                <a:lnTo>
                  <a:pt x="2995412" y="3090609"/>
                </a:lnTo>
                <a:lnTo>
                  <a:pt x="3027936" y="3059673"/>
                </a:lnTo>
                <a:lnTo>
                  <a:pt x="3059673" y="3027936"/>
                </a:lnTo>
                <a:lnTo>
                  <a:pt x="3090609" y="2995412"/>
                </a:lnTo>
                <a:lnTo>
                  <a:pt x="3120727" y="2962118"/>
                </a:lnTo>
                <a:lnTo>
                  <a:pt x="3150010" y="2928071"/>
                </a:lnTo>
                <a:lnTo>
                  <a:pt x="3178443" y="2893287"/>
                </a:lnTo>
                <a:lnTo>
                  <a:pt x="3206009" y="2857782"/>
                </a:lnTo>
                <a:lnTo>
                  <a:pt x="3232692" y="2821571"/>
                </a:lnTo>
                <a:lnTo>
                  <a:pt x="3258476" y="2784672"/>
                </a:lnTo>
                <a:lnTo>
                  <a:pt x="3283345" y="2747100"/>
                </a:lnTo>
                <a:lnTo>
                  <a:pt x="3307282" y="2708872"/>
                </a:lnTo>
                <a:lnTo>
                  <a:pt x="3330272" y="2670003"/>
                </a:lnTo>
                <a:lnTo>
                  <a:pt x="3352297" y="2630511"/>
                </a:lnTo>
                <a:lnTo>
                  <a:pt x="3373343" y="2590410"/>
                </a:lnTo>
                <a:lnTo>
                  <a:pt x="3393393" y="2549718"/>
                </a:lnTo>
                <a:lnTo>
                  <a:pt x="3412431" y="2508450"/>
                </a:lnTo>
                <a:lnTo>
                  <a:pt x="3430440" y="2466622"/>
                </a:lnTo>
                <a:lnTo>
                  <a:pt x="3447404" y="2424251"/>
                </a:lnTo>
                <a:lnTo>
                  <a:pt x="3463308" y="2381354"/>
                </a:lnTo>
                <a:lnTo>
                  <a:pt x="3478134" y="2337945"/>
                </a:lnTo>
                <a:lnTo>
                  <a:pt x="3491868" y="2294042"/>
                </a:lnTo>
                <a:lnTo>
                  <a:pt x="3504492" y="2249660"/>
                </a:lnTo>
                <a:lnTo>
                  <a:pt x="3515990" y="2204816"/>
                </a:lnTo>
                <a:lnTo>
                  <a:pt x="3526347" y="2159525"/>
                </a:lnTo>
                <a:lnTo>
                  <a:pt x="3535546" y="2113805"/>
                </a:lnTo>
                <a:lnTo>
                  <a:pt x="3543571" y="2067670"/>
                </a:lnTo>
                <a:lnTo>
                  <a:pt x="3550406" y="2021138"/>
                </a:lnTo>
                <a:lnTo>
                  <a:pt x="3556034" y="1974225"/>
                </a:lnTo>
                <a:lnTo>
                  <a:pt x="3560440" y="1926946"/>
                </a:lnTo>
                <a:lnTo>
                  <a:pt x="3563607" y="1879318"/>
                </a:lnTo>
                <a:lnTo>
                  <a:pt x="3565519" y="1831357"/>
                </a:lnTo>
                <a:lnTo>
                  <a:pt x="3566159" y="1783079"/>
                </a:lnTo>
                <a:lnTo>
                  <a:pt x="3565519" y="1734802"/>
                </a:lnTo>
                <a:lnTo>
                  <a:pt x="3563607" y="1686841"/>
                </a:lnTo>
                <a:lnTo>
                  <a:pt x="3560440" y="1639213"/>
                </a:lnTo>
                <a:lnTo>
                  <a:pt x="3556034" y="1591934"/>
                </a:lnTo>
                <a:lnTo>
                  <a:pt x="3550406" y="1545021"/>
                </a:lnTo>
                <a:lnTo>
                  <a:pt x="3543571" y="1498489"/>
                </a:lnTo>
                <a:lnTo>
                  <a:pt x="3535546" y="1452354"/>
                </a:lnTo>
                <a:lnTo>
                  <a:pt x="3526347" y="1406634"/>
                </a:lnTo>
                <a:lnTo>
                  <a:pt x="3515990" y="1361343"/>
                </a:lnTo>
                <a:lnTo>
                  <a:pt x="3504492" y="1316499"/>
                </a:lnTo>
                <a:lnTo>
                  <a:pt x="3491868" y="1272117"/>
                </a:lnTo>
                <a:lnTo>
                  <a:pt x="3478134" y="1228214"/>
                </a:lnTo>
                <a:lnTo>
                  <a:pt x="3463308" y="1184805"/>
                </a:lnTo>
                <a:lnTo>
                  <a:pt x="3447404" y="1141908"/>
                </a:lnTo>
                <a:lnTo>
                  <a:pt x="3430440" y="1099537"/>
                </a:lnTo>
                <a:lnTo>
                  <a:pt x="3412431" y="1057709"/>
                </a:lnTo>
                <a:lnTo>
                  <a:pt x="3393393" y="1016441"/>
                </a:lnTo>
                <a:lnTo>
                  <a:pt x="3373343" y="975749"/>
                </a:lnTo>
                <a:lnTo>
                  <a:pt x="3352297" y="935648"/>
                </a:lnTo>
                <a:lnTo>
                  <a:pt x="3330272" y="896156"/>
                </a:lnTo>
                <a:lnTo>
                  <a:pt x="3307282" y="857287"/>
                </a:lnTo>
                <a:lnTo>
                  <a:pt x="3283345" y="819059"/>
                </a:lnTo>
                <a:lnTo>
                  <a:pt x="3258476" y="781487"/>
                </a:lnTo>
                <a:lnTo>
                  <a:pt x="3232692" y="744588"/>
                </a:lnTo>
                <a:lnTo>
                  <a:pt x="3206009" y="708377"/>
                </a:lnTo>
                <a:lnTo>
                  <a:pt x="3178443" y="672872"/>
                </a:lnTo>
                <a:lnTo>
                  <a:pt x="3150010" y="638088"/>
                </a:lnTo>
                <a:lnTo>
                  <a:pt x="3120727" y="604041"/>
                </a:lnTo>
                <a:lnTo>
                  <a:pt x="3090609" y="570747"/>
                </a:lnTo>
                <a:lnTo>
                  <a:pt x="3059673" y="538223"/>
                </a:lnTo>
                <a:lnTo>
                  <a:pt x="3027936" y="506486"/>
                </a:lnTo>
                <a:lnTo>
                  <a:pt x="2995412" y="475550"/>
                </a:lnTo>
                <a:lnTo>
                  <a:pt x="2962118" y="445432"/>
                </a:lnTo>
                <a:lnTo>
                  <a:pt x="2928071" y="416149"/>
                </a:lnTo>
                <a:lnTo>
                  <a:pt x="2893287" y="387716"/>
                </a:lnTo>
                <a:lnTo>
                  <a:pt x="2857782" y="360150"/>
                </a:lnTo>
                <a:lnTo>
                  <a:pt x="2821571" y="333467"/>
                </a:lnTo>
                <a:lnTo>
                  <a:pt x="2784672" y="307683"/>
                </a:lnTo>
                <a:lnTo>
                  <a:pt x="2747100" y="282814"/>
                </a:lnTo>
                <a:lnTo>
                  <a:pt x="2708872" y="258877"/>
                </a:lnTo>
                <a:lnTo>
                  <a:pt x="2670003" y="235887"/>
                </a:lnTo>
                <a:lnTo>
                  <a:pt x="2630511" y="213862"/>
                </a:lnTo>
                <a:lnTo>
                  <a:pt x="2590410" y="192816"/>
                </a:lnTo>
                <a:lnTo>
                  <a:pt x="2549718" y="172766"/>
                </a:lnTo>
                <a:lnTo>
                  <a:pt x="2508450" y="153728"/>
                </a:lnTo>
                <a:lnTo>
                  <a:pt x="2466622" y="135719"/>
                </a:lnTo>
                <a:lnTo>
                  <a:pt x="2424251" y="118755"/>
                </a:lnTo>
                <a:lnTo>
                  <a:pt x="2381354" y="102851"/>
                </a:lnTo>
                <a:lnTo>
                  <a:pt x="2337945" y="88025"/>
                </a:lnTo>
                <a:lnTo>
                  <a:pt x="2294042" y="74291"/>
                </a:lnTo>
                <a:lnTo>
                  <a:pt x="2249660" y="61667"/>
                </a:lnTo>
                <a:lnTo>
                  <a:pt x="2204816" y="50169"/>
                </a:lnTo>
                <a:lnTo>
                  <a:pt x="2159525" y="39812"/>
                </a:lnTo>
                <a:lnTo>
                  <a:pt x="2113805" y="30613"/>
                </a:lnTo>
                <a:lnTo>
                  <a:pt x="2067670" y="22588"/>
                </a:lnTo>
                <a:lnTo>
                  <a:pt x="2021138" y="15753"/>
                </a:lnTo>
                <a:lnTo>
                  <a:pt x="1974225" y="10125"/>
                </a:lnTo>
                <a:lnTo>
                  <a:pt x="1926946" y="5719"/>
                </a:lnTo>
                <a:lnTo>
                  <a:pt x="1879318" y="2552"/>
                </a:lnTo>
                <a:lnTo>
                  <a:pt x="1831357" y="640"/>
                </a:lnTo>
                <a:lnTo>
                  <a:pt x="17830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8"/>
          <p:cNvSpPr/>
          <p:nvPr/>
        </p:nvSpPr>
        <p:spPr>
          <a:xfrm>
            <a:off x="4312919" y="1603900"/>
            <a:ext cx="3403882" cy="3212563"/>
          </a:xfrm>
          <a:custGeom>
            <a:avLst/>
            <a:gdLst/>
            <a:ahLst/>
            <a:cxnLst/>
            <a:rect l="l" t="t" r="r" b="b"/>
            <a:pathLst>
              <a:path w="3566159" h="3566160">
                <a:moveTo>
                  <a:pt x="0" y="1783079"/>
                </a:moveTo>
                <a:lnTo>
                  <a:pt x="640" y="1734802"/>
                </a:lnTo>
                <a:lnTo>
                  <a:pt x="2552" y="1686841"/>
                </a:lnTo>
                <a:lnTo>
                  <a:pt x="5719" y="1639213"/>
                </a:lnTo>
                <a:lnTo>
                  <a:pt x="10125" y="1591934"/>
                </a:lnTo>
                <a:lnTo>
                  <a:pt x="15753" y="1545021"/>
                </a:lnTo>
                <a:lnTo>
                  <a:pt x="22588" y="1498489"/>
                </a:lnTo>
                <a:lnTo>
                  <a:pt x="30613" y="1452354"/>
                </a:lnTo>
                <a:lnTo>
                  <a:pt x="39812" y="1406634"/>
                </a:lnTo>
                <a:lnTo>
                  <a:pt x="50169" y="1361343"/>
                </a:lnTo>
                <a:lnTo>
                  <a:pt x="61667" y="1316499"/>
                </a:lnTo>
                <a:lnTo>
                  <a:pt x="74291" y="1272117"/>
                </a:lnTo>
                <a:lnTo>
                  <a:pt x="88025" y="1228214"/>
                </a:lnTo>
                <a:lnTo>
                  <a:pt x="102851" y="1184805"/>
                </a:lnTo>
                <a:lnTo>
                  <a:pt x="118755" y="1141908"/>
                </a:lnTo>
                <a:lnTo>
                  <a:pt x="135719" y="1099537"/>
                </a:lnTo>
                <a:lnTo>
                  <a:pt x="153728" y="1057709"/>
                </a:lnTo>
                <a:lnTo>
                  <a:pt x="172766" y="1016441"/>
                </a:lnTo>
                <a:lnTo>
                  <a:pt x="192816" y="975749"/>
                </a:lnTo>
                <a:lnTo>
                  <a:pt x="213862" y="935648"/>
                </a:lnTo>
                <a:lnTo>
                  <a:pt x="235887" y="896156"/>
                </a:lnTo>
                <a:lnTo>
                  <a:pt x="258877" y="857287"/>
                </a:lnTo>
                <a:lnTo>
                  <a:pt x="282814" y="819059"/>
                </a:lnTo>
                <a:lnTo>
                  <a:pt x="307683" y="781487"/>
                </a:lnTo>
                <a:lnTo>
                  <a:pt x="333467" y="744588"/>
                </a:lnTo>
                <a:lnTo>
                  <a:pt x="360150" y="708377"/>
                </a:lnTo>
                <a:lnTo>
                  <a:pt x="387716" y="672872"/>
                </a:lnTo>
                <a:lnTo>
                  <a:pt x="416149" y="638088"/>
                </a:lnTo>
                <a:lnTo>
                  <a:pt x="445432" y="604041"/>
                </a:lnTo>
                <a:lnTo>
                  <a:pt x="475550" y="570747"/>
                </a:lnTo>
                <a:lnTo>
                  <a:pt x="506486" y="538223"/>
                </a:lnTo>
                <a:lnTo>
                  <a:pt x="538223" y="506486"/>
                </a:lnTo>
                <a:lnTo>
                  <a:pt x="570747" y="475550"/>
                </a:lnTo>
                <a:lnTo>
                  <a:pt x="604041" y="445432"/>
                </a:lnTo>
                <a:lnTo>
                  <a:pt x="638088" y="416149"/>
                </a:lnTo>
                <a:lnTo>
                  <a:pt x="672872" y="387716"/>
                </a:lnTo>
                <a:lnTo>
                  <a:pt x="708377" y="360150"/>
                </a:lnTo>
                <a:lnTo>
                  <a:pt x="744588" y="333467"/>
                </a:lnTo>
                <a:lnTo>
                  <a:pt x="781487" y="307683"/>
                </a:lnTo>
                <a:lnTo>
                  <a:pt x="819059" y="282814"/>
                </a:lnTo>
                <a:lnTo>
                  <a:pt x="857287" y="258877"/>
                </a:lnTo>
                <a:lnTo>
                  <a:pt x="896156" y="235887"/>
                </a:lnTo>
                <a:lnTo>
                  <a:pt x="935648" y="213862"/>
                </a:lnTo>
                <a:lnTo>
                  <a:pt x="975749" y="192816"/>
                </a:lnTo>
                <a:lnTo>
                  <a:pt x="1016441" y="172766"/>
                </a:lnTo>
                <a:lnTo>
                  <a:pt x="1057709" y="153728"/>
                </a:lnTo>
                <a:lnTo>
                  <a:pt x="1099537" y="135719"/>
                </a:lnTo>
                <a:lnTo>
                  <a:pt x="1141908" y="118755"/>
                </a:lnTo>
                <a:lnTo>
                  <a:pt x="1184805" y="102851"/>
                </a:lnTo>
                <a:lnTo>
                  <a:pt x="1228214" y="88025"/>
                </a:lnTo>
                <a:lnTo>
                  <a:pt x="1272117" y="74291"/>
                </a:lnTo>
                <a:lnTo>
                  <a:pt x="1316499" y="61667"/>
                </a:lnTo>
                <a:lnTo>
                  <a:pt x="1361343" y="50169"/>
                </a:lnTo>
                <a:lnTo>
                  <a:pt x="1406634" y="39812"/>
                </a:lnTo>
                <a:lnTo>
                  <a:pt x="1452354" y="30613"/>
                </a:lnTo>
                <a:lnTo>
                  <a:pt x="1498489" y="22588"/>
                </a:lnTo>
                <a:lnTo>
                  <a:pt x="1545021" y="15753"/>
                </a:lnTo>
                <a:lnTo>
                  <a:pt x="1591934" y="10125"/>
                </a:lnTo>
                <a:lnTo>
                  <a:pt x="1639213" y="5719"/>
                </a:lnTo>
                <a:lnTo>
                  <a:pt x="1686841" y="2552"/>
                </a:lnTo>
                <a:lnTo>
                  <a:pt x="1734802" y="640"/>
                </a:lnTo>
                <a:lnTo>
                  <a:pt x="1783079" y="0"/>
                </a:lnTo>
                <a:lnTo>
                  <a:pt x="1831357" y="640"/>
                </a:lnTo>
                <a:lnTo>
                  <a:pt x="1879318" y="2552"/>
                </a:lnTo>
                <a:lnTo>
                  <a:pt x="1926946" y="5719"/>
                </a:lnTo>
                <a:lnTo>
                  <a:pt x="1974225" y="10125"/>
                </a:lnTo>
                <a:lnTo>
                  <a:pt x="2021138" y="15753"/>
                </a:lnTo>
                <a:lnTo>
                  <a:pt x="2067670" y="22588"/>
                </a:lnTo>
                <a:lnTo>
                  <a:pt x="2113805" y="30613"/>
                </a:lnTo>
                <a:lnTo>
                  <a:pt x="2159525" y="39812"/>
                </a:lnTo>
                <a:lnTo>
                  <a:pt x="2204816" y="50169"/>
                </a:lnTo>
                <a:lnTo>
                  <a:pt x="2249660" y="61667"/>
                </a:lnTo>
                <a:lnTo>
                  <a:pt x="2294042" y="74291"/>
                </a:lnTo>
                <a:lnTo>
                  <a:pt x="2337945" y="88025"/>
                </a:lnTo>
                <a:lnTo>
                  <a:pt x="2381354" y="102851"/>
                </a:lnTo>
                <a:lnTo>
                  <a:pt x="2424251" y="118755"/>
                </a:lnTo>
                <a:lnTo>
                  <a:pt x="2466622" y="135719"/>
                </a:lnTo>
                <a:lnTo>
                  <a:pt x="2508450" y="153728"/>
                </a:lnTo>
                <a:lnTo>
                  <a:pt x="2549718" y="172766"/>
                </a:lnTo>
                <a:lnTo>
                  <a:pt x="2590410" y="192816"/>
                </a:lnTo>
                <a:lnTo>
                  <a:pt x="2630511" y="213862"/>
                </a:lnTo>
                <a:lnTo>
                  <a:pt x="2670003" y="235887"/>
                </a:lnTo>
                <a:lnTo>
                  <a:pt x="2708872" y="258877"/>
                </a:lnTo>
                <a:lnTo>
                  <a:pt x="2747100" y="282814"/>
                </a:lnTo>
                <a:lnTo>
                  <a:pt x="2784672" y="307683"/>
                </a:lnTo>
                <a:lnTo>
                  <a:pt x="2821571" y="333467"/>
                </a:lnTo>
                <a:lnTo>
                  <a:pt x="2857782" y="360150"/>
                </a:lnTo>
                <a:lnTo>
                  <a:pt x="2893287" y="387716"/>
                </a:lnTo>
                <a:lnTo>
                  <a:pt x="2928071" y="416149"/>
                </a:lnTo>
                <a:lnTo>
                  <a:pt x="2962118" y="445432"/>
                </a:lnTo>
                <a:lnTo>
                  <a:pt x="2995412" y="475550"/>
                </a:lnTo>
                <a:lnTo>
                  <a:pt x="3027936" y="506486"/>
                </a:lnTo>
                <a:lnTo>
                  <a:pt x="3059673" y="538223"/>
                </a:lnTo>
                <a:lnTo>
                  <a:pt x="3090609" y="570747"/>
                </a:lnTo>
                <a:lnTo>
                  <a:pt x="3120727" y="604041"/>
                </a:lnTo>
                <a:lnTo>
                  <a:pt x="3150010" y="638088"/>
                </a:lnTo>
                <a:lnTo>
                  <a:pt x="3178443" y="672872"/>
                </a:lnTo>
                <a:lnTo>
                  <a:pt x="3206009" y="708377"/>
                </a:lnTo>
                <a:lnTo>
                  <a:pt x="3232692" y="744588"/>
                </a:lnTo>
                <a:lnTo>
                  <a:pt x="3258476" y="781487"/>
                </a:lnTo>
                <a:lnTo>
                  <a:pt x="3283345" y="819059"/>
                </a:lnTo>
                <a:lnTo>
                  <a:pt x="3307282" y="857287"/>
                </a:lnTo>
                <a:lnTo>
                  <a:pt x="3330272" y="896156"/>
                </a:lnTo>
                <a:lnTo>
                  <a:pt x="3352297" y="935648"/>
                </a:lnTo>
                <a:lnTo>
                  <a:pt x="3373343" y="975749"/>
                </a:lnTo>
                <a:lnTo>
                  <a:pt x="3393393" y="1016441"/>
                </a:lnTo>
                <a:lnTo>
                  <a:pt x="3412431" y="1057709"/>
                </a:lnTo>
                <a:lnTo>
                  <a:pt x="3430440" y="1099537"/>
                </a:lnTo>
                <a:lnTo>
                  <a:pt x="3447404" y="1141908"/>
                </a:lnTo>
                <a:lnTo>
                  <a:pt x="3463308" y="1184805"/>
                </a:lnTo>
                <a:lnTo>
                  <a:pt x="3478134" y="1228214"/>
                </a:lnTo>
                <a:lnTo>
                  <a:pt x="3491868" y="1272117"/>
                </a:lnTo>
                <a:lnTo>
                  <a:pt x="3504492" y="1316499"/>
                </a:lnTo>
                <a:lnTo>
                  <a:pt x="3515990" y="1361343"/>
                </a:lnTo>
                <a:lnTo>
                  <a:pt x="3526347" y="1406634"/>
                </a:lnTo>
                <a:lnTo>
                  <a:pt x="3535546" y="1452354"/>
                </a:lnTo>
                <a:lnTo>
                  <a:pt x="3543571" y="1498489"/>
                </a:lnTo>
                <a:lnTo>
                  <a:pt x="3550406" y="1545021"/>
                </a:lnTo>
                <a:lnTo>
                  <a:pt x="3556034" y="1591934"/>
                </a:lnTo>
                <a:lnTo>
                  <a:pt x="3560440" y="1639213"/>
                </a:lnTo>
                <a:lnTo>
                  <a:pt x="3563607" y="1686841"/>
                </a:lnTo>
                <a:lnTo>
                  <a:pt x="3565519" y="1734802"/>
                </a:lnTo>
                <a:lnTo>
                  <a:pt x="3566159" y="1783079"/>
                </a:lnTo>
                <a:lnTo>
                  <a:pt x="3565519" y="1831357"/>
                </a:lnTo>
                <a:lnTo>
                  <a:pt x="3563607" y="1879318"/>
                </a:lnTo>
                <a:lnTo>
                  <a:pt x="3560440" y="1926946"/>
                </a:lnTo>
                <a:lnTo>
                  <a:pt x="3556034" y="1974225"/>
                </a:lnTo>
                <a:lnTo>
                  <a:pt x="3550406" y="2021138"/>
                </a:lnTo>
                <a:lnTo>
                  <a:pt x="3543571" y="2067670"/>
                </a:lnTo>
                <a:lnTo>
                  <a:pt x="3535546" y="2113805"/>
                </a:lnTo>
                <a:lnTo>
                  <a:pt x="3526347" y="2159525"/>
                </a:lnTo>
                <a:lnTo>
                  <a:pt x="3515990" y="2204816"/>
                </a:lnTo>
                <a:lnTo>
                  <a:pt x="3504492" y="2249660"/>
                </a:lnTo>
                <a:lnTo>
                  <a:pt x="3491868" y="2294042"/>
                </a:lnTo>
                <a:lnTo>
                  <a:pt x="3478134" y="2337945"/>
                </a:lnTo>
                <a:lnTo>
                  <a:pt x="3463308" y="2381354"/>
                </a:lnTo>
                <a:lnTo>
                  <a:pt x="3447404" y="2424251"/>
                </a:lnTo>
                <a:lnTo>
                  <a:pt x="3430440" y="2466622"/>
                </a:lnTo>
                <a:lnTo>
                  <a:pt x="3412431" y="2508450"/>
                </a:lnTo>
                <a:lnTo>
                  <a:pt x="3393393" y="2549718"/>
                </a:lnTo>
                <a:lnTo>
                  <a:pt x="3373343" y="2590410"/>
                </a:lnTo>
                <a:lnTo>
                  <a:pt x="3352297" y="2630511"/>
                </a:lnTo>
                <a:lnTo>
                  <a:pt x="3330272" y="2670003"/>
                </a:lnTo>
                <a:lnTo>
                  <a:pt x="3307282" y="2708872"/>
                </a:lnTo>
                <a:lnTo>
                  <a:pt x="3283345" y="2747100"/>
                </a:lnTo>
                <a:lnTo>
                  <a:pt x="3258476" y="2784672"/>
                </a:lnTo>
                <a:lnTo>
                  <a:pt x="3232692" y="2821571"/>
                </a:lnTo>
                <a:lnTo>
                  <a:pt x="3206009" y="2857782"/>
                </a:lnTo>
                <a:lnTo>
                  <a:pt x="3178443" y="2893287"/>
                </a:lnTo>
                <a:lnTo>
                  <a:pt x="3150010" y="2928071"/>
                </a:lnTo>
                <a:lnTo>
                  <a:pt x="3120727" y="2962118"/>
                </a:lnTo>
                <a:lnTo>
                  <a:pt x="3090609" y="2995412"/>
                </a:lnTo>
                <a:lnTo>
                  <a:pt x="3059673" y="3027936"/>
                </a:lnTo>
                <a:lnTo>
                  <a:pt x="3027936" y="3059673"/>
                </a:lnTo>
                <a:lnTo>
                  <a:pt x="2995412" y="3090609"/>
                </a:lnTo>
                <a:lnTo>
                  <a:pt x="2962118" y="3120727"/>
                </a:lnTo>
                <a:lnTo>
                  <a:pt x="2928071" y="3150010"/>
                </a:lnTo>
                <a:lnTo>
                  <a:pt x="2893287" y="3178443"/>
                </a:lnTo>
                <a:lnTo>
                  <a:pt x="2857782" y="3206009"/>
                </a:lnTo>
                <a:lnTo>
                  <a:pt x="2821571" y="3232692"/>
                </a:lnTo>
                <a:lnTo>
                  <a:pt x="2784672" y="3258476"/>
                </a:lnTo>
                <a:lnTo>
                  <a:pt x="2747100" y="3283345"/>
                </a:lnTo>
                <a:lnTo>
                  <a:pt x="2708872" y="3307282"/>
                </a:lnTo>
                <a:lnTo>
                  <a:pt x="2670003" y="3330272"/>
                </a:lnTo>
                <a:lnTo>
                  <a:pt x="2630511" y="3352297"/>
                </a:lnTo>
                <a:lnTo>
                  <a:pt x="2590410" y="3373343"/>
                </a:lnTo>
                <a:lnTo>
                  <a:pt x="2549718" y="3393393"/>
                </a:lnTo>
                <a:lnTo>
                  <a:pt x="2508450" y="3412431"/>
                </a:lnTo>
                <a:lnTo>
                  <a:pt x="2466622" y="3430440"/>
                </a:lnTo>
                <a:lnTo>
                  <a:pt x="2424251" y="3447404"/>
                </a:lnTo>
                <a:lnTo>
                  <a:pt x="2381354" y="3463308"/>
                </a:lnTo>
                <a:lnTo>
                  <a:pt x="2337945" y="3478134"/>
                </a:lnTo>
                <a:lnTo>
                  <a:pt x="2294042" y="3491868"/>
                </a:lnTo>
                <a:lnTo>
                  <a:pt x="2249660" y="3504492"/>
                </a:lnTo>
                <a:lnTo>
                  <a:pt x="2204816" y="3515990"/>
                </a:lnTo>
                <a:lnTo>
                  <a:pt x="2159525" y="3526347"/>
                </a:lnTo>
                <a:lnTo>
                  <a:pt x="2113805" y="3535546"/>
                </a:lnTo>
                <a:lnTo>
                  <a:pt x="2067670" y="3543571"/>
                </a:lnTo>
                <a:lnTo>
                  <a:pt x="2021138" y="3550406"/>
                </a:lnTo>
                <a:lnTo>
                  <a:pt x="1974225" y="3556034"/>
                </a:lnTo>
                <a:lnTo>
                  <a:pt x="1926946" y="3560440"/>
                </a:lnTo>
                <a:lnTo>
                  <a:pt x="1879318" y="3563607"/>
                </a:lnTo>
                <a:lnTo>
                  <a:pt x="1831357" y="3565519"/>
                </a:lnTo>
                <a:lnTo>
                  <a:pt x="1783079" y="3566159"/>
                </a:lnTo>
                <a:lnTo>
                  <a:pt x="1734802" y="3565519"/>
                </a:lnTo>
                <a:lnTo>
                  <a:pt x="1686841" y="3563607"/>
                </a:lnTo>
                <a:lnTo>
                  <a:pt x="1639213" y="3560440"/>
                </a:lnTo>
                <a:lnTo>
                  <a:pt x="1591934" y="3556034"/>
                </a:lnTo>
                <a:lnTo>
                  <a:pt x="1545021" y="3550406"/>
                </a:lnTo>
                <a:lnTo>
                  <a:pt x="1498489" y="3543571"/>
                </a:lnTo>
                <a:lnTo>
                  <a:pt x="1452354" y="3535546"/>
                </a:lnTo>
                <a:lnTo>
                  <a:pt x="1406634" y="3526347"/>
                </a:lnTo>
                <a:lnTo>
                  <a:pt x="1361343" y="3515990"/>
                </a:lnTo>
                <a:lnTo>
                  <a:pt x="1316499" y="3504492"/>
                </a:lnTo>
                <a:lnTo>
                  <a:pt x="1272117" y="3491868"/>
                </a:lnTo>
                <a:lnTo>
                  <a:pt x="1228214" y="3478134"/>
                </a:lnTo>
                <a:lnTo>
                  <a:pt x="1184805" y="3463308"/>
                </a:lnTo>
                <a:lnTo>
                  <a:pt x="1141908" y="3447404"/>
                </a:lnTo>
                <a:lnTo>
                  <a:pt x="1099537" y="3430440"/>
                </a:lnTo>
                <a:lnTo>
                  <a:pt x="1057709" y="3412431"/>
                </a:lnTo>
                <a:lnTo>
                  <a:pt x="1016441" y="3393393"/>
                </a:lnTo>
                <a:lnTo>
                  <a:pt x="975749" y="3373343"/>
                </a:lnTo>
                <a:lnTo>
                  <a:pt x="935648" y="3352297"/>
                </a:lnTo>
                <a:lnTo>
                  <a:pt x="896156" y="3330272"/>
                </a:lnTo>
                <a:lnTo>
                  <a:pt x="857287" y="3307282"/>
                </a:lnTo>
                <a:lnTo>
                  <a:pt x="819059" y="3283345"/>
                </a:lnTo>
                <a:lnTo>
                  <a:pt x="781487" y="3258476"/>
                </a:lnTo>
                <a:lnTo>
                  <a:pt x="744588" y="3232692"/>
                </a:lnTo>
                <a:lnTo>
                  <a:pt x="708377" y="3206009"/>
                </a:lnTo>
                <a:lnTo>
                  <a:pt x="672872" y="3178443"/>
                </a:lnTo>
                <a:lnTo>
                  <a:pt x="638088" y="3150010"/>
                </a:lnTo>
                <a:lnTo>
                  <a:pt x="604041" y="3120727"/>
                </a:lnTo>
                <a:lnTo>
                  <a:pt x="570747" y="3090609"/>
                </a:lnTo>
                <a:lnTo>
                  <a:pt x="538223" y="3059673"/>
                </a:lnTo>
                <a:lnTo>
                  <a:pt x="506486" y="3027936"/>
                </a:lnTo>
                <a:lnTo>
                  <a:pt x="475550" y="2995412"/>
                </a:lnTo>
                <a:lnTo>
                  <a:pt x="445432" y="2962118"/>
                </a:lnTo>
                <a:lnTo>
                  <a:pt x="416149" y="2928071"/>
                </a:lnTo>
                <a:lnTo>
                  <a:pt x="387716" y="2893287"/>
                </a:lnTo>
                <a:lnTo>
                  <a:pt x="360150" y="2857782"/>
                </a:lnTo>
                <a:lnTo>
                  <a:pt x="333467" y="2821571"/>
                </a:lnTo>
                <a:lnTo>
                  <a:pt x="307683" y="2784672"/>
                </a:lnTo>
                <a:lnTo>
                  <a:pt x="282814" y="2747100"/>
                </a:lnTo>
                <a:lnTo>
                  <a:pt x="258877" y="2708872"/>
                </a:lnTo>
                <a:lnTo>
                  <a:pt x="235887" y="2670003"/>
                </a:lnTo>
                <a:lnTo>
                  <a:pt x="213862" y="2630511"/>
                </a:lnTo>
                <a:lnTo>
                  <a:pt x="192816" y="2590410"/>
                </a:lnTo>
                <a:lnTo>
                  <a:pt x="172766" y="2549718"/>
                </a:lnTo>
                <a:lnTo>
                  <a:pt x="153728" y="2508450"/>
                </a:lnTo>
                <a:lnTo>
                  <a:pt x="135719" y="2466622"/>
                </a:lnTo>
                <a:lnTo>
                  <a:pt x="118755" y="2424251"/>
                </a:lnTo>
                <a:lnTo>
                  <a:pt x="102851" y="2381354"/>
                </a:lnTo>
                <a:lnTo>
                  <a:pt x="88025" y="2337945"/>
                </a:lnTo>
                <a:lnTo>
                  <a:pt x="74291" y="2294042"/>
                </a:lnTo>
                <a:lnTo>
                  <a:pt x="61667" y="2249660"/>
                </a:lnTo>
                <a:lnTo>
                  <a:pt x="50169" y="2204816"/>
                </a:lnTo>
                <a:lnTo>
                  <a:pt x="39812" y="2159525"/>
                </a:lnTo>
                <a:lnTo>
                  <a:pt x="30613" y="2113805"/>
                </a:lnTo>
                <a:lnTo>
                  <a:pt x="22588" y="2067670"/>
                </a:lnTo>
                <a:lnTo>
                  <a:pt x="15753" y="2021138"/>
                </a:lnTo>
                <a:lnTo>
                  <a:pt x="10125" y="1974225"/>
                </a:lnTo>
                <a:lnTo>
                  <a:pt x="5719" y="1926946"/>
                </a:lnTo>
                <a:lnTo>
                  <a:pt x="2552" y="1879318"/>
                </a:lnTo>
                <a:lnTo>
                  <a:pt x="640" y="1831357"/>
                </a:lnTo>
                <a:lnTo>
                  <a:pt x="0" y="1783079"/>
                </a:lnTo>
                <a:close/>
              </a:path>
            </a:pathLst>
          </a:custGeom>
          <a:ln w="64008">
            <a:solidFill>
              <a:srgbClr val="F061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5"/>
          <p:cNvSpPr/>
          <p:nvPr/>
        </p:nvSpPr>
        <p:spPr>
          <a:xfrm>
            <a:off x="5206293" y="1930340"/>
            <a:ext cx="1617131" cy="11196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17031" y="3112799"/>
            <a:ext cx="32725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ДЕТСКИЙ ИНТЕЛЛЕКТУАЛЬНЫЙ ЦЕНТР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#</a:t>
            </a:r>
            <a:r>
              <a:rPr lang="ru-RU" sz="2000" b="1" dirty="0" err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ЗнайЧитай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28303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928" y="743777"/>
            <a:ext cx="7943420" cy="5489355"/>
          </a:xfrm>
          <a:prstGeom prst="rect">
            <a:avLst/>
          </a:prstGeom>
        </p:spPr>
      </p:pic>
      <p:sp>
        <p:nvSpPr>
          <p:cNvPr id="65" name="Shape 2"/>
          <p:cNvSpPr/>
          <p:nvPr/>
        </p:nvSpPr>
        <p:spPr>
          <a:xfrm>
            <a:off x="6345110" y="2344801"/>
            <a:ext cx="5471168" cy="2496706"/>
          </a:xfrm>
          <a:prstGeom prst="rect">
            <a:avLst/>
          </a:prstGeom>
          <a:solidFill>
            <a:srgbClr val="E5F3F5"/>
          </a:solidFill>
          <a:ln/>
        </p:spPr>
      </p:sp>
      <p:sp>
        <p:nvSpPr>
          <p:cNvPr id="4" name="Text 1"/>
          <p:cNvSpPr/>
          <p:nvPr/>
        </p:nvSpPr>
        <p:spPr>
          <a:xfrm>
            <a:off x="6696811" y="2574220"/>
            <a:ext cx="4767766" cy="22672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«ЧТО ЖЕ МОЖЕТ БЫТЬ ВАЖНЕЕ ДУШИ РЕБЕНКА, ЧТО МОЖЕТ БЫТЬ ВАЖНЕЕ  ФОРМИРОВАНИЯ ЕГО ВЗГЛЯДОВ НА ЖИЗНЬ, НА ОТНОШЕНИЕ К ОБЩЕСТВУ, </a:t>
            </a:r>
            <a:b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 ЛЮДЯМ…»</a:t>
            </a:r>
          </a:p>
          <a:p>
            <a:pPr algn="r"/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  <a:t>В</a:t>
            </a:r>
            <a:r>
              <a:rPr lang="ru-RU" sz="1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  <a:t>. В. </a:t>
            </a: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  <a:t>Путин,</a:t>
            </a:r>
            <a:b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  <a:t>ф</a:t>
            </a:r>
            <a:r>
              <a:rPr lang="ru-RU" sz="11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орум общероссийского движения «Народный фронт» </a:t>
            </a:r>
            <a:br>
              <a:rPr lang="ru-RU" sz="11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«Всё для Победы! Всё для России!» (13.07.2026 г.)</a:t>
            </a:r>
            <a:endParaRPr lang="ru-RU" sz="11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Montserrat Regular" panose="020B0604020202020204" charset="0"/>
            </a:endParaRPr>
          </a:p>
          <a:p>
            <a:endParaRPr lang="en-US" sz="11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Montserrat Bold" panose="020B060402020202020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11678" y="298245"/>
            <a:ext cx="976221" cy="80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391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66" t="2777" r="2998" b="694"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914399" y="1803167"/>
            <a:ext cx="10363200" cy="1470025"/>
          </a:xfrm>
        </p:spPr>
        <p:txBody>
          <a:bodyPr>
            <a:noAutofit/>
          </a:bodyPr>
          <a:lstStyle/>
          <a:p>
            <a:r>
              <a:rPr lang="ru-RU" sz="5000" b="1" dirty="0">
                <a:solidFill>
                  <a:srgbClr val="002060"/>
                </a:solidFill>
                <a:latin typeface="Cambria" panose="02040503050406030204" pitchFamily="18" charset="0"/>
              </a:rPr>
              <a:t>СПАСИБО ЗА ВНИМАНИЕ!</a:t>
            </a:r>
          </a:p>
        </p:txBody>
      </p:sp>
      <p:sp>
        <p:nvSpPr>
          <p:cNvPr id="7" name="TextBox 5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047548" y="3576223"/>
            <a:ext cx="10096901" cy="105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7" rIns="91434" bIns="45717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5613" indent="1588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2813" indent="1588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0013" indent="1588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7213" indent="1588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12700" marR="5080" indent="-12700" algn="ctr">
              <a:spcBef>
                <a:spcPts val="100"/>
              </a:spcBef>
            </a:pPr>
            <a:r>
              <a:rPr lang="ru-RU" sz="2400" b="1" spc="-1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Мезенцева </a:t>
            </a:r>
            <a:r>
              <a:rPr lang="ru-RU" sz="2400" b="1" spc="-3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Ольга </a:t>
            </a:r>
            <a:r>
              <a:rPr lang="ru-RU" sz="2400" b="1" spc="-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Петровна</a:t>
            </a:r>
            <a:r>
              <a:rPr lang="ru-RU" sz="2400" spc="-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, </a:t>
            </a:r>
          </a:p>
          <a:p>
            <a:pPr marL="12700" marR="5080" indent="-12700" algn="ctr">
              <a:spcBef>
                <a:spcPts val="100"/>
              </a:spcBef>
            </a:pP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замести</a:t>
            </a:r>
            <a:r>
              <a:rPr lang="ru-RU" sz="2200" i="1" spc="-2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те</a:t>
            </a:r>
            <a:r>
              <a:rPr lang="ru-RU" sz="2200" i="1" spc="-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л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ь д</a:t>
            </a:r>
            <a:r>
              <a:rPr lang="ru-RU" sz="2200" i="1" spc="-1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ир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ек</a:t>
            </a:r>
            <a:r>
              <a:rPr lang="ru-RU" sz="2200" i="1" spc="-2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т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о</a:t>
            </a:r>
            <a:r>
              <a:rPr lang="ru-RU" sz="2200" i="1" spc="-1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р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а</a:t>
            </a:r>
            <a:r>
              <a:rPr lang="ru-RU" sz="2200" i="1" spc="-7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по</a:t>
            </a:r>
            <a:r>
              <a:rPr lang="ru-RU" sz="2200" i="1" spc="-8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spc="-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н</a:t>
            </a:r>
            <a:r>
              <a:rPr lang="ru-RU" sz="2200" i="1" spc="-4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а</a:t>
            </a:r>
            <a:r>
              <a:rPr lang="ru-RU" sz="2200" i="1" spc="-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у</a:t>
            </a:r>
            <a:r>
              <a:rPr lang="ru-RU" sz="2200" i="1" spc="-6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к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е</a:t>
            </a:r>
            <a:r>
              <a:rPr lang="ru-RU" sz="2200" i="1" spc="-7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и</a:t>
            </a:r>
            <a:r>
              <a:rPr lang="ru-RU" sz="2200" i="1" spc="-6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образовательной  </a:t>
            </a:r>
            <a:r>
              <a:rPr lang="ru-RU" sz="2200" i="1" spc="-1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деятельности</a:t>
            </a:r>
            <a:r>
              <a:rPr lang="ru-RU" sz="2200" i="1" spc="-4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spc="-6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РГДБ,</a:t>
            </a:r>
            <a:r>
              <a:rPr lang="ru-RU" sz="2200" i="1" spc="-4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 </a:t>
            </a:r>
          </a:p>
          <a:p>
            <a:pPr marL="12700" marR="5080" indent="-12700" algn="ctr">
              <a:spcBef>
                <a:spcPts val="100"/>
              </a:spcBef>
            </a:pPr>
            <a:r>
              <a:rPr lang="ru-RU" sz="2200" i="1" spc="-1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кандидат</a:t>
            </a:r>
            <a:r>
              <a:rPr lang="ru-RU" sz="2200" i="1" spc="-8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spc="-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педагогических</a:t>
            </a:r>
            <a:r>
              <a:rPr lang="ru-RU" sz="2200" i="1" spc="-60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 </a:t>
            </a:r>
            <a:r>
              <a:rPr lang="ru-RU" sz="2200" i="1" spc="-15" dirty="0">
                <a:solidFill>
                  <a:srgbClr val="002060"/>
                </a:solidFill>
                <a:latin typeface="Cambria" panose="02040503050406030204" pitchFamily="18" charset="0"/>
                <a:cs typeface="Constantia"/>
              </a:rPr>
              <a:t>наук</a:t>
            </a:r>
            <a:endParaRPr lang="ru-RU" sz="2200" i="1" dirty="0">
              <a:solidFill>
                <a:srgbClr val="002060"/>
              </a:solidFill>
              <a:latin typeface="Cambria" panose="02040503050406030204" pitchFamily="18" charset="0"/>
              <a:cs typeface="Constanti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9075" y="4861636"/>
            <a:ext cx="1308234" cy="130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517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одзаголовок 6"/>
          <p:cNvSpPr>
            <a:spLocks noGrp="1"/>
          </p:cNvSpPr>
          <p:nvPr>
            <p:ph type="subTitle" idx="4294967295"/>
          </p:nvPr>
        </p:nvSpPr>
        <p:spPr>
          <a:xfrm>
            <a:off x="8475431" y="4687238"/>
            <a:ext cx="3528211" cy="1138771"/>
          </a:xfrm>
        </p:spPr>
        <p:txBody>
          <a:bodyPr vert="horz" wrap="square" lIns="91436" tIns="45719" rIns="91436" bIns="45719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ts val="2000"/>
              <a:buNone/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3 265 </a:t>
            </a:r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детских библиотек</a:t>
            </a:r>
            <a:endParaRPr lang="ru-RU" altLang="ru-RU" sz="800" b="1" dirty="0" smtClean="0">
              <a:solidFill>
                <a:srgbClr val="C0000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ts val="2000"/>
              <a:buNone/>
              <a:defRPr/>
            </a:pPr>
            <a:endParaRPr lang="ru-RU" altLang="ru-RU" sz="800" b="1" dirty="0" smtClean="0">
              <a:solidFill>
                <a:srgbClr val="00206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ts val="2000"/>
              <a:buNone/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38 515 </a:t>
            </a:r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библиотек,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ts val="2000"/>
              <a:buNone/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обслуживающих детей</a:t>
            </a:r>
            <a:endParaRPr lang="ru-RU" altLang="ru-RU" sz="2000" dirty="0" smtClean="0">
              <a:solidFill>
                <a:srgbClr val="00206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</p:txBody>
      </p:sp>
      <p:sp>
        <p:nvSpPr>
          <p:cNvPr id="9" name="Подзаголовок 6"/>
          <p:cNvSpPr txBox="1">
            <a:spLocks/>
          </p:cNvSpPr>
          <p:nvPr/>
        </p:nvSpPr>
        <p:spPr>
          <a:xfrm>
            <a:off x="4488755" y="4902682"/>
            <a:ext cx="3040739" cy="707884"/>
          </a:xfrm>
          <a:prstGeom prst="rect">
            <a:avLst/>
          </a:prstGeom>
        </p:spPr>
        <p:txBody>
          <a:bodyPr vert="horz" wrap="square" lIns="91436" tIns="45719" rIns="91436" bIns="45719" rtlCol="0">
            <a:spAutoFit/>
          </a:bodyPr>
          <a:lstStyle>
            <a:lvl1pPr marL="0">
              <a:defRPr sz="2400" b="1" i="0">
                <a:solidFill>
                  <a:srgbClr val="2E5496"/>
                </a:solidFill>
                <a:latin typeface="Constantia"/>
                <a:ea typeface="+mn-ea"/>
                <a:cs typeface="Constanti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школьных</a:t>
            </a:r>
            <a:r>
              <a:rPr lang="ru-RU" altLang="ru-RU" sz="2000" kern="0" dirty="0" smtClean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 </a:t>
            </a:r>
            <a:r>
              <a:rPr lang="ru-RU" altLang="ru-RU" sz="2000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библиотек </a:t>
            </a:r>
            <a:r>
              <a:rPr lang="ru-RU" altLang="ru-RU" sz="2000" kern="0" dirty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около</a:t>
            </a:r>
            <a:r>
              <a:rPr lang="ru-RU" altLang="ru-RU" sz="2000" kern="0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 40 000 </a:t>
            </a:r>
            <a:endParaRPr lang="ru-RU" altLang="ru-RU" sz="2000" kern="0" dirty="0" smtClean="0">
              <a:solidFill>
                <a:srgbClr val="C0000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115670" y="344639"/>
            <a:ext cx="9752549" cy="584597"/>
          </a:xfrm>
          <a:prstGeom prst="rect">
            <a:avLst/>
          </a:prstGeom>
        </p:spPr>
        <p:txBody>
          <a:bodyPr lIns="68577" tIns="34289" rIns="68577" bIns="34289" anchor="ctr"/>
          <a:lstStyle>
            <a:lvl1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kern="1200" spc="-38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БИБЛИОТЕЧНОЕ 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ПРОСТРАНСТВО ДЛЯ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ДЕТЕЙ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115671" y="1083048"/>
            <a:ext cx="97525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636" y="228056"/>
            <a:ext cx="1143006" cy="963130"/>
          </a:xfrm>
          <a:prstGeom prst="rect">
            <a:avLst/>
          </a:prstGeom>
        </p:spPr>
      </p:pic>
      <p:sp>
        <p:nvSpPr>
          <p:cNvPr id="14" name="Подзаголовок 6"/>
          <p:cNvSpPr txBox="1">
            <a:spLocks/>
          </p:cNvSpPr>
          <p:nvPr/>
        </p:nvSpPr>
        <p:spPr>
          <a:xfrm>
            <a:off x="-86875" y="4902682"/>
            <a:ext cx="3629693" cy="400108"/>
          </a:xfrm>
          <a:prstGeom prst="rect">
            <a:avLst/>
          </a:prstGeom>
        </p:spPr>
        <p:txBody>
          <a:bodyPr vert="horz" wrap="square" lIns="91436" tIns="45719" rIns="91436" bIns="45719" rtlCol="0">
            <a:spAutoFit/>
          </a:bodyPr>
          <a:lstStyle>
            <a:lvl1pPr marL="0">
              <a:defRPr sz="2400" b="1" i="0">
                <a:solidFill>
                  <a:srgbClr val="2E5496"/>
                </a:solidFill>
                <a:latin typeface="Constantia"/>
                <a:ea typeface="+mn-ea"/>
                <a:cs typeface="Constanti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sz="2000" kern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charset="0"/>
                <a:sym typeface="Roboto Condensed" charset="0"/>
              </a:rPr>
              <a:t>библиотек детских садов</a:t>
            </a:r>
            <a:endParaRPr lang="ru-RU" altLang="ru-RU" sz="800" kern="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charset="0"/>
              <a:sym typeface="Roboto Condensed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9175" y="1292969"/>
            <a:ext cx="12192000" cy="584597"/>
          </a:xfrm>
          <a:prstGeom prst="rect">
            <a:avLst/>
          </a:prstGeom>
        </p:spPr>
        <p:txBody>
          <a:bodyPr lIns="68577" tIns="34289" rIns="68577" bIns="34289" anchor="ctr"/>
          <a:lstStyle>
            <a:lvl1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kern="1200" spc="-38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Cambria" pitchFamily="18" charset="0"/>
                <a:cs typeface="Times New Roman" panose="02020603050405020304" pitchFamily="18" charset="0"/>
                <a:sym typeface="Arial" charset="0"/>
              </a:rPr>
              <a:t>Согласно официальным данным </a:t>
            </a:r>
            <a:r>
              <a:rPr lang="ru-RU" altLang="ru-RU" sz="2000" b="1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  <a:sym typeface="Arial" charset="0"/>
              </a:rPr>
              <a:t>в России проживает около 30 млн. детей</a:t>
            </a:r>
            <a:endParaRPr lang="ru-RU" altLang="ru-RU" sz="2000" b="1" dirty="0">
              <a:solidFill>
                <a:srgbClr val="C00000"/>
              </a:solidFill>
              <a:latin typeface="Cambria" pitchFamily="18" charset="0"/>
              <a:cs typeface="Times New Roman" panose="02020603050405020304" pitchFamily="18" charset="0"/>
              <a:sym typeface="Arial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2784" b="12934"/>
          <a:stretch/>
        </p:blipFill>
        <p:spPr>
          <a:xfrm>
            <a:off x="5366099" y="3267979"/>
            <a:ext cx="1282492" cy="135893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740" y="3267979"/>
            <a:ext cx="1466493" cy="135893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print"/>
          <a:srcRect b="5792"/>
          <a:stretch/>
        </p:blipFill>
        <p:spPr>
          <a:xfrm>
            <a:off x="9540533" y="3267979"/>
            <a:ext cx="1379720" cy="135893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630267" y="3828864"/>
            <a:ext cx="2321202" cy="3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630267" y="3931794"/>
            <a:ext cx="2339490" cy="6801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76200" y="4902682"/>
            <a:ext cx="282541" cy="445633"/>
          </a:xfrm>
          <a:prstGeom prst="rect">
            <a:avLst/>
          </a:prstGeom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7063221" y="3822063"/>
            <a:ext cx="2321202" cy="3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063221" y="3924993"/>
            <a:ext cx="2339490" cy="6801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9175" y="2245202"/>
            <a:ext cx="36495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дошкольные </a:t>
            </a:r>
          </a:p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образовательные организации</a:t>
            </a:r>
            <a:b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</a:br>
            <a: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 </a:t>
            </a:r>
            <a:r>
              <a:rPr lang="ru-RU" altLang="ru-RU" kern="0" dirty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около</a:t>
            </a:r>
            <a:r>
              <a:rPr lang="ru-RU" altLang="ru-RU" kern="0" dirty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 46 000</a:t>
            </a:r>
            <a:endParaRPr lang="ru-RU" altLang="ru-RU" kern="0" dirty="0">
              <a:solidFill>
                <a:srgbClr val="00206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191706" y="2388016"/>
            <a:ext cx="3649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общеобразовательные организации</a:t>
            </a:r>
            <a:endParaRPr lang="ru-RU" altLang="ru-RU" kern="0" dirty="0">
              <a:solidFill>
                <a:srgbClr val="00206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070541" y="2243044"/>
            <a:ext cx="2337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общедоступные</a:t>
            </a:r>
          </a:p>
          <a:p>
            <a:pPr algn="ctr">
              <a:buClr>
                <a:srgbClr val="002060"/>
              </a:buClr>
              <a:buSzPts val="2000"/>
              <a:defRPr/>
            </a:pPr>
            <a: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библиотеки МК РФ</a:t>
            </a:r>
            <a:br>
              <a:rPr lang="ru-RU" altLang="ru-RU" kern="0" dirty="0" smtClean="0">
                <a:solidFill>
                  <a:srgbClr val="00206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</a:br>
            <a:r>
              <a:rPr lang="ru-RU" altLang="ru-RU" kern="0" dirty="0" smtClean="0">
                <a:solidFill>
                  <a:srgbClr val="C00000"/>
                </a:solidFill>
                <a:latin typeface="Cambria" panose="02040503050406030204" pitchFamily="18" charset="0"/>
                <a:cs typeface="Arial" charset="0"/>
                <a:sym typeface="Roboto Condensed" charset="0"/>
              </a:rPr>
              <a:t>41 530</a:t>
            </a:r>
            <a:endParaRPr lang="ru-RU" altLang="ru-RU" kern="0" dirty="0">
              <a:solidFill>
                <a:srgbClr val="002060"/>
              </a:solidFill>
              <a:latin typeface="Cambria" panose="02040503050406030204" pitchFamily="18" charset="0"/>
              <a:cs typeface="Arial" charset="0"/>
              <a:sym typeface="Roboto Condensed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/>
          <a:srcRect l="52216" b="47016"/>
          <a:stretch/>
        </p:blipFill>
        <p:spPr>
          <a:xfrm>
            <a:off x="7628231" y="2400024"/>
            <a:ext cx="1115569" cy="119984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0" cstate="print"/>
          <a:srcRect l="78732" t="7219" b="49735"/>
          <a:stretch/>
        </p:blipFill>
        <p:spPr>
          <a:xfrm>
            <a:off x="7355199" y="5209444"/>
            <a:ext cx="877767" cy="124184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75" y="5673007"/>
            <a:ext cx="1982977" cy="11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5034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"/>
          <p:cNvSpPr/>
          <p:nvPr/>
        </p:nvSpPr>
        <p:spPr>
          <a:xfrm>
            <a:off x="8181525" y="4026824"/>
            <a:ext cx="3626562" cy="2641915"/>
          </a:xfrm>
          <a:prstGeom prst="rect">
            <a:avLst/>
          </a:prstGeom>
          <a:solidFill>
            <a:srgbClr val="3E5D77">
              <a:alpha val="100000"/>
            </a:srgbClr>
          </a:solidFill>
          <a:ln/>
        </p:spPr>
      </p:sp>
      <p:sp>
        <p:nvSpPr>
          <p:cNvPr id="7" name="Shape 3"/>
          <p:cNvSpPr/>
          <p:nvPr/>
        </p:nvSpPr>
        <p:spPr>
          <a:xfrm>
            <a:off x="428287" y="4026826"/>
            <a:ext cx="3625200" cy="2641915"/>
          </a:xfrm>
          <a:prstGeom prst="rect">
            <a:avLst/>
          </a:prstGeom>
          <a:solidFill>
            <a:srgbClr val="D9D9D9">
              <a:alpha val="100000"/>
            </a:srgbClr>
          </a:solidFill>
          <a:ln/>
        </p:spPr>
      </p:sp>
      <p:sp>
        <p:nvSpPr>
          <p:cNvPr id="8" name="Shape 4"/>
          <p:cNvSpPr/>
          <p:nvPr/>
        </p:nvSpPr>
        <p:spPr>
          <a:xfrm>
            <a:off x="4331639" y="4026825"/>
            <a:ext cx="3625200" cy="2641915"/>
          </a:xfrm>
          <a:prstGeom prst="rect">
            <a:avLst/>
          </a:prstGeom>
          <a:solidFill>
            <a:srgbClr val="D9D9D9">
              <a:alpha val="100000"/>
            </a:srgbClr>
          </a:solidFill>
          <a:ln/>
        </p:spPr>
      </p:sp>
      <p:pic>
        <p:nvPicPr>
          <p:cNvPr id="9" name="Image 2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538" y="4144835"/>
            <a:ext cx="270785" cy="252037"/>
          </a:xfrm>
          <a:prstGeom prst="rect">
            <a:avLst/>
          </a:prstGeom>
        </p:spPr>
      </p:pic>
      <p:pic>
        <p:nvPicPr>
          <p:cNvPr id="10" name="Image 3" descr="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6214" y="4181884"/>
            <a:ext cx="270785" cy="25203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445464" y="4378202"/>
            <a:ext cx="3511375" cy="2218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05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105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10. </a:t>
            </a:r>
            <a:r>
              <a:rPr lang="ru-RU" sz="105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Минкультуры России  совместно с исполнительными органами субъектов Российской Федерации… и при участии федерального государственного бюджетного учреждения культуры «Российская государственная детская библиотека»…. принять меры по обеспечению стабильного комплектования библиотечных фондов библиотек, действующих в субъектах Российской Федерации (в том числе в малых населенных пунктах) и обслуживающих детей, представив при необходимости предложения о разработке специальной программы обновления (комплектования) указанных библиотечных фондов. </a:t>
            </a:r>
          </a:p>
          <a:p>
            <a:r>
              <a:rPr lang="ru-RU" sz="105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(№ Пр-1583 от 10.07.2025 года)</a:t>
            </a:r>
          </a:p>
        </p:txBody>
      </p:sp>
      <p:sp>
        <p:nvSpPr>
          <p:cNvPr id="16" name="Text 9"/>
          <p:cNvSpPr/>
          <p:nvPr/>
        </p:nvSpPr>
        <p:spPr>
          <a:xfrm>
            <a:off x="8290621" y="4539169"/>
            <a:ext cx="3408370" cy="175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1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П.4. </a:t>
            </a: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Минкультуры </a:t>
            </a:r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России совместно с </a:t>
            </a:r>
            <a:r>
              <a:rPr lang="ru-RU" sz="1100" b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Минцифры</a:t>
            </a:r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России и при участии федерального государственного бюджетного учреждения культуры</a:t>
            </a: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«Российская государственная детская библиотека» и иных заинтересованных организаций с учетом ранее данного поручения обеспечивать ежегодное проведение в Колонном зале Дома союзов торжественной церемонии </a:t>
            </a: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открытия</a:t>
            </a:r>
            <a:b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Всероссийской </a:t>
            </a:r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недели детской книги</a:t>
            </a: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(№ </a:t>
            </a: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Пр-232 </a:t>
            </a:r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 </a:t>
            </a:r>
            <a:r>
              <a:rPr lang="ru-RU" sz="1100" b="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03.02.2026 года</a:t>
            </a:r>
            <a:r>
              <a:rPr lang="ru-RU" sz="1100" b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endParaRPr lang="ru-RU" sz="950" b="0" dirty="0">
              <a:solidFill>
                <a:schemeClr val="bg1"/>
              </a:solidFill>
              <a:latin typeface="Geologica" panose="020B0604020202020204" charset="0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587757" y="4380980"/>
            <a:ext cx="3359726" cy="21455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1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11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17. </a:t>
            </a:r>
            <a:r>
              <a:rPr lang="ru-RU" sz="11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Рекомендовать исполнительным органам субъектов Российской Федерации совместно с Минкультуры России и при участии федерального государственного бюджетного учреждения культуры «Российская государственная детская библиотека» провести анализ потребностей библиотек, действующих в субъектах Российской Федерации и обслуживающих детей, в кадрах и необходимом оснащении (включая комплектование библиотечных фондов и предоставлении новых помещений). </a:t>
            </a:r>
          </a:p>
          <a:p>
            <a:r>
              <a:rPr lang="ru-RU" sz="11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(№ Пр-2814 от 30.12.2024 года)</a:t>
            </a:r>
          </a:p>
          <a:p>
            <a:pPr algn="l"/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519229" y="1680050"/>
            <a:ext cx="6463401" cy="1881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448379" algn="just">
              <a:lnSpc>
                <a:spcPct val="107000"/>
              </a:lnSpc>
              <a:spcAft>
                <a:spcPts val="800"/>
              </a:spcAft>
            </a:pP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«Такие библиотеки – уникальное достояние России. Прошу глав регионов активнее помогать библиотекам с пополнением фондов, ремонтом и оборудованием, расширением площадей. Не раз говорил, что наша задача – создать на базе таких библиотек настоящие центры просвещения, воспитания, культурной и общественной жизни, прежде всего в сельских территориях, в малых городах</a:t>
            </a:r>
            <a:r>
              <a:rPr lang="ru-RU" sz="1600" b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».</a:t>
            </a:r>
          </a:p>
          <a:p>
            <a:pPr indent="448379" algn="r">
              <a:lnSpc>
                <a:spcPct val="107000"/>
              </a:lnSpc>
              <a:spcAft>
                <a:spcPts val="800"/>
              </a:spcAft>
            </a:pPr>
            <a:r>
              <a:rPr lang="ru-RU" sz="1200" b="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  <a:t>В. В</a:t>
            </a:r>
            <a:r>
              <a:rPr lang="ru-RU" sz="12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Montserrat Regular" panose="020B0604020202020204" charset="0"/>
              </a:rPr>
              <a:t>. Путин</a:t>
            </a: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5948" y="1131120"/>
            <a:ext cx="4677913" cy="2626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9" name="Image 2" descr=" 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213" y="4130816"/>
            <a:ext cx="270785" cy="25203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28287" y="302547"/>
            <a:ext cx="115455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ПОРУЧЕНИЯ </a:t>
            </a: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ПРЕЗИДЕНТА</a:t>
            </a: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ИТОГАМ ЗАСЕДАНИЙ </a:t>
            </a:r>
            <a:r>
              <a:rPr lang="ru-RU" sz="22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СОВЕТА </a:t>
            </a: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РЕАЛИЗАЦИИ ГОСПОЛИТИКИ </a:t>
            </a:r>
            <a:r>
              <a:rPr lang="ru-RU" sz="22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</a:t>
            </a: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ПОДДЕРЖКИ РУССКОГО </a:t>
            </a:r>
            <a:r>
              <a:rPr lang="ru-RU" sz="22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ЯЗЫКА И ЯЗЫКОВ НАРОДОВ </a:t>
            </a:r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РОССИИ (5 ноября 2024 г. , 5 июня 2025 г.)</a:t>
            </a:r>
            <a:endParaRPr lang="ru-RU" sz="2200" b="1" dirty="0">
              <a:solidFill>
                <a:srgbClr val="00206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7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аксим Костенко и Мария Веденяпин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280"/>
          <a:stretch/>
        </p:blipFill>
        <p:spPr bwMode="auto">
          <a:xfrm>
            <a:off x="7067508" y="1427112"/>
            <a:ext cx="4639555" cy="319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1380" y="1769180"/>
            <a:ext cx="7151571" cy="707886"/>
          </a:xfrm>
          <a:prstGeom prst="rect">
            <a:avLst/>
          </a:prstGeom>
          <a:solidFill>
            <a:srgbClr val="E5F3F5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Российская государственная детская библиотека и  </a:t>
            </a:r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3"/>
              </a:rPr>
              <a:t>Институт содержания и методов обучения им. В.С. </a:t>
            </a:r>
            <a:r>
              <a:rPr lang="ru-RU" sz="2000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3"/>
              </a:rPr>
              <a:t>Леднева</a:t>
            </a:r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3"/>
              </a:rPr>
              <a:t> </a:t>
            </a:r>
            <a:endParaRPr lang="ru-RU" sz="2000" dirty="0" smtClean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r="79730"/>
          <a:stretch/>
        </p:blipFill>
        <p:spPr>
          <a:xfrm>
            <a:off x="10185163" y="205233"/>
            <a:ext cx="561983" cy="816832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115671" y="1075985"/>
            <a:ext cx="97525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2"/>
          <p:cNvSpPr txBox="1">
            <a:spLocks/>
          </p:cNvSpPr>
          <p:nvPr/>
        </p:nvSpPr>
        <p:spPr>
          <a:xfrm>
            <a:off x="1025847" y="278953"/>
            <a:ext cx="9932196" cy="7431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МЕЖВЕДОМСТВЕННОЕ ВЗ</a:t>
            </a:r>
            <a:r>
              <a:rPr lang="ru-RU" sz="2400" b="1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ИМОДЕЙСТВИЕ  </a:t>
            </a:r>
            <a:endParaRPr lang="ru-RU" sz="2400" b="1" dirty="0" smtClean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ФЕДЕРАЛЬНОМ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УРОВНЕ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636" y="228056"/>
            <a:ext cx="1143006" cy="9631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380" y="2579307"/>
            <a:ext cx="67392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Информационные материалы:</a:t>
            </a:r>
          </a:p>
          <a:p>
            <a:endParaRPr lang="ru-RU" sz="8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Список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произведений, включенных в федеральные образовательные программы начального,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основного </a:t>
            </a:r>
            <a:b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среднего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общего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образования.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Список произведений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рекомендованных для внеклассного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чтения.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Список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произведений патриотической направленности, созданных современными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писателями.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0139" y="5371177"/>
            <a:ext cx="864000" cy="864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04139" y="531184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Методические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рекомендации «Модернизация и научно-методическое сопровождение деятельности школьных библиотек».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722" y="5381692"/>
            <a:ext cx="864000" cy="86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1339" y="5371177"/>
            <a:ext cx="864000" cy="864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0956" y="5381692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06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1115671" y="1075985"/>
            <a:ext cx="97525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2"/>
          <p:cNvSpPr txBox="1">
            <a:spLocks/>
          </p:cNvSpPr>
          <p:nvPr/>
        </p:nvSpPr>
        <p:spPr>
          <a:xfrm>
            <a:off x="1031551" y="205233"/>
            <a:ext cx="9932196" cy="738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ИНСТИТУТ РАЗВИТИЯ, ЗДОРОВЬЯ И АДАПТАЦИИ РЕБЕНКА</a:t>
            </a:r>
            <a:endParaRPr lang="ru-RU" sz="2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636" y="228056"/>
            <a:ext cx="1143006" cy="963130"/>
          </a:xfrm>
          <a:prstGeom prst="rect">
            <a:avLst/>
          </a:prstGeom>
        </p:spPr>
      </p:pic>
      <p:pic>
        <p:nvPicPr>
          <p:cNvPr id="1026" name="Picture 2" descr="mezenceva pristup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916"/>
          <a:stretch/>
        </p:blipFill>
        <p:spPr bwMode="auto">
          <a:xfrm>
            <a:off x="7101920" y="1397507"/>
            <a:ext cx="4640400" cy="267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56906" y="1778924"/>
            <a:ext cx="7153200" cy="707886"/>
          </a:xfrm>
          <a:prstGeom prst="rect">
            <a:avLst/>
          </a:prstGeom>
          <a:solidFill>
            <a:srgbClr val="E5F3F5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Российская государственная детская библиотека и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5"/>
              </a:rPr>
              <a:t>Институт 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5"/>
              </a:rPr>
              <a:t>развития, здоровья и адаптации </a:t>
            </a:r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5"/>
              </a:rPr>
              <a:t>ребенка</a:t>
            </a:r>
            <a:endParaRPr lang="ru-RU" sz="20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/>
          <a:srcRect b="33905"/>
          <a:stretch/>
        </p:blipFill>
        <p:spPr>
          <a:xfrm>
            <a:off x="387092" y="3140840"/>
            <a:ext cx="6350767" cy="26721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/>
          <a:srcRect l="4401" t="7142" r="42127" b="36772"/>
          <a:stretch/>
        </p:blipFill>
        <p:spPr>
          <a:xfrm>
            <a:off x="1689140" y="5483866"/>
            <a:ext cx="1427342" cy="6250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l="59029" t="6613" r="3009" b="2909"/>
          <a:stretch/>
        </p:blipFill>
        <p:spPr>
          <a:xfrm>
            <a:off x="11148149" y="3625129"/>
            <a:ext cx="855493" cy="8920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/>
          <a:srcRect l="2699" r="2597"/>
          <a:stretch/>
        </p:blipFill>
        <p:spPr>
          <a:xfrm>
            <a:off x="6233696" y="3836172"/>
            <a:ext cx="1736448" cy="1120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/>
          <a:srcRect l="652" t="1433" r="1789" b="770"/>
          <a:stretch/>
        </p:blipFill>
        <p:spPr>
          <a:xfrm>
            <a:off x="8209698" y="4393614"/>
            <a:ext cx="1746329" cy="1126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/>
          <a:srcRect l="684" t="2509" r="1558" b="2509"/>
          <a:stretch/>
        </p:blipFill>
        <p:spPr>
          <a:xfrm>
            <a:off x="10195581" y="5105087"/>
            <a:ext cx="1755728" cy="1131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8722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1115671" y="1075985"/>
            <a:ext cx="97525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2"/>
          <p:cNvSpPr txBox="1">
            <a:spLocks/>
          </p:cNvSpPr>
          <p:nvPr/>
        </p:nvSpPr>
        <p:spPr>
          <a:xfrm>
            <a:off x="1031551" y="205233"/>
            <a:ext cx="9932196" cy="738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РОССИЙСКОЕ ОБЩЕСТВО «ЗНАНИЕ»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636" y="228056"/>
            <a:ext cx="1143006" cy="963130"/>
          </a:xfrm>
          <a:prstGeom prst="rect">
            <a:avLst/>
          </a:prstGeom>
        </p:spPr>
      </p:pic>
      <p:pic>
        <p:nvPicPr>
          <p:cNvPr id="1026" name="Picture 2" descr="Максим Древаль и Мария Веденяпи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3411" y="1443163"/>
            <a:ext cx="4640400" cy="314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0914" y="1751408"/>
            <a:ext cx="7153200" cy="923330"/>
          </a:xfrm>
          <a:prstGeom prst="rect">
            <a:avLst/>
          </a:prstGeom>
          <a:solidFill>
            <a:srgbClr val="E5F3F5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Российская государственная детская библиотека и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4"/>
              </a:rPr>
              <a:t>Общероссийская общественно-государственная просветительская организация «Российское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4"/>
              </a:rPr>
              <a:t>общество "Знание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  <a:hlinkClick r:id="rId4"/>
              </a:rPr>
              <a:t>"»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914" y="2894405"/>
            <a:ext cx="667424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Всероссийские просветительские и профессиональные проекты для школьных и публичных библиотек:</a:t>
            </a:r>
            <a:endParaRPr lang="ru-RU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Проект «Поделись своим знанием»;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Конкурс «Школьная лига лекторов»;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Конкурс «Лучший школьный педагог-библиотекарь России»;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Конкурс «Самая читающая школа»;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Конкурс «Читаем всей семьей».</a:t>
            </a:r>
          </a:p>
        </p:txBody>
      </p:sp>
      <p:pic>
        <p:nvPicPr>
          <p:cNvPr id="3074" name="Picture 2" descr="vserossijskij konkurs chitaem vsej semej 20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7605" y="4958797"/>
            <a:ext cx="2246994" cy="1358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34037" y="4959888"/>
            <a:ext cx="3179774" cy="135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052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1115671" y="1075985"/>
            <a:ext cx="97525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2"/>
          <p:cNvSpPr txBox="1">
            <a:spLocks/>
          </p:cNvSpPr>
          <p:nvPr/>
        </p:nvSpPr>
        <p:spPr>
          <a:xfrm>
            <a:off x="1031551" y="205233"/>
            <a:ext cx="9932196" cy="738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СОВМЕСТНЫЕ МЕРОПРИЯТИЯ </a:t>
            </a:r>
            <a:b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НА ФЕДЕРАЛЬНОМ И РЕГИНАЛЬНОМ УРОВНЯХ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636" y="228056"/>
            <a:ext cx="1143006" cy="9631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8056" y="1649686"/>
            <a:ext cx="7451376" cy="4471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посещение публичных библиотек школьниками и воспитанниками детских садов на регулярной основе (тематические экскурсии, выставки, занятия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выезды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специалистов библиотек в школы и детские сады для проведения литературных занятий и мастер-классов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во всероссийских библиотечных конкурсах и проектах для школьников; </a:t>
            </a:r>
            <a:endParaRPr lang="ru-RU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использование различных и цифровых сервисов для учебной и внеурочной деятельности (например, «</a:t>
            </a:r>
            <a:r>
              <a:rPr lang="ru-RU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Библиогид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», «ПроДетЛит» и др.);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8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совместные научно-методические и образовательные мероприятия специалистов, направленные на обмен практическим опытом и повышение квалификации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77673" y="1693829"/>
            <a:ext cx="3600000" cy="2191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/>
          <a:srcRect l="19470" t="10079" r="20628" b="25454"/>
          <a:stretch/>
        </p:blipFill>
        <p:spPr>
          <a:xfrm>
            <a:off x="8177673" y="4215538"/>
            <a:ext cx="3600000" cy="217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99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276015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Проект ведется РГДБ с 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2015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 года.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Участниками проекта стали более </a:t>
            </a: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45 000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специалистов общедоступных и школьных библиотек, детских садов.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37969" y="1984478"/>
            <a:ext cx="55656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В рамках проекта раз в два года проводятся:</a:t>
            </a:r>
          </a:p>
          <a:p>
            <a:pPr marL="174625" lvl="0" indent="-1746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Всероссийский </a:t>
            </a: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конкурс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 авторских программ по приобщению детей к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чтению (2025)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174625" lvl="0" indent="-1746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Всероссийский </a:t>
            </a: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фестиваль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 авторских программ по приобщению детей к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чтению (октябрь 2025 г.)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174625" lvl="0" indent="-174625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Всероссийская научно-практическая </a:t>
            </a: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конференция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 «Растим читателя: педагогика детского и подросткового чтения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» </a:t>
            </a:r>
            <a:b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(9-10 октября 2026)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70" y="1984478"/>
            <a:ext cx="37782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Направления работы:</a:t>
            </a:r>
          </a:p>
          <a:p>
            <a:pPr marL="174625" lvl="0" indent="-174625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Отбор лучших авторских программ</a:t>
            </a:r>
          </a:p>
          <a:p>
            <a:pPr marL="174625" lvl="0" indent="-1746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Проведение мероприятий для специалистов, трансляция опыта. </a:t>
            </a:r>
          </a:p>
          <a:p>
            <a:pPr marL="174625" lvl="0" indent="-17462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Повышение квалификации библиотечных специалистов.</a:t>
            </a:r>
          </a:p>
          <a:p>
            <a:pPr marL="174625" lvl="0" indent="-174625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Создание банка авторских программ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4600"/>
          <a:stretch/>
        </p:blipFill>
        <p:spPr>
          <a:xfrm>
            <a:off x="0" y="4685005"/>
            <a:ext cx="3161052" cy="18605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4006562"/>
            <a:ext cx="12192000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ПРОЕКТ «БОЛЬШАЯ ЭКСПЕДИЦИЯ ДЕТСКОГО ЧТЕНИЯ»</a:t>
            </a:r>
            <a:endParaRPr lang="ru-RU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51514" y="3837053"/>
            <a:ext cx="11516709" cy="4797"/>
          </a:xfrm>
          <a:prstGeom prst="line">
            <a:avLst/>
          </a:prstGeom>
          <a:ln w="412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https://minnac.ru/wp-content/uploads/2023/03/355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102" b="20391"/>
          <a:stretch/>
        </p:blipFill>
        <p:spPr bwMode="auto">
          <a:xfrm>
            <a:off x="10367353" y="4915049"/>
            <a:ext cx="1500870" cy="59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7418" y="3700723"/>
            <a:ext cx="698765" cy="66055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89531" y="4508209"/>
            <a:ext cx="11532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rgbClr val="002060"/>
                </a:solidFill>
                <a:latin typeface="Cambria" panose="02040503050406030204" pitchFamily="18" charset="0"/>
              </a:rPr>
              <a:t>Основой для проведения мероприятий проекта являются </a:t>
            </a:r>
            <a:r>
              <a:rPr lang="ru-RU" sz="1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авторские методики победителей Всероссийских конкурсов авторских программ по приобщению детей к чтению</a:t>
            </a:r>
            <a:r>
              <a:rPr lang="ru-RU" sz="1400" i="1" dirty="0">
                <a:solidFill>
                  <a:srgbClr val="002060"/>
                </a:solidFill>
                <a:latin typeface="Cambria" panose="02040503050406030204" pitchFamily="18" charset="0"/>
              </a:rPr>
              <a:t> в номинации «Читаем со школьниками».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033183" y="5785398"/>
            <a:ext cx="6245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</a:rPr>
              <a:t>Главная цель проекта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– создание условий для поддержания читательского интереса у детей от 8 до 12 лет.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88103" y="5144309"/>
            <a:ext cx="92366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 2023-2025 гг. в рамках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«БЭДЧ»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прошли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фестивали в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Архангельске, Владимире, Кемерово, Липецке, Санкт-Петербурге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Саратове, Туле, Челябинске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Южно-Сахалинске и Москве.</a:t>
            </a:r>
          </a:p>
        </p:txBody>
      </p:sp>
      <p:pic>
        <p:nvPicPr>
          <p:cNvPr id="1028" name="Picture 4" descr="Большая экспедиция детского чтения: семейный формат лого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237" b="32508"/>
          <a:stretch/>
        </p:blipFill>
        <p:spPr bwMode="auto">
          <a:xfrm>
            <a:off x="10229991" y="5677366"/>
            <a:ext cx="1775595" cy="62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115671" y="1075985"/>
            <a:ext cx="9752548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2"/>
          <p:cNvSpPr txBox="1">
            <a:spLocks/>
          </p:cNvSpPr>
          <p:nvPr/>
        </p:nvSpPr>
        <p:spPr>
          <a:xfrm>
            <a:off x="1031551" y="205233"/>
            <a:ext cx="9932196" cy="738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МАСТЕРСКАЯ АВТОРСКИХ ПРОГРАММ</a:t>
            </a:r>
            <a:b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ПО ПРИОБЩЕНИЮ ДЕТЕЙ К ЧТЕНИЮ</a:t>
            </a:r>
            <a:endParaRPr lang="ru-RU" sz="2400" b="1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0636" y="228056"/>
            <a:ext cx="1143006" cy="963130"/>
          </a:xfrm>
          <a:prstGeom prst="rect">
            <a:avLst/>
          </a:prstGeom>
        </p:spPr>
      </p:pic>
      <p:pic>
        <p:nvPicPr>
          <p:cNvPr id="1026" name="Picture 2" descr="portnyagina malaho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0648" y="1982133"/>
            <a:ext cx="2541905" cy="168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8031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438"/>
          <a:stretch/>
        </p:blipFill>
        <p:spPr>
          <a:xfrm>
            <a:off x="-624" y="-283"/>
            <a:ext cx="4445562" cy="3445913"/>
          </a:xfrm>
          <a:prstGeom prst="rect">
            <a:avLst/>
          </a:prstGeom>
        </p:spPr>
      </p:pic>
      <p:sp>
        <p:nvSpPr>
          <p:cNvPr id="60" name="object 4"/>
          <p:cNvSpPr/>
          <p:nvPr/>
        </p:nvSpPr>
        <p:spPr>
          <a:xfrm>
            <a:off x="6714745" y="10670"/>
            <a:ext cx="5477255" cy="3425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2"/>
          <p:cNvGrpSpPr/>
          <p:nvPr/>
        </p:nvGrpSpPr>
        <p:grpSpPr>
          <a:xfrm>
            <a:off x="-25130" y="3436219"/>
            <a:ext cx="12256024" cy="3450465"/>
            <a:chOff x="-58853" y="3462648"/>
            <a:chExt cx="12256024" cy="3450465"/>
          </a:xfrm>
        </p:grpSpPr>
        <p:sp>
          <p:nvSpPr>
            <p:cNvPr id="6" name="object 6"/>
            <p:cNvSpPr/>
            <p:nvPr/>
          </p:nvSpPr>
          <p:spPr>
            <a:xfrm>
              <a:off x="-58853" y="3462648"/>
              <a:ext cx="3973909" cy="3450465"/>
            </a:xfrm>
            <a:custGeom>
              <a:avLst/>
              <a:gdLst/>
              <a:ahLst/>
              <a:cxnLst/>
              <a:rect l="l" t="t" r="r" b="b"/>
              <a:pathLst>
                <a:path w="4067809" h="3436620">
                  <a:moveTo>
                    <a:pt x="0" y="3436620"/>
                  </a:moveTo>
                  <a:lnTo>
                    <a:pt x="4067555" y="3436620"/>
                  </a:lnTo>
                  <a:lnTo>
                    <a:pt x="4067555" y="0"/>
                  </a:lnTo>
                  <a:lnTo>
                    <a:pt x="0" y="0"/>
                  </a:lnTo>
                  <a:lnTo>
                    <a:pt x="0" y="3436620"/>
                  </a:lnTo>
                  <a:close/>
                </a:path>
              </a:pathLst>
            </a:custGeom>
            <a:solidFill>
              <a:srgbClr val="FA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07012" y="3463049"/>
              <a:ext cx="4090159" cy="3446777"/>
            </a:xfrm>
            <a:custGeom>
              <a:avLst/>
              <a:gdLst/>
              <a:ahLst/>
              <a:cxnLst/>
              <a:rect l="l" t="t" r="r" b="b"/>
              <a:pathLst>
                <a:path w="4058920" h="3429000">
                  <a:moveTo>
                    <a:pt x="4058411" y="0"/>
                  </a:moveTo>
                  <a:lnTo>
                    <a:pt x="0" y="0"/>
                  </a:lnTo>
                  <a:lnTo>
                    <a:pt x="0" y="3428997"/>
                  </a:lnTo>
                  <a:lnTo>
                    <a:pt x="4058411" y="3428997"/>
                  </a:lnTo>
                  <a:lnTo>
                    <a:pt x="4058411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987673" y="-283"/>
            <a:ext cx="4145407" cy="34369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0460" y="100594"/>
            <a:ext cx="985630" cy="907418"/>
          </a:xfrm>
          <a:prstGeom prst="rect">
            <a:avLst/>
          </a:prstGeom>
        </p:spPr>
      </p:pic>
      <p:grpSp>
        <p:nvGrpSpPr>
          <p:cNvPr id="82" name="object 21"/>
          <p:cNvGrpSpPr/>
          <p:nvPr/>
        </p:nvGrpSpPr>
        <p:grpSpPr>
          <a:xfrm>
            <a:off x="7210218" y="1014750"/>
            <a:ext cx="759612" cy="538543"/>
            <a:chOff x="635508" y="5478779"/>
            <a:chExt cx="902335" cy="744220"/>
          </a:xfrm>
        </p:grpSpPr>
        <p:sp>
          <p:nvSpPr>
            <p:cNvPr id="83" name="object 22"/>
            <p:cNvSpPr/>
            <p:nvPr/>
          </p:nvSpPr>
          <p:spPr>
            <a:xfrm>
              <a:off x="635508" y="6102097"/>
              <a:ext cx="902208" cy="12039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23"/>
            <p:cNvSpPr/>
            <p:nvPr/>
          </p:nvSpPr>
          <p:spPr>
            <a:xfrm>
              <a:off x="819912" y="5478779"/>
              <a:ext cx="533400" cy="58369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8276754" y="3531282"/>
            <a:ext cx="381369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Состав Лаборатории детского и подросткового чтения </a:t>
            </a:r>
            <a:r>
              <a:rPr lang="en-US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#</a:t>
            </a:r>
            <a:r>
              <a:rPr lang="ru-RU" sz="12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ЗнайЧитай</a:t>
            </a:r>
            <a:r>
              <a:rPr lang="ru-RU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: </a:t>
            </a:r>
          </a:p>
          <a:p>
            <a:endParaRPr lang="ru-RU" sz="12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тематические инсталляции </a:t>
            </a:r>
            <a:r>
              <a:rPr lang="ru-RU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«История русской письменности»</a:t>
            </a: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«Сказка»</a:t>
            </a: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12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«Сказки нашего края»</a:t>
            </a: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книжная витрина для сменных тематических экспозиций;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200" dirty="0">
                <a:solidFill>
                  <a:srgbClr val="002060"/>
                </a:solidFill>
                <a:latin typeface="Cambria" panose="02040503050406030204" pitchFamily="18" charset="0"/>
              </a:rPr>
              <a:t>берестяные грамоты, клинописные и восковые таблички с древними письменами</a:t>
            </a: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u-RU" sz="1200" dirty="0">
                <a:solidFill>
                  <a:srgbClr val="002060"/>
                </a:solidFill>
                <a:latin typeface="Cambria" panose="02040503050406030204" pitchFamily="18" charset="0"/>
              </a:rPr>
              <a:t>фрагменты петроглифов, сказочные костюмы и маски, магнитный </a:t>
            </a: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театр;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научно-практическое пособие по истории русской письменности и русской народной сказки;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сопроводительные видеоматериалы (лекции, практические занятия, мастер-классы)</a:t>
            </a:r>
            <a:endParaRPr lang="ru-RU" sz="12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73815" y="3470828"/>
            <a:ext cx="3813170" cy="1689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Лаборатории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это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уникальные интерактивные пространства, где можно познакомиться с историей русской письменности и печатного дела − от истоков до современности, а также с русской народной сказкой и фольклором народов, населяющих нашу страну. </a:t>
            </a:r>
            <a:endParaRPr lang="ru-RU" sz="1400" dirty="0">
              <a:solidFill>
                <a:srgbClr val="002060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332" y="5330848"/>
            <a:ext cx="3820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Цель создания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Лабораторий «#</a:t>
            </a:r>
            <a:r>
              <a:rPr lang="ru-RU" sz="1400" dirty="0" err="1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ЗнайЧитай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» – комплексная работа по приобщению детей, в первую очередь школьников, к чтению на материале истории русской письменности и истории русской-народной и авторской сказки 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031052" y="2984073"/>
            <a:ext cx="41178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(проект реализуется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 2022 г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.)</a:t>
            </a:r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948779" y="3427320"/>
            <a:ext cx="4191956" cy="3436903"/>
          </a:xfrm>
          <a:prstGeom prst="rect">
            <a:avLst/>
          </a:prstGeom>
          <a:solidFill>
            <a:srgbClr val="E1EFD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39" b="16308"/>
          <a:stretch/>
        </p:blipFill>
        <p:spPr>
          <a:xfrm>
            <a:off x="3952607" y="3436219"/>
            <a:ext cx="4188128" cy="2057400"/>
          </a:xfrm>
          <a:prstGeom prst="rect">
            <a:avLst/>
          </a:prstGeom>
        </p:spPr>
      </p:pic>
      <p:sp>
        <p:nvSpPr>
          <p:cNvPr id="37" name="Заголовок 1"/>
          <p:cNvSpPr txBox="1">
            <a:spLocks/>
          </p:cNvSpPr>
          <p:nvPr/>
        </p:nvSpPr>
        <p:spPr>
          <a:xfrm>
            <a:off x="3910586" y="5550492"/>
            <a:ext cx="4226321" cy="130750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Лаборатории создаются на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базе </a:t>
            </a:r>
            <a:endParaRPr lang="ru-RU" sz="14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центральных библиотек субъектов РФ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endParaRPr lang="ru-RU" sz="14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обслуживающих детей, </a:t>
            </a:r>
          </a:p>
          <a:p>
            <a:endParaRPr lang="ru-RU" sz="5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на базе подшефных библиотек </a:t>
            </a:r>
          </a:p>
          <a:p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</a:rPr>
              <a:t>в новых субъектах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РФ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4756065" y="2013448"/>
            <a:ext cx="3336080" cy="775859"/>
            <a:chOff x="920695" y="6006151"/>
            <a:chExt cx="3289129" cy="784757"/>
          </a:xfrm>
        </p:grpSpPr>
        <p:sp>
          <p:nvSpPr>
            <p:cNvPr id="47" name="object 5"/>
            <p:cNvSpPr/>
            <p:nvPr/>
          </p:nvSpPr>
          <p:spPr>
            <a:xfrm>
              <a:off x="1882974" y="6116009"/>
              <a:ext cx="251002" cy="28333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48" name="object 6"/>
            <p:cNvSpPr/>
            <p:nvPr/>
          </p:nvSpPr>
          <p:spPr>
            <a:xfrm>
              <a:off x="1265373" y="6116517"/>
              <a:ext cx="256666" cy="28282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49" name="object 7"/>
            <p:cNvSpPr/>
            <p:nvPr/>
          </p:nvSpPr>
          <p:spPr>
            <a:xfrm>
              <a:off x="1575253" y="6122663"/>
              <a:ext cx="254635" cy="270510"/>
            </a:xfrm>
            <a:custGeom>
              <a:avLst/>
              <a:gdLst/>
              <a:ahLst/>
              <a:cxnLst/>
              <a:rect l="l" t="t" r="r" b="b"/>
              <a:pathLst>
                <a:path w="254634" h="270510">
                  <a:moveTo>
                    <a:pt x="254381" y="100660"/>
                  </a:moveTo>
                  <a:lnTo>
                    <a:pt x="71120" y="100660"/>
                  </a:lnTo>
                  <a:lnTo>
                    <a:pt x="71120" y="330"/>
                  </a:lnTo>
                  <a:lnTo>
                    <a:pt x="0" y="330"/>
                  </a:lnTo>
                  <a:lnTo>
                    <a:pt x="0" y="100660"/>
                  </a:lnTo>
                  <a:lnTo>
                    <a:pt x="0" y="161620"/>
                  </a:lnTo>
                  <a:lnTo>
                    <a:pt x="0" y="269570"/>
                  </a:lnTo>
                  <a:lnTo>
                    <a:pt x="71120" y="269570"/>
                  </a:lnTo>
                  <a:lnTo>
                    <a:pt x="71120" y="161620"/>
                  </a:lnTo>
                  <a:lnTo>
                    <a:pt x="254381" y="161620"/>
                  </a:lnTo>
                  <a:lnTo>
                    <a:pt x="254381" y="100660"/>
                  </a:lnTo>
                  <a:close/>
                </a:path>
                <a:path w="254634" h="270510">
                  <a:moveTo>
                    <a:pt x="254431" y="162115"/>
                  </a:moveTo>
                  <a:lnTo>
                    <a:pt x="183261" y="162115"/>
                  </a:lnTo>
                  <a:lnTo>
                    <a:pt x="183261" y="269951"/>
                  </a:lnTo>
                  <a:lnTo>
                    <a:pt x="254431" y="269951"/>
                  </a:lnTo>
                  <a:lnTo>
                    <a:pt x="254431" y="162115"/>
                  </a:lnTo>
                  <a:close/>
                </a:path>
                <a:path w="254634" h="270510">
                  <a:moveTo>
                    <a:pt x="254431" y="0"/>
                  </a:moveTo>
                  <a:lnTo>
                    <a:pt x="183261" y="0"/>
                  </a:lnTo>
                  <a:lnTo>
                    <a:pt x="183261" y="100025"/>
                  </a:lnTo>
                  <a:lnTo>
                    <a:pt x="254431" y="100025"/>
                  </a:lnTo>
                  <a:lnTo>
                    <a:pt x="254431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50" name="object 8"/>
            <p:cNvSpPr/>
            <p:nvPr/>
          </p:nvSpPr>
          <p:spPr>
            <a:xfrm>
              <a:off x="920695" y="6019869"/>
              <a:ext cx="327660" cy="372745"/>
            </a:xfrm>
            <a:custGeom>
              <a:avLst/>
              <a:gdLst/>
              <a:ahLst/>
              <a:cxnLst/>
              <a:rect l="l" t="t" r="r" b="b"/>
              <a:pathLst>
                <a:path w="327659" h="372745">
                  <a:moveTo>
                    <a:pt x="327279" y="95631"/>
                  </a:moveTo>
                  <a:lnTo>
                    <a:pt x="272923" y="95631"/>
                  </a:lnTo>
                  <a:lnTo>
                    <a:pt x="305435" y="0"/>
                  </a:lnTo>
                  <a:lnTo>
                    <a:pt x="252222" y="0"/>
                  </a:lnTo>
                  <a:lnTo>
                    <a:pt x="220853" y="95631"/>
                  </a:lnTo>
                  <a:lnTo>
                    <a:pt x="205105" y="95631"/>
                  </a:lnTo>
                  <a:lnTo>
                    <a:pt x="205105" y="140335"/>
                  </a:lnTo>
                  <a:lnTo>
                    <a:pt x="174244" y="233045"/>
                  </a:lnTo>
                  <a:lnTo>
                    <a:pt x="122174" y="233045"/>
                  </a:lnTo>
                  <a:lnTo>
                    <a:pt x="152400" y="140335"/>
                  </a:lnTo>
                  <a:lnTo>
                    <a:pt x="205105" y="140335"/>
                  </a:lnTo>
                  <a:lnTo>
                    <a:pt x="205105" y="95631"/>
                  </a:lnTo>
                  <a:lnTo>
                    <a:pt x="168148" y="95631"/>
                  </a:lnTo>
                  <a:lnTo>
                    <a:pt x="199517" y="0"/>
                  </a:lnTo>
                  <a:lnTo>
                    <a:pt x="146812" y="0"/>
                  </a:lnTo>
                  <a:lnTo>
                    <a:pt x="115443" y="95631"/>
                  </a:lnTo>
                  <a:lnTo>
                    <a:pt x="58801" y="95631"/>
                  </a:lnTo>
                  <a:lnTo>
                    <a:pt x="44831" y="140335"/>
                  </a:lnTo>
                  <a:lnTo>
                    <a:pt x="99695" y="140335"/>
                  </a:lnTo>
                  <a:lnTo>
                    <a:pt x="69469" y="233045"/>
                  </a:lnTo>
                  <a:lnTo>
                    <a:pt x="14605" y="233045"/>
                  </a:lnTo>
                  <a:lnTo>
                    <a:pt x="0" y="278257"/>
                  </a:lnTo>
                  <a:lnTo>
                    <a:pt x="53848" y="278257"/>
                  </a:lnTo>
                  <a:lnTo>
                    <a:pt x="21844" y="372745"/>
                  </a:lnTo>
                  <a:lnTo>
                    <a:pt x="74549" y="372745"/>
                  </a:lnTo>
                  <a:lnTo>
                    <a:pt x="106426" y="278257"/>
                  </a:lnTo>
                  <a:lnTo>
                    <a:pt x="159766" y="278257"/>
                  </a:lnTo>
                  <a:lnTo>
                    <a:pt x="127254" y="372745"/>
                  </a:lnTo>
                  <a:lnTo>
                    <a:pt x="180467" y="372745"/>
                  </a:lnTo>
                  <a:lnTo>
                    <a:pt x="211836" y="278257"/>
                  </a:lnTo>
                  <a:lnTo>
                    <a:pt x="269494" y="278257"/>
                  </a:lnTo>
                  <a:lnTo>
                    <a:pt x="283591" y="233045"/>
                  </a:lnTo>
                  <a:lnTo>
                    <a:pt x="226949" y="233045"/>
                  </a:lnTo>
                  <a:lnTo>
                    <a:pt x="257810" y="140335"/>
                  </a:lnTo>
                  <a:lnTo>
                    <a:pt x="313817" y="140335"/>
                  </a:lnTo>
                  <a:lnTo>
                    <a:pt x="327279" y="9563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51" name="object 9"/>
            <p:cNvSpPr/>
            <p:nvPr/>
          </p:nvSpPr>
          <p:spPr>
            <a:xfrm>
              <a:off x="2835347" y="6122739"/>
              <a:ext cx="254635" cy="269875"/>
            </a:xfrm>
            <a:custGeom>
              <a:avLst/>
              <a:gdLst/>
              <a:ahLst/>
              <a:cxnLst/>
              <a:rect l="l" t="t" r="r" b="b"/>
              <a:pathLst>
                <a:path w="254634" h="269875">
                  <a:moveTo>
                    <a:pt x="254431" y="100545"/>
                  </a:moveTo>
                  <a:lnTo>
                    <a:pt x="254381" y="0"/>
                  </a:lnTo>
                  <a:lnTo>
                    <a:pt x="182753" y="0"/>
                  </a:lnTo>
                  <a:lnTo>
                    <a:pt x="71120" y="163195"/>
                  </a:lnTo>
                  <a:lnTo>
                    <a:pt x="71120" y="0"/>
                  </a:lnTo>
                  <a:lnTo>
                    <a:pt x="0" y="0"/>
                  </a:lnTo>
                  <a:lnTo>
                    <a:pt x="0" y="269875"/>
                  </a:lnTo>
                  <a:lnTo>
                    <a:pt x="68326" y="269875"/>
                  </a:lnTo>
                  <a:lnTo>
                    <a:pt x="140843" y="163195"/>
                  </a:lnTo>
                  <a:lnTo>
                    <a:pt x="183261" y="100584"/>
                  </a:lnTo>
                  <a:lnTo>
                    <a:pt x="183261" y="269875"/>
                  </a:lnTo>
                  <a:lnTo>
                    <a:pt x="254431" y="269875"/>
                  </a:lnTo>
                  <a:lnTo>
                    <a:pt x="254431" y="100545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grpSp>
          <p:nvGrpSpPr>
            <p:cNvPr id="52" name="object 10"/>
            <p:cNvGrpSpPr/>
            <p:nvPr/>
          </p:nvGrpSpPr>
          <p:grpSpPr>
            <a:xfrm>
              <a:off x="3134559" y="6116009"/>
              <a:ext cx="501649" cy="283337"/>
              <a:chOff x="10729976" y="3858895"/>
              <a:chExt cx="501649" cy="283337"/>
            </a:xfrm>
          </p:grpSpPr>
          <p:sp>
            <p:nvSpPr>
              <p:cNvPr id="62" name="object 11"/>
              <p:cNvSpPr/>
              <p:nvPr/>
            </p:nvSpPr>
            <p:spPr>
              <a:xfrm>
                <a:off x="10729976" y="3865575"/>
                <a:ext cx="223520" cy="270510"/>
              </a:xfrm>
              <a:custGeom>
                <a:avLst/>
                <a:gdLst/>
                <a:ahLst/>
                <a:cxnLst/>
                <a:rect l="l" t="t" r="r" b="b"/>
                <a:pathLst>
                  <a:path w="223520" h="270510">
                    <a:moveTo>
                      <a:pt x="147421" y="62039"/>
                    </a:moveTo>
                    <a:lnTo>
                      <a:pt x="75692" y="62039"/>
                    </a:lnTo>
                    <a:lnTo>
                      <a:pt x="75692" y="269925"/>
                    </a:lnTo>
                    <a:lnTo>
                      <a:pt x="147421" y="269925"/>
                    </a:lnTo>
                    <a:lnTo>
                      <a:pt x="147421" y="62039"/>
                    </a:lnTo>
                    <a:close/>
                  </a:path>
                  <a:path w="223520" h="270510">
                    <a:moveTo>
                      <a:pt x="223050" y="0"/>
                    </a:moveTo>
                    <a:lnTo>
                      <a:pt x="0" y="0"/>
                    </a:lnTo>
                    <a:lnTo>
                      <a:pt x="0" y="62026"/>
                    </a:lnTo>
                    <a:lnTo>
                      <a:pt x="223050" y="62026"/>
                    </a:lnTo>
                    <a:lnTo>
                      <a:pt x="223050" y="0"/>
                    </a:lnTo>
                    <a:close/>
                  </a:path>
                </a:pathLst>
              </a:custGeom>
              <a:solidFill>
                <a:srgbClr val="001F5F"/>
              </a:solid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  <p:sp>
            <p:nvSpPr>
              <p:cNvPr id="63" name="object 12"/>
              <p:cNvSpPr/>
              <p:nvPr/>
            </p:nvSpPr>
            <p:spPr>
              <a:xfrm>
                <a:off x="10980547" y="3858895"/>
                <a:ext cx="251078" cy="283337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</p:grpSp>
        <p:grpSp>
          <p:nvGrpSpPr>
            <p:cNvPr id="53" name="object 13"/>
            <p:cNvGrpSpPr/>
            <p:nvPr/>
          </p:nvGrpSpPr>
          <p:grpSpPr>
            <a:xfrm>
              <a:off x="2510862" y="6122739"/>
              <a:ext cx="254635" cy="269875"/>
              <a:chOff x="10106279" y="3865625"/>
              <a:chExt cx="254635" cy="269875"/>
            </a:xfrm>
          </p:grpSpPr>
          <p:sp>
            <p:nvSpPr>
              <p:cNvPr id="59" name="object 14"/>
              <p:cNvSpPr/>
              <p:nvPr/>
            </p:nvSpPr>
            <p:spPr>
              <a:xfrm>
                <a:off x="10106279" y="3865625"/>
                <a:ext cx="254635" cy="269875"/>
              </a:xfrm>
              <a:custGeom>
                <a:avLst/>
                <a:gdLst/>
                <a:ahLst/>
                <a:cxnLst/>
                <a:rect l="l" t="t" r="r" b="b"/>
                <a:pathLst>
                  <a:path w="254634" h="269875">
                    <a:moveTo>
                      <a:pt x="254381" y="123444"/>
                    </a:moveTo>
                    <a:lnTo>
                      <a:pt x="128397" y="123444"/>
                    </a:lnTo>
                    <a:lnTo>
                      <a:pt x="103505" y="120904"/>
                    </a:lnTo>
                    <a:lnTo>
                      <a:pt x="85725" y="112522"/>
                    </a:lnTo>
                    <a:lnTo>
                      <a:pt x="74803" y="97028"/>
                    </a:lnTo>
                    <a:lnTo>
                      <a:pt x="71120" y="73152"/>
                    </a:lnTo>
                    <a:lnTo>
                      <a:pt x="71120" y="0"/>
                    </a:lnTo>
                    <a:lnTo>
                      <a:pt x="0" y="0"/>
                    </a:lnTo>
                    <a:lnTo>
                      <a:pt x="0" y="97790"/>
                    </a:lnTo>
                    <a:lnTo>
                      <a:pt x="2413" y="123698"/>
                    </a:lnTo>
                    <a:lnTo>
                      <a:pt x="10033" y="145669"/>
                    </a:lnTo>
                    <a:lnTo>
                      <a:pt x="43180" y="176022"/>
                    </a:lnTo>
                    <a:lnTo>
                      <a:pt x="69723" y="183896"/>
                    </a:lnTo>
                    <a:lnTo>
                      <a:pt x="103632" y="186563"/>
                    </a:lnTo>
                    <a:lnTo>
                      <a:pt x="127762" y="185293"/>
                    </a:lnTo>
                    <a:lnTo>
                      <a:pt x="149225" y="181737"/>
                    </a:lnTo>
                    <a:lnTo>
                      <a:pt x="167767" y="176530"/>
                    </a:lnTo>
                    <a:lnTo>
                      <a:pt x="182753" y="169799"/>
                    </a:lnTo>
                    <a:lnTo>
                      <a:pt x="254381" y="169799"/>
                    </a:lnTo>
                    <a:lnTo>
                      <a:pt x="254381" y="123444"/>
                    </a:lnTo>
                    <a:close/>
                  </a:path>
                  <a:path w="254634" h="269875">
                    <a:moveTo>
                      <a:pt x="254482" y="169862"/>
                    </a:moveTo>
                    <a:lnTo>
                      <a:pt x="182753" y="169862"/>
                    </a:lnTo>
                    <a:lnTo>
                      <a:pt x="182753" y="269875"/>
                    </a:lnTo>
                    <a:lnTo>
                      <a:pt x="254482" y="269875"/>
                    </a:lnTo>
                    <a:lnTo>
                      <a:pt x="254482" y="169862"/>
                    </a:lnTo>
                    <a:close/>
                  </a:path>
                </a:pathLst>
              </a:custGeom>
              <a:solidFill>
                <a:srgbClr val="001F5F"/>
              </a:solid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  <p:sp>
            <p:nvSpPr>
              <p:cNvPr id="61" name="object 15"/>
              <p:cNvSpPr/>
              <p:nvPr/>
            </p:nvSpPr>
            <p:spPr>
              <a:xfrm>
                <a:off x="10234676" y="3865626"/>
                <a:ext cx="125983" cy="12344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</p:grpSp>
        <p:sp>
          <p:nvSpPr>
            <p:cNvPr id="54" name="object 16"/>
            <p:cNvSpPr/>
            <p:nvPr/>
          </p:nvSpPr>
          <p:spPr>
            <a:xfrm>
              <a:off x="3706567" y="6006151"/>
              <a:ext cx="254635" cy="386714"/>
            </a:xfrm>
            <a:custGeom>
              <a:avLst/>
              <a:gdLst/>
              <a:ahLst/>
              <a:cxnLst/>
              <a:rect l="l" t="t" r="r" b="b"/>
              <a:pathLst>
                <a:path w="254634" h="386714">
                  <a:moveTo>
                    <a:pt x="254508" y="115824"/>
                  </a:moveTo>
                  <a:lnTo>
                    <a:pt x="182753" y="115824"/>
                  </a:lnTo>
                  <a:lnTo>
                    <a:pt x="71247" y="279654"/>
                  </a:lnTo>
                  <a:lnTo>
                    <a:pt x="71247" y="115824"/>
                  </a:lnTo>
                  <a:lnTo>
                    <a:pt x="0" y="115824"/>
                  </a:lnTo>
                  <a:lnTo>
                    <a:pt x="0" y="386715"/>
                  </a:lnTo>
                  <a:lnTo>
                    <a:pt x="68326" y="386715"/>
                  </a:lnTo>
                  <a:lnTo>
                    <a:pt x="183261" y="216789"/>
                  </a:lnTo>
                  <a:lnTo>
                    <a:pt x="183261" y="386715"/>
                  </a:lnTo>
                  <a:lnTo>
                    <a:pt x="254508" y="386715"/>
                  </a:lnTo>
                  <a:lnTo>
                    <a:pt x="254508" y="115824"/>
                  </a:lnTo>
                  <a:close/>
                </a:path>
                <a:path w="254634" h="386714">
                  <a:moveTo>
                    <a:pt x="254508" y="0"/>
                  </a:moveTo>
                  <a:lnTo>
                    <a:pt x="190500" y="7112"/>
                  </a:lnTo>
                  <a:lnTo>
                    <a:pt x="143002" y="27940"/>
                  </a:lnTo>
                  <a:lnTo>
                    <a:pt x="127254" y="43434"/>
                  </a:lnTo>
                  <a:lnTo>
                    <a:pt x="111379" y="27940"/>
                  </a:lnTo>
                  <a:lnTo>
                    <a:pt x="90170" y="15875"/>
                  </a:lnTo>
                  <a:lnTo>
                    <a:pt x="64008" y="7112"/>
                  </a:lnTo>
                  <a:lnTo>
                    <a:pt x="33782" y="1778"/>
                  </a:lnTo>
                  <a:lnTo>
                    <a:pt x="0" y="0"/>
                  </a:lnTo>
                  <a:lnTo>
                    <a:pt x="0" y="38735"/>
                  </a:lnTo>
                  <a:lnTo>
                    <a:pt x="36957" y="41275"/>
                  </a:lnTo>
                  <a:lnTo>
                    <a:pt x="66040" y="48768"/>
                  </a:lnTo>
                  <a:lnTo>
                    <a:pt x="89916" y="60833"/>
                  </a:lnTo>
                  <a:lnTo>
                    <a:pt x="111506" y="77597"/>
                  </a:lnTo>
                  <a:lnTo>
                    <a:pt x="143002" y="77597"/>
                  </a:lnTo>
                  <a:lnTo>
                    <a:pt x="164465" y="60833"/>
                  </a:lnTo>
                  <a:lnTo>
                    <a:pt x="188468" y="48768"/>
                  </a:lnTo>
                  <a:lnTo>
                    <a:pt x="217551" y="41275"/>
                  </a:lnTo>
                  <a:lnTo>
                    <a:pt x="254508" y="38735"/>
                  </a:lnTo>
                  <a:lnTo>
                    <a:pt x="25450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grpSp>
          <p:nvGrpSpPr>
            <p:cNvPr id="55" name="object 17"/>
            <p:cNvGrpSpPr/>
            <p:nvPr/>
          </p:nvGrpSpPr>
          <p:grpSpPr>
            <a:xfrm>
              <a:off x="2197806" y="6006154"/>
              <a:ext cx="253365" cy="386969"/>
              <a:chOff x="9793223" y="3749040"/>
              <a:chExt cx="253365" cy="386969"/>
            </a:xfrm>
          </p:grpSpPr>
          <p:sp>
            <p:nvSpPr>
              <p:cNvPr id="57" name="object 18"/>
              <p:cNvSpPr/>
              <p:nvPr/>
            </p:nvSpPr>
            <p:spPr>
              <a:xfrm>
                <a:off x="9793223" y="3864864"/>
                <a:ext cx="253365" cy="271145"/>
              </a:xfrm>
              <a:custGeom>
                <a:avLst/>
                <a:gdLst/>
                <a:ahLst/>
                <a:cxnLst/>
                <a:rect l="l" t="t" r="r" b="b"/>
                <a:pathLst>
                  <a:path w="253365" h="271145">
                    <a:moveTo>
                      <a:pt x="252983" y="0"/>
                    </a:moveTo>
                    <a:lnTo>
                      <a:pt x="181609" y="0"/>
                    </a:lnTo>
                    <a:lnTo>
                      <a:pt x="70739" y="163830"/>
                    </a:lnTo>
                    <a:lnTo>
                      <a:pt x="70739" y="0"/>
                    </a:lnTo>
                    <a:lnTo>
                      <a:pt x="0" y="0"/>
                    </a:lnTo>
                    <a:lnTo>
                      <a:pt x="0" y="270891"/>
                    </a:lnTo>
                    <a:lnTo>
                      <a:pt x="67945" y="270891"/>
                    </a:lnTo>
                    <a:lnTo>
                      <a:pt x="182245" y="100965"/>
                    </a:lnTo>
                    <a:lnTo>
                      <a:pt x="182245" y="270891"/>
                    </a:lnTo>
                    <a:lnTo>
                      <a:pt x="252983" y="270891"/>
                    </a:lnTo>
                    <a:lnTo>
                      <a:pt x="252983" y="0"/>
                    </a:lnTo>
                    <a:close/>
                  </a:path>
                </a:pathLst>
              </a:custGeom>
              <a:solidFill>
                <a:srgbClr val="001F5F"/>
              </a:solid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  <p:sp>
            <p:nvSpPr>
              <p:cNvPr id="58" name="object 19"/>
              <p:cNvSpPr/>
              <p:nvPr/>
            </p:nvSpPr>
            <p:spPr>
              <a:xfrm>
                <a:off x="9793223" y="3749040"/>
                <a:ext cx="252983" cy="77597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</p:grpSp>
        <p:sp>
          <p:nvSpPr>
            <p:cNvPr id="56" name="object 57"/>
            <p:cNvSpPr txBox="1"/>
            <p:nvPr/>
          </p:nvSpPr>
          <p:spPr>
            <a:xfrm>
              <a:off x="2104927" y="6384508"/>
              <a:ext cx="2104897" cy="4064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500" spc="-10" dirty="0">
                  <a:solidFill>
                    <a:srgbClr val="001F5F"/>
                  </a:solidFill>
                  <a:latin typeface="Carlito"/>
                  <a:cs typeface="Carlito"/>
                </a:rPr>
                <a:t>лаборатория</a:t>
              </a:r>
              <a:endParaRPr sz="2500" dirty="0">
                <a:latin typeface="Carlito"/>
                <a:cs typeface="Carlito"/>
              </a:endParaRPr>
            </a:p>
          </p:txBody>
        </p:sp>
      </p:grpSp>
      <p:sp>
        <p:nvSpPr>
          <p:cNvPr id="46" name="object 20"/>
          <p:cNvSpPr/>
          <p:nvPr/>
        </p:nvSpPr>
        <p:spPr>
          <a:xfrm>
            <a:off x="4115948" y="250954"/>
            <a:ext cx="2456793" cy="14233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1337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ГДБ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РГДБ" id="{476FF02A-B44A-4927-A0C1-B3473D4637AC}" vid="{0F9F2C84-994E-46AD-A48A-F0C27306C8B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Патриотическая</Template>
  <TotalTime>7652</TotalTime>
  <Words>844</Words>
  <Application>Microsoft Office PowerPoint</Application>
  <PresentationFormat>Произвольный</PresentationFormat>
  <Paragraphs>113</Paragraphs>
  <Slides>12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РГДБ</vt:lpstr>
      <vt:lpstr>СОВРЕМЕННАЯ БИБЛИОТЕКА ДЛЯ ДЕТЕЙ:  объединяя усилия – воспитываем гражданина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Библиотечно-информационное обслуживание детей: стратегии развития и новые подходы</dc:title>
  <dc:creator>Сотрудник NMO</dc:creator>
  <cp:lastModifiedBy>stefan</cp:lastModifiedBy>
  <cp:revision>237</cp:revision>
  <cp:lastPrinted>2025-11-06T09:44:21Z</cp:lastPrinted>
  <dcterms:created xsi:type="dcterms:W3CDTF">2025-10-20T12:51:36Z</dcterms:created>
  <dcterms:modified xsi:type="dcterms:W3CDTF">2026-08-13T09:04:46Z</dcterms:modified>
</cp:coreProperties>
</file>