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5" r:id="rId3"/>
    <p:sldId id="257" r:id="rId4"/>
    <p:sldId id="266" r:id="rId5"/>
    <p:sldId id="267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23DBD67-8E5D-4F17-97C1-78783E39D532}">
          <p14:sldIdLst>
            <p14:sldId id="256"/>
            <p14:sldId id="265"/>
            <p14:sldId id="257"/>
            <p14:sldId id="266"/>
            <p14:sldId id="267"/>
          </p14:sldIdLst>
        </p14:section>
        <p14:section name="Раздел без заголовка" id="{6E5370B2-4CAA-45A9-B12E-5673F5EED64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5" autoAdjust="0"/>
    <p:restoredTop sz="91629" autoAdjust="0"/>
  </p:normalViewPr>
  <p:slideViewPr>
    <p:cSldViewPr snapToGrid="0">
      <p:cViewPr varScale="1">
        <p:scale>
          <a:sx n="81" d="100"/>
          <a:sy n="81" d="100"/>
        </p:scale>
        <p:origin x="23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DCDFD-E02C-44FA-AA39-62A03032A82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6234F-B02B-4297-AE23-228A76E4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571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6234F-B02B-4297-AE23-228A76E405E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28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6234F-B02B-4297-AE23-228A76E405E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39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6234F-B02B-4297-AE23-228A76E405E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182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6234F-B02B-4297-AE23-228A76E405E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103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54349-7EC1-9EA2-00D5-08605C8AA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3CDAAD-10FA-6046-0BC6-D150789CFA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4ADE2-0015-ABC6-8B56-1FBB719FD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EB533-6B60-AFD2-8650-F58CB4414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A35A2-9A33-7D37-1BC8-4B744A57B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24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1F6026-9DF8-65D0-14EE-315746BDD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2A114E-89E4-A283-91D7-9C8675F02A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B3B940-E52D-3080-16F4-5AC3872DC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90740A-033E-4056-5537-126646E9C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35FE6E-B738-7309-B3E9-4CC996C4C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09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79DD399-B504-E9A1-B366-F864CFB9CD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726404-6AC6-1E11-956E-2951186CE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6511E9-3826-4348-51B0-DEEF6881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920940-0C61-15A4-F3DF-59681D0ED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67A31B-ADF8-EF8B-82D1-4978E09F4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649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46F29B-08DE-BC5D-19D2-AB048F440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D1C5ED-D83D-5A10-FD9B-9FD4F7428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DBF547-A64B-F07E-F8DA-BF330ACEF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982A07-1312-28CF-9AB5-B4EDDCA9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FAD6D1-8673-9423-559D-7C5020A09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450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E04458-459B-924F-F2A8-D7460690D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B955D7-C6CD-EA8B-94C8-D207C4AB4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04DA3A-6ED4-52E9-480B-97C20FC83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0070D0-1738-78FE-F988-1BE2F3559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4DC0C5-5F8B-13C7-9276-D2D4184F8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27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AF2E8-D581-9975-1E83-8A7BF879A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CCBE52-AB35-F630-84A0-BC453E75F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52DF60-D6F0-B0B7-22C6-8FBB6B140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AD63F5-C169-BDA7-DA37-F7B947F1D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1670E0-A10F-636F-2689-A000B9BB3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E036DC-7E49-94C5-82E9-660611140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87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A3EBBC-8970-EF3E-D2AC-C093AC85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ABD8BB-89DC-2963-7109-F17A09E15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02A0E-A98B-3536-10AB-E79530993F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9AF9B2E-6A69-040A-CC36-3801517C08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08D9EB-4C92-17D0-0AD9-16767C0EF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9B47805-ABBB-7CEE-7CE0-52007CF45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3B91A27-F9B3-FE89-0194-F69AEF522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BB08B5A-B437-47E5-2948-32AC9E75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70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FEE8EC-D4E2-4D1D-24F4-CD35FBBAE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E66E6B7-8C84-F0C0-8BB7-AEA1C85D8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1605F22-B52D-423B-64A7-388F9722F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519CCF6-EFD3-2848-0AA8-43DA938BD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74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5BA2FB-7BC8-0345-8C91-54435CCB9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D6A0E8-712C-A2E4-C582-FDF65D988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965CA0D-EFA3-426C-50FE-DF9652F8B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87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EF409-A6E7-CFE8-5393-8DCCC6000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BA8E98-770D-7CB7-4F37-2C718119C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5B062F-9BD1-9206-E517-7E76393C2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353407-3447-1E10-B31D-4C5CE69C1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668E6-A9AC-7B5E-A85B-EC3DF0132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8B87D6-3EAE-4355-ED94-518318293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681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7446E-739B-BAC8-6D2F-E0A776765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C41CF7-99DB-F0FF-DE03-CAF20A213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DC4F2A-ED2E-78AF-EF53-5D5C1848D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C9ECB9-2A51-546C-EFDA-032F50B95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6EC2B8-92CC-5CE8-555D-68941B091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ECE78A-35A0-FCBB-F82C-CC8A37E4F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09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58F1A-2F6A-50F1-4AE3-6A374348E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B8483A-7835-C111-A10C-A580DB905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0C69F-5905-446C-145B-9767845A9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F7100-C04C-49D3-B01A-3409B3D6C704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EB11B1-778A-C334-8BE8-61641439F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5CA87E-07ED-03BE-CA42-2673AC00B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07F53-9397-451F-BC44-A1BA919E7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36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8.pn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0278E-95E2-688D-DDE6-2BBBCA130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FB1FD4-EFC3-B4A2-A996-8AEF0BF365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1178" y="423677"/>
            <a:ext cx="1543462" cy="6782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CBE6A2-2A17-CE88-DBC0-E4299EADF9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9414" y="377223"/>
            <a:ext cx="661777" cy="7247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0C74F6-52F3-C39A-3D70-B6448DEE36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18629" y="388814"/>
            <a:ext cx="755111" cy="74466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44B28C4-06D9-EA80-FA86-F1BB819AD023}"/>
              </a:ext>
            </a:extLst>
          </p:cNvPr>
          <p:cNvSpPr txBox="1">
            <a:spLocks/>
          </p:cNvSpPr>
          <p:nvPr/>
        </p:nvSpPr>
        <p:spPr>
          <a:xfrm>
            <a:off x="359414" y="1879055"/>
            <a:ext cx="11681611" cy="18573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О МЕТОДИКЕ И КРИТЕРИЯХ ОЦЕНКИ ИНКЛЮЗИВНОЙ ОБРАЗОВАТЕЛЬНОЙ ОРГАНИЗАЦИИ В СФЕРЕ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СРЕДНЕГО ПРОФЕССИОНАЛЬНОГО ОБРАЗОВАНИЯ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70DA52-1D06-9613-05B3-E706A7F8B42A}"/>
              </a:ext>
            </a:extLst>
          </p:cNvPr>
          <p:cNvSpPr txBox="1"/>
          <p:nvPr/>
        </p:nvSpPr>
        <p:spPr>
          <a:xfrm>
            <a:off x="359414" y="5357105"/>
            <a:ext cx="43888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5FB3081-BD04-4F16-B6C2-F8007C7756D2}"/>
              </a:ext>
            </a:extLst>
          </p:cNvPr>
          <p:cNvSpPr txBox="1">
            <a:spLocks/>
          </p:cNvSpPr>
          <p:nvPr/>
        </p:nvSpPr>
        <p:spPr>
          <a:xfrm>
            <a:off x="578176" y="4570758"/>
            <a:ext cx="3653688" cy="7264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Макеева Дина </a:t>
            </a:r>
            <a:r>
              <a:rPr lang="ru-RU" sz="1800" b="1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Рафиковна</a:t>
            </a:r>
            <a:endParaRPr lang="ru-RU" sz="18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E9441AC6-DBA2-428E-A837-6437CA63F555}"/>
              </a:ext>
            </a:extLst>
          </p:cNvPr>
          <p:cNvSpPr txBox="1">
            <a:spLocks/>
          </p:cNvSpPr>
          <p:nvPr/>
        </p:nvSpPr>
        <p:spPr>
          <a:xfrm>
            <a:off x="578175" y="5452939"/>
            <a:ext cx="7887908" cy="881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600" dirty="0">
                <a:latin typeface="Century Gothic" panose="020B0502020202020204" pitchFamily="34" charset="0"/>
                <a:cs typeface="Times New Roman" panose="02020603050405020304" pitchFamily="18" charset="0"/>
              </a:rPr>
              <a:t>руководитель Федерального методического центра по инклюзивному образованию, Национального центра «</a:t>
            </a:r>
            <a:r>
              <a:rPr lang="ru-RU" sz="1600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Абилимпикс</a:t>
            </a:r>
            <a:r>
              <a:rPr lang="ru-RU" sz="1600" dirty="0">
                <a:latin typeface="Century Gothic" panose="020B0502020202020204" pitchFamily="34" charset="0"/>
                <a:cs typeface="Times New Roman" panose="02020603050405020304" pitchFamily="18" charset="0"/>
              </a:rPr>
              <a:t>» ФГБОУ ДПО ИРПО,  канд. экон. наук, доцент</a:t>
            </a:r>
          </a:p>
        </p:txBody>
      </p:sp>
    </p:spTree>
    <p:extLst>
      <p:ext uri="{BB962C8B-B14F-4D97-AF65-F5344CB8AC3E}">
        <p14:creationId xmlns:p14="http://schemas.microsoft.com/office/powerpoint/2010/main" val="3200537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15580DB-987C-0026-A331-CE63881B28F0}"/>
              </a:ext>
            </a:extLst>
          </p:cNvPr>
          <p:cNvSpPr txBox="1"/>
          <p:nvPr/>
        </p:nvSpPr>
        <p:spPr>
          <a:xfrm>
            <a:off x="536028" y="1252945"/>
            <a:ext cx="11182893" cy="71508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ysClr val="windowText" lastClr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Протокол заседания Совета Министерства просвещения Российской Федерации по вопросам образования лиц с ограниченными возможностями здоровья и инвалидов (детей-инвалидов) от 10.01.2022 № ДГ-1/07пр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321814-B28B-A654-C5DD-8773A4190F47}"/>
              </a:ext>
            </a:extLst>
          </p:cNvPr>
          <p:cNvSpPr txBox="1"/>
          <p:nvPr/>
        </p:nvSpPr>
        <p:spPr>
          <a:xfrm>
            <a:off x="313674" y="125603"/>
            <a:ext cx="11564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ПОРУЧЕНИЯ ПО РАЗРАБОТКЕ КРИТЕРИЕВ ОЦЕНКИ ИНКЛЮЗИВНОСТИ ОБРАЗОВАТЕЛЬНОЙ ОРГАНИЗАЦИИ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04C72C-7EEC-4E50-9732-F2140C6AD439}"/>
              </a:ext>
            </a:extLst>
          </p:cNvPr>
          <p:cNvSpPr txBox="1"/>
          <p:nvPr/>
        </p:nvSpPr>
        <p:spPr>
          <a:xfrm>
            <a:off x="536028" y="2067756"/>
            <a:ext cx="114052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u="none" strike="noStrike" baseline="0" dirty="0">
                <a:solidFill>
                  <a:srgbClr val="000000"/>
                </a:solidFill>
              </a:rPr>
              <a:t>Пункт 3.1 раздела </a:t>
            </a:r>
            <a:r>
              <a:rPr lang="en-US" sz="1800" b="0" u="none" strike="noStrike" baseline="0" dirty="0">
                <a:solidFill>
                  <a:srgbClr val="000000"/>
                </a:solidFill>
              </a:rPr>
              <a:t>II</a:t>
            </a:r>
            <a:r>
              <a:rPr lang="ru-RU" sz="1800" b="0" u="none" strike="noStrike" baseline="0" dirty="0">
                <a:solidFill>
                  <a:srgbClr val="000000"/>
                </a:solidFill>
              </a:rPr>
              <a:t>:</a:t>
            </a:r>
          </a:p>
          <a:p>
            <a:r>
              <a:rPr lang="ru-RU" sz="1800" b="0" u="none" strike="noStrike" baseline="0" dirty="0">
                <a:solidFill>
                  <a:srgbClr val="000000"/>
                </a:solidFill>
              </a:rPr>
              <a:t>совместно с некоммерческими организациями и членами Совета </a:t>
            </a:r>
            <a:r>
              <a:rPr lang="ru-RU" sz="1800" b="0" u="none" strike="noStrike" baseline="0" dirty="0"/>
              <a:t>разработать и утвердить методику и критерии оценки инклюзивности образовательной организации в сфере среднего профессионального образования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6F6961-E5A7-4451-BE9A-27491379B147}"/>
              </a:ext>
            </a:extLst>
          </p:cNvPr>
          <p:cNvSpPr txBox="1"/>
          <p:nvPr/>
        </p:nvSpPr>
        <p:spPr>
          <a:xfrm>
            <a:off x="536028" y="3620693"/>
            <a:ext cx="11182893" cy="13280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ysClr val="windowText" lastClr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>
                <a:latin typeface="+mn-lt"/>
              </a:rPr>
              <a:t>Межведомственный комплексный план мероприятий по повышению доступности среднего профессионального и высшего образования для инвалидов и лиц с ограниченными возможностями здоровья, в том числе профориентации и занятости указанных лиц, утвержденного Заместителем Председателя Правительства Российской Федерации Т.А. Голиковой от 21 декабря 2021 г. № 14000п-П8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B0D187-B90B-42BA-8B5E-B1F36A165970}"/>
              </a:ext>
            </a:extLst>
          </p:cNvPr>
          <p:cNvSpPr txBox="1"/>
          <p:nvPr/>
        </p:nvSpPr>
        <p:spPr>
          <a:xfrm>
            <a:off x="473079" y="4930018"/>
            <a:ext cx="11564648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sz="1600" b="0" u="none" strike="noStrike" baseline="0" dirty="0">
              <a:solidFill>
                <a:srgbClr val="000000"/>
              </a:solidFill>
            </a:endParaRPr>
          </a:p>
          <a:p>
            <a:r>
              <a:rPr lang="ru-RU" sz="1800" b="0" u="none" strike="noStrike" baseline="0" dirty="0">
                <a:solidFill>
                  <a:srgbClr val="000000"/>
                </a:solidFill>
              </a:rPr>
              <a:t>Пункт </a:t>
            </a:r>
            <a:r>
              <a:rPr lang="en-US" sz="1800" b="0" u="none" strike="noStrike" baseline="0" dirty="0">
                <a:solidFill>
                  <a:srgbClr val="000000"/>
                </a:solidFill>
              </a:rPr>
              <a:t>I</a:t>
            </a:r>
            <a:r>
              <a:rPr lang="ru-RU" sz="1800" b="0" u="none" strike="noStrike" baseline="0" dirty="0">
                <a:solidFill>
                  <a:srgbClr val="000000"/>
                </a:solidFill>
              </a:rPr>
              <a:t>.1.1 раздела </a:t>
            </a:r>
            <a:r>
              <a:rPr lang="en-US" sz="1800" b="0" u="none" strike="noStrike" baseline="0" dirty="0">
                <a:solidFill>
                  <a:srgbClr val="000000"/>
                </a:solidFill>
              </a:rPr>
              <a:t>I</a:t>
            </a:r>
            <a:r>
              <a:rPr lang="ru-RU" sz="1800" b="0" u="none" strike="noStrike" baseline="0" dirty="0">
                <a:solidFill>
                  <a:srgbClr val="000000"/>
                </a:solidFill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</a:rPr>
              <a:t>р</a:t>
            </a:r>
            <a:r>
              <a:rPr lang="ru-RU" sz="1800" b="0" u="none" strike="noStrike" baseline="0" dirty="0">
                <a:solidFill>
                  <a:srgbClr val="000000"/>
                </a:solidFill>
              </a:rPr>
              <a:t>азработаны единые критерии оценки инклюзивной образовательной организации в сфере общего, дополнительного, среднего профессионального и высшего образования (2023 год);</a:t>
            </a:r>
          </a:p>
          <a:p>
            <a:r>
              <a:rPr lang="ru-RU" dirty="0">
                <a:solidFill>
                  <a:srgbClr val="000000"/>
                </a:solidFill>
              </a:rPr>
              <a:t>Типовая модель инклюзивной образовательной организации (2023 год)</a:t>
            </a:r>
            <a:r>
              <a:rPr lang="ru-RU" sz="1800" b="0" u="none" strike="noStrike" baseline="0" dirty="0">
                <a:solidFill>
                  <a:srgbClr val="000000"/>
                </a:solidFill>
              </a:rPr>
              <a:t> </a:t>
            </a:r>
          </a:p>
          <a:p>
            <a:endParaRPr lang="ru-RU" sz="1800" b="0" u="none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2925618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60A919A5-649B-4676-9541-AA620CD04126}"/>
              </a:ext>
            </a:extLst>
          </p:cNvPr>
          <p:cNvSpPr txBox="1"/>
          <p:nvPr/>
        </p:nvSpPr>
        <p:spPr>
          <a:xfrm>
            <a:off x="5238056" y="1926350"/>
            <a:ext cx="931754" cy="4699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200" i="1" dirty="0">
                <a:solidFill>
                  <a:schemeClr val="tx1"/>
                </a:solidFill>
              </a:rPr>
              <a:t>вес раздела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5580DB-987C-0026-A331-CE63881B28F0}"/>
              </a:ext>
            </a:extLst>
          </p:cNvPr>
          <p:cNvSpPr txBox="1"/>
          <p:nvPr/>
        </p:nvSpPr>
        <p:spPr>
          <a:xfrm>
            <a:off x="780953" y="999663"/>
            <a:ext cx="10929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ФМЦИО подготовлен проект методики и критериев оценки инклюзивной образовательной организации в сфере среднего профессионального образования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321814-B28B-A654-C5DD-8773A4190F47}"/>
              </a:ext>
            </a:extLst>
          </p:cNvPr>
          <p:cNvSpPr txBox="1"/>
          <p:nvPr/>
        </p:nvSpPr>
        <p:spPr>
          <a:xfrm>
            <a:off x="313675" y="136605"/>
            <a:ext cx="11564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КРИТЕРИИ ОЦЕНКИ ИНКЛЮЗИВНОЙ ОБРАЗОВАТЕЛЬНОЙ ОРГАНИЗАЦИИ В СФЕРЕ СРЕДНЕГО ПРОФЕССИОНАЛЬНОГО ОБРАЗОВАНИЯ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2A3F8C9-4F58-4B4C-8D2F-EF16A051A5A2}"/>
              </a:ext>
            </a:extLst>
          </p:cNvPr>
          <p:cNvSpPr txBox="1"/>
          <p:nvPr/>
        </p:nvSpPr>
        <p:spPr>
          <a:xfrm>
            <a:off x="1652915" y="1804863"/>
            <a:ext cx="32824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/>
              <a:t>критерий оценки</a:t>
            </a:r>
            <a:endParaRPr lang="ru-RU" sz="3000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8413E011-947F-4169-BC8B-F07CE1F2C313}"/>
              </a:ext>
            </a:extLst>
          </p:cNvPr>
          <p:cNvGrpSpPr/>
          <p:nvPr/>
        </p:nvGrpSpPr>
        <p:grpSpPr>
          <a:xfrm>
            <a:off x="780955" y="2373634"/>
            <a:ext cx="4680000" cy="720000"/>
            <a:chOff x="2131249" y="453570"/>
            <a:chExt cx="3876408" cy="584348"/>
          </a:xfrm>
        </p:grpSpPr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id="{1E4F0D48-5001-4A57-8E2D-15D46C1C996E}"/>
                </a:ext>
              </a:extLst>
            </p:cNvPr>
            <p:cNvSpPr/>
            <p:nvPr/>
          </p:nvSpPr>
          <p:spPr>
            <a:xfrm>
              <a:off x="2131249" y="453570"/>
              <a:ext cx="3876408" cy="584348"/>
            </a:xfrm>
            <a:prstGeom prst="roundRect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рямоугольник: скругленные углы 4">
              <a:extLst>
                <a:ext uri="{FF2B5EF4-FFF2-40B4-BE49-F238E27FC236}">
                  <a16:creationId xmlns:a16="http://schemas.microsoft.com/office/drawing/2014/main" id="{7524C96C-2A26-42AA-B855-344DDE6A8380}"/>
                </a:ext>
              </a:extLst>
            </p:cNvPr>
            <p:cNvSpPr txBox="1"/>
            <p:nvPr/>
          </p:nvSpPr>
          <p:spPr>
            <a:xfrm>
              <a:off x="2159775" y="482095"/>
              <a:ext cx="3819356" cy="5272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kern="1200" dirty="0"/>
                <a:t>Создание безбарьерной среды в профессиональной образовательной организации</a:t>
              </a: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107BA24-6583-4300-A8F1-DED6DF524823}"/>
              </a:ext>
            </a:extLst>
          </p:cNvPr>
          <p:cNvGrpSpPr/>
          <p:nvPr/>
        </p:nvGrpSpPr>
        <p:grpSpPr>
          <a:xfrm>
            <a:off x="780953" y="3495108"/>
            <a:ext cx="4680000" cy="720000"/>
            <a:chOff x="2115322" y="1135461"/>
            <a:chExt cx="3876408" cy="484148"/>
          </a:xfrm>
        </p:grpSpPr>
        <p:sp>
          <p:nvSpPr>
            <p:cNvPr id="42" name="Прямоугольник: скругленные углы 41">
              <a:extLst>
                <a:ext uri="{FF2B5EF4-FFF2-40B4-BE49-F238E27FC236}">
                  <a16:creationId xmlns:a16="http://schemas.microsoft.com/office/drawing/2014/main" id="{F5B2CF60-DBE4-4046-84B6-0661B39DF963}"/>
                </a:ext>
              </a:extLst>
            </p:cNvPr>
            <p:cNvSpPr/>
            <p:nvPr/>
          </p:nvSpPr>
          <p:spPr>
            <a:xfrm>
              <a:off x="2115322" y="1135461"/>
              <a:ext cx="3876408" cy="484148"/>
            </a:xfrm>
            <a:prstGeom prst="roundRect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Прямоугольник: скругленные углы 6">
              <a:extLst>
                <a:ext uri="{FF2B5EF4-FFF2-40B4-BE49-F238E27FC236}">
                  <a16:creationId xmlns:a16="http://schemas.microsoft.com/office/drawing/2014/main" id="{CA821B2E-9752-4084-B2F0-E21C9A957EE1}"/>
                </a:ext>
              </a:extLst>
            </p:cNvPr>
            <p:cNvSpPr txBox="1"/>
            <p:nvPr/>
          </p:nvSpPr>
          <p:spPr>
            <a:xfrm>
              <a:off x="2138956" y="1159095"/>
              <a:ext cx="3829140" cy="436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kern="1200" dirty="0"/>
                <a:t>Наличие специальных технических средств для обучения лиц с ОВЗ и инвалидностью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4DD764AC-A995-4996-A9D2-009951B47FC2}"/>
              </a:ext>
            </a:extLst>
          </p:cNvPr>
          <p:cNvGrpSpPr/>
          <p:nvPr/>
        </p:nvGrpSpPr>
        <p:grpSpPr>
          <a:xfrm>
            <a:off x="780954" y="4592681"/>
            <a:ext cx="4680000" cy="720000"/>
            <a:chOff x="2115322" y="1680128"/>
            <a:chExt cx="3876408" cy="484148"/>
          </a:xfrm>
        </p:grpSpPr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3D7A84EB-61FA-44E2-8E8C-804DE4E4F24C}"/>
                </a:ext>
              </a:extLst>
            </p:cNvPr>
            <p:cNvSpPr/>
            <p:nvPr/>
          </p:nvSpPr>
          <p:spPr>
            <a:xfrm>
              <a:off x="2115322" y="1680128"/>
              <a:ext cx="3876408" cy="484148"/>
            </a:xfrm>
            <a:prstGeom prst="roundRect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Прямоугольник: скругленные углы 8">
              <a:extLst>
                <a:ext uri="{FF2B5EF4-FFF2-40B4-BE49-F238E27FC236}">
                  <a16:creationId xmlns:a16="http://schemas.microsoft.com/office/drawing/2014/main" id="{BE27BA9B-5861-4A5B-B066-4E66B277C14C}"/>
                </a:ext>
              </a:extLst>
            </p:cNvPr>
            <p:cNvSpPr txBox="1"/>
            <p:nvPr/>
          </p:nvSpPr>
          <p:spPr>
            <a:xfrm>
              <a:off x="2138956" y="1703762"/>
              <a:ext cx="3829140" cy="436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kern="1200" dirty="0"/>
                <a:t>Обеспечение инклюзивного образовательного процесса</a:t>
              </a: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F166141D-BF01-4145-A8C1-940AEFD85711}"/>
              </a:ext>
            </a:extLst>
          </p:cNvPr>
          <p:cNvGrpSpPr/>
          <p:nvPr/>
        </p:nvGrpSpPr>
        <p:grpSpPr>
          <a:xfrm>
            <a:off x="780953" y="5727542"/>
            <a:ext cx="4680000" cy="720000"/>
            <a:chOff x="2115322" y="2224796"/>
            <a:chExt cx="3876408" cy="484148"/>
          </a:xfrm>
        </p:grpSpPr>
        <p:sp>
          <p:nvSpPr>
            <p:cNvPr id="37" name="Прямоугольник: скругленные углы 36">
              <a:extLst>
                <a:ext uri="{FF2B5EF4-FFF2-40B4-BE49-F238E27FC236}">
                  <a16:creationId xmlns:a16="http://schemas.microsoft.com/office/drawing/2014/main" id="{8226091A-9130-4962-944B-169E637DB4F4}"/>
                </a:ext>
              </a:extLst>
            </p:cNvPr>
            <p:cNvSpPr/>
            <p:nvPr/>
          </p:nvSpPr>
          <p:spPr>
            <a:xfrm>
              <a:off x="2115322" y="2224796"/>
              <a:ext cx="3876408" cy="484148"/>
            </a:xfrm>
            <a:prstGeom prst="roundRect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рямоугольник: скругленные углы 10">
              <a:extLst>
                <a:ext uri="{FF2B5EF4-FFF2-40B4-BE49-F238E27FC236}">
                  <a16:creationId xmlns:a16="http://schemas.microsoft.com/office/drawing/2014/main" id="{F511029E-3E21-492D-A443-0B09B5261235}"/>
                </a:ext>
              </a:extLst>
            </p:cNvPr>
            <p:cNvSpPr txBox="1"/>
            <p:nvPr/>
          </p:nvSpPr>
          <p:spPr>
            <a:xfrm>
              <a:off x="2138956" y="2248430"/>
              <a:ext cx="3829140" cy="436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kern="1200" dirty="0"/>
                <a:t>Организация и осуществление инклюзивной образовательной деятельности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89D90E68-75E6-4F9B-A664-A0E2EAC2B0A6}"/>
              </a:ext>
            </a:extLst>
          </p:cNvPr>
          <p:cNvGrpSpPr/>
          <p:nvPr/>
        </p:nvGrpSpPr>
        <p:grpSpPr>
          <a:xfrm>
            <a:off x="6848753" y="2367488"/>
            <a:ext cx="4680000" cy="720000"/>
            <a:chOff x="2115322" y="2769463"/>
            <a:chExt cx="3876408" cy="484148"/>
          </a:xfrm>
        </p:grpSpPr>
        <p:sp>
          <p:nvSpPr>
            <p:cNvPr id="35" name="Прямоугольник: скругленные углы 34">
              <a:extLst>
                <a:ext uri="{FF2B5EF4-FFF2-40B4-BE49-F238E27FC236}">
                  <a16:creationId xmlns:a16="http://schemas.microsoft.com/office/drawing/2014/main" id="{5CB08BFE-5453-41B0-86B3-47F791159B98}"/>
                </a:ext>
              </a:extLst>
            </p:cNvPr>
            <p:cNvSpPr/>
            <p:nvPr/>
          </p:nvSpPr>
          <p:spPr>
            <a:xfrm>
              <a:off x="2115322" y="2769463"/>
              <a:ext cx="3876408" cy="484148"/>
            </a:xfrm>
            <a:prstGeom prst="roundRect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Прямоугольник: скругленные углы 12">
              <a:extLst>
                <a:ext uri="{FF2B5EF4-FFF2-40B4-BE49-F238E27FC236}">
                  <a16:creationId xmlns:a16="http://schemas.microsoft.com/office/drawing/2014/main" id="{85B5101A-7109-4CD3-8C8A-C875DC901ADD}"/>
                </a:ext>
              </a:extLst>
            </p:cNvPr>
            <p:cNvSpPr txBox="1"/>
            <p:nvPr/>
          </p:nvSpPr>
          <p:spPr>
            <a:xfrm>
              <a:off x="2138955" y="2793097"/>
              <a:ext cx="3829140" cy="436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kern="1200" dirty="0"/>
                <a:t>Кадровое сопровождение образовательного процесса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6E5D61B5-FACC-4505-9380-663347588687}"/>
              </a:ext>
            </a:extLst>
          </p:cNvPr>
          <p:cNvGrpSpPr/>
          <p:nvPr/>
        </p:nvGrpSpPr>
        <p:grpSpPr>
          <a:xfrm>
            <a:off x="6877287" y="3536465"/>
            <a:ext cx="4680000" cy="720000"/>
            <a:chOff x="2115322" y="3314130"/>
            <a:chExt cx="3876408" cy="484148"/>
          </a:xfrm>
        </p:grpSpPr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55A2256B-8232-4CDC-BFD3-0BB3864FA890}"/>
                </a:ext>
              </a:extLst>
            </p:cNvPr>
            <p:cNvSpPr/>
            <p:nvPr/>
          </p:nvSpPr>
          <p:spPr>
            <a:xfrm>
              <a:off x="2115322" y="3314130"/>
              <a:ext cx="3876408" cy="484148"/>
            </a:xfrm>
            <a:prstGeom prst="roundRect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Прямоугольник: скругленные углы 14">
              <a:extLst>
                <a:ext uri="{FF2B5EF4-FFF2-40B4-BE49-F238E27FC236}">
                  <a16:creationId xmlns:a16="http://schemas.microsoft.com/office/drawing/2014/main" id="{E52D6646-B631-4B02-A305-2423AA389689}"/>
                </a:ext>
              </a:extLst>
            </p:cNvPr>
            <p:cNvSpPr txBox="1"/>
            <p:nvPr/>
          </p:nvSpPr>
          <p:spPr>
            <a:xfrm>
              <a:off x="2138956" y="3337764"/>
              <a:ext cx="3829140" cy="436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kern="1200" dirty="0"/>
                <a:t>Результаты трудоустройства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47D31134-3622-42E2-A6A5-122219627310}"/>
              </a:ext>
            </a:extLst>
          </p:cNvPr>
          <p:cNvGrpSpPr/>
          <p:nvPr/>
        </p:nvGrpSpPr>
        <p:grpSpPr>
          <a:xfrm>
            <a:off x="6905820" y="4742158"/>
            <a:ext cx="4680000" cy="720000"/>
            <a:chOff x="2115322" y="3858797"/>
            <a:chExt cx="3876408" cy="484148"/>
          </a:xfrm>
        </p:grpSpPr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E5FF1572-B2A6-42A6-B513-FB855210ADA5}"/>
                </a:ext>
              </a:extLst>
            </p:cNvPr>
            <p:cNvSpPr/>
            <p:nvPr/>
          </p:nvSpPr>
          <p:spPr>
            <a:xfrm>
              <a:off x="2115322" y="3858797"/>
              <a:ext cx="3876408" cy="484148"/>
            </a:xfrm>
            <a:prstGeom prst="roundRect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Прямоугольник: скругленные углы 16">
              <a:extLst>
                <a:ext uri="{FF2B5EF4-FFF2-40B4-BE49-F238E27FC236}">
                  <a16:creationId xmlns:a16="http://schemas.microsoft.com/office/drawing/2014/main" id="{F5FEA866-4E70-48EF-8355-BC50514E2C60}"/>
                </a:ext>
              </a:extLst>
            </p:cNvPr>
            <p:cNvSpPr txBox="1"/>
            <p:nvPr/>
          </p:nvSpPr>
          <p:spPr>
            <a:xfrm>
              <a:off x="2138956" y="3882431"/>
              <a:ext cx="3829140" cy="4368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kern="1200" dirty="0"/>
                <a:t>Качество образования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CA0481E-D5EA-48D0-A974-505CF5E5A028}"/>
              </a:ext>
            </a:extLst>
          </p:cNvPr>
          <p:cNvSpPr txBox="1"/>
          <p:nvPr/>
        </p:nvSpPr>
        <p:spPr>
          <a:xfrm>
            <a:off x="8846870" y="5926237"/>
            <a:ext cx="1931815" cy="59250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максимальный вес критериев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1A462EA-03D2-49AB-B3BA-D2F09099C4C4}"/>
              </a:ext>
            </a:extLst>
          </p:cNvPr>
          <p:cNvSpPr txBox="1"/>
          <p:nvPr/>
        </p:nvSpPr>
        <p:spPr>
          <a:xfrm>
            <a:off x="7828734" y="5762788"/>
            <a:ext cx="1228556" cy="77638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2200" dirty="0">
                <a:solidFill>
                  <a:sysClr val="windowText" lastClr="000000"/>
                </a:solidFill>
              </a:rPr>
              <a:t>100</a:t>
            </a:r>
          </a:p>
          <a:p>
            <a:pPr algn="ctr"/>
            <a:r>
              <a:rPr lang="ru-RU" sz="2200" dirty="0">
                <a:solidFill>
                  <a:sysClr val="windowText" lastClr="000000"/>
                </a:solidFill>
              </a:rPr>
              <a:t>баллов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DF41D8B-EB1C-443A-AD24-14F87853580C}"/>
              </a:ext>
            </a:extLst>
          </p:cNvPr>
          <p:cNvSpPr txBox="1"/>
          <p:nvPr/>
        </p:nvSpPr>
        <p:spPr>
          <a:xfrm>
            <a:off x="5164245" y="2965738"/>
            <a:ext cx="931754" cy="3166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67,29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E07A191-B33B-4B42-8DDB-04370D6C013B}"/>
              </a:ext>
            </a:extLst>
          </p:cNvPr>
          <p:cNvSpPr txBox="1"/>
          <p:nvPr/>
        </p:nvSpPr>
        <p:spPr>
          <a:xfrm>
            <a:off x="5164245" y="4015678"/>
            <a:ext cx="931754" cy="3166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3,05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FB5207-98CE-4F42-9B9A-02FA5088BC34}"/>
              </a:ext>
            </a:extLst>
          </p:cNvPr>
          <p:cNvSpPr txBox="1"/>
          <p:nvPr/>
        </p:nvSpPr>
        <p:spPr>
          <a:xfrm>
            <a:off x="5164245" y="5136766"/>
            <a:ext cx="931754" cy="3166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9,86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892CCC1-DA61-4061-8EB4-87FC2524DC80}"/>
              </a:ext>
            </a:extLst>
          </p:cNvPr>
          <p:cNvSpPr txBox="1"/>
          <p:nvPr/>
        </p:nvSpPr>
        <p:spPr>
          <a:xfrm>
            <a:off x="5175585" y="6222489"/>
            <a:ext cx="931754" cy="3166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7,80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6F6CC96-69EF-41CE-ACAA-14A018DFBB58}"/>
              </a:ext>
            </a:extLst>
          </p:cNvPr>
          <p:cNvSpPr txBox="1"/>
          <p:nvPr/>
        </p:nvSpPr>
        <p:spPr>
          <a:xfrm>
            <a:off x="10778685" y="2930785"/>
            <a:ext cx="931754" cy="3166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9,00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46D729-74B4-475F-A514-2501E461A099}"/>
              </a:ext>
            </a:extLst>
          </p:cNvPr>
          <p:cNvSpPr txBox="1"/>
          <p:nvPr/>
        </p:nvSpPr>
        <p:spPr>
          <a:xfrm>
            <a:off x="10778685" y="4028493"/>
            <a:ext cx="931754" cy="3166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2,00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E633223-3EEF-41CB-BEB3-2FA33C47F2CF}"/>
              </a:ext>
            </a:extLst>
          </p:cNvPr>
          <p:cNvSpPr txBox="1"/>
          <p:nvPr/>
        </p:nvSpPr>
        <p:spPr>
          <a:xfrm>
            <a:off x="10778685" y="5283118"/>
            <a:ext cx="931754" cy="31668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1,00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B44E2F3-6B29-4FEB-8081-5E82F4EFBA93}"/>
              </a:ext>
            </a:extLst>
          </p:cNvPr>
          <p:cNvSpPr txBox="1"/>
          <p:nvPr/>
        </p:nvSpPr>
        <p:spPr>
          <a:xfrm>
            <a:off x="559676" y="1747677"/>
            <a:ext cx="1472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lnSpc>
                <a:spcPct val="90000"/>
              </a:lnSpc>
            </a:pPr>
            <a:r>
              <a:rPr lang="ru-RU" sz="4000" b="1" dirty="0">
                <a:solidFill>
                  <a:schemeClr val="accent6"/>
                </a:solidFill>
              </a:rPr>
              <a:t>131</a:t>
            </a:r>
          </a:p>
        </p:txBody>
      </p:sp>
    </p:spTree>
    <p:extLst>
      <p:ext uri="{BB962C8B-B14F-4D97-AF65-F5344CB8AC3E}">
        <p14:creationId xmlns:p14="http://schemas.microsoft.com/office/powerpoint/2010/main" val="321891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28321814-B28B-A654-C5DD-8773A4190F47}"/>
              </a:ext>
            </a:extLst>
          </p:cNvPr>
          <p:cNvSpPr txBox="1"/>
          <p:nvPr/>
        </p:nvSpPr>
        <p:spPr>
          <a:xfrm>
            <a:off x="313675" y="136605"/>
            <a:ext cx="11564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КРИТЕРИИ ОЦЕНКИ ИНКЛЮЗИВНОЙ ОБРАЗОВАТЕЛЬНОЙ ОРГАНИЗАЦИИ В СФЕРЕ СРЕДНЕГО ПРОФЕССИОНАЛЬНОГО ОБРАЗОВАНИЯ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75C2973-7632-4C1F-AE7A-4247B78F237A}"/>
              </a:ext>
            </a:extLst>
          </p:cNvPr>
          <p:cNvSpPr txBox="1"/>
          <p:nvPr/>
        </p:nvSpPr>
        <p:spPr>
          <a:xfrm>
            <a:off x="591181" y="1314491"/>
            <a:ext cx="4964234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 dirty="0"/>
              <a:t>Методика оценки инклюзивной образовательной организации</a:t>
            </a:r>
          </a:p>
        </p:txBody>
      </p:sp>
      <p:pic>
        <p:nvPicPr>
          <p:cNvPr id="28" name="Рисунок 27" descr="Банк контур">
            <a:extLst>
              <a:ext uri="{FF2B5EF4-FFF2-40B4-BE49-F238E27FC236}">
                <a16:creationId xmlns:a16="http://schemas.microsoft.com/office/drawing/2014/main" id="{F1E81F60-A279-4994-8AD3-22BF8E2F56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55197" y="2374297"/>
            <a:ext cx="445386" cy="445386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BEF13DB2-B618-470B-BB6D-B867D491EE7A}"/>
              </a:ext>
            </a:extLst>
          </p:cNvPr>
          <p:cNvSpPr txBox="1"/>
          <p:nvPr/>
        </p:nvSpPr>
        <p:spPr>
          <a:xfrm>
            <a:off x="5497282" y="2819683"/>
            <a:ext cx="76462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ПОО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D52AB56-C840-42C3-9E24-776805008111}"/>
              </a:ext>
            </a:extLst>
          </p:cNvPr>
          <p:cNvSpPr txBox="1"/>
          <p:nvPr/>
        </p:nvSpPr>
        <p:spPr>
          <a:xfrm>
            <a:off x="2288389" y="2435448"/>
            <a:ext cx="1571380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1600" b="1" dirty="0"/>
              <a:t>Экспертная оценка</a:t>
            </a:r>
          </a:p>
          <a:p>
            <a:pPr marL="180975">
              <a:lnSpc>
                <a:spcPct val="90000"/>
              </a:lnSpc>
            </a:pPr>
            <a:r>
              <a:rPr lang="ru-RU" sz="1200" b="1" i="1" dirty="0">
                <a:solidFill>
                  <a:schemeClr val="accent6"/>
                </a:solidFill>
              </a:rPr>
              <a:t>14 критериев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3A23E83-40D0-4BA3-A581-1DE7591E8267}"/>
              </a:ext>
            </a:extLst>
          </p:cNvPr>
          <p:cNvSpPr txBox="1"/>
          <p:nvPr/>
        </p:nvSpPr>
        <p:spPr>
          <a:xfrm>
            <a:off x="3658661" y="2427565"/>
            <a:ext cx="2077038" cy="50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1600" b="1" dirty="0"/>
              <a:t>Самооценка</a:t>
            </a:r>
          </a:p>
          <a:p>
            <a:pPr marL="630238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117 критериев</a:t>
            </a:r>
            <a:endParaRPr lang="ru-RU" sz="1600" dirty="0"/>
          </a:p>
        </p:txBody>
      </p:sp>
      <p:pic>
        <p:nvPicPr>
          <p:cNvPr id="31" name="Рисунок 30" descr="Семья с двумя детьми контур">
            <a:extLst>
              <a:ext uri="{FF2B5EF4-FFF2-40B4-BE49-F238E27FC236}">
                <a16:creationId xmlns:a16="http://schemas.microsoft.com/office/drawing/2014/main" id="{AB5177A1-7D7D-4877-ADFA-83C5EE13BE8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99636" y="4897537"/>
            <a:ext cx="565979" cy="565979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82C45A8A-A11B-4A15-9C54-E9617CBA8D44}"/>
              </a:ext>
            </a:extLst>
          </p:cNvPr>
          <p:cNvSpPr txBox="1"/>
          <p:nvPr/>
        </p:nvSpPr>
        <p:spPr>
          <a:xfrm>
            <a:off x="2759779" y="5328836"/>
            <a:ext cx="140112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3" name="Рисунок 32" descr="Профессор мужской контур">
            <a:extLst>
              <a:ext uri="{FF2B5EF4-FFF2-40B4-BE49-F238E27FC236}">
                <a16:creationId xmlns:a16="http://schemas.microsoft.com/office/drawing/2014/main" id="{AE93AB3A-1768-4CD8-9296-BA7ED804BFE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43357" y="4969708"/>
            <a:ext cx="445814" cy="44581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C593BE04-F297-4FAE-B010-B09A8F35EA8A}"/>
              </a:ext>
            </a:extLst>
          </p:cNvPr>
          <p:cNvSpPr txBox="1"/>
          <p:nvPr/>
        </p:nvSpPr>
        <p:spPr>
          <a:xfrm>
            <a:off x="4030269" y="5320953"/>
            <a:ext cx="207121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F4A6159-E8BC-487F-8316-CC7D72BBC61A}"/>
              </a:ext>
            </a:extLst>
          </p:cNvPr>
          <p:cNvSpPr txBox="1"/>
          <p:nvPr/>
        </p:nvSpPr>
        <p:spPr>
          <a:xfrm>
            <a:off x="2022424" y="3568372"/>
            <a:ext cx="38874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</a:rPr>
              <a:t>Оценка качества условий инклюзивной образовательной деятельности пользователями услуг, родителями или законными представителями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86E4912-FECA-4474-AF86-CFA6C5130645}"/>
              </a:ext>
            </a:extLst>
          </p:cNvPr>
          <p:cNvSpPr txBox="1"/>
          <p:nvPr/>
        </p:nvSpPr>
        <p:spPr>
          <a:xfrm>
            <a:off x="1123526" y="2448843"/>
            <a:ext cx="902892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800" dirty="0">
                <a:solidFill>
                  <a:schemeClr val="accent6"/>
                </a:solidFill>
              </a:rPr>
              <a:t>100</a:t>
            </a:r>
          </a:p>
          <a:p>
            <a:pPr algn="ctr"/>
            <a:r>
              <a:rPr lang="ru-RU" sz="1800" dirty="0">
                <a:solidFill>
                  <a:schemeClr val="accent6"/>
                </a:solidFill>
              </a:rPr>
              <a:t>баллов</a:t>
            </a:r>
          </a:p>
        </p:txBody>
      </p: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1AC5993C-9F3D-4D5D-A730-76DBDA93AA02}"/>
              </a:ext>
            </a:extLst>
          </p:cNvPr>
          <p:cNvCxnSpPr/>
          <p:nvPr/>
        </p:nvCxnSpPr>
        <p:spPr>
          <a:xfrm>
            <a:off x="1193995" y="3429000"/>
            <a:ext cx="474324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4FA076C0-6B67-4002-BD6E-EBE79AF1352B}"/>
              </a:ext>
            </a:extLst>
          </p:cNvPr>
          <p:cNvSpPr txBox="1"/>
          <p:nvPr/>
        </p:nvSpPr>
        <p:spPr>
          <a:xfrm>
            <a:off x="1012438" y="3727087"/>
            <a:ext cx="1288291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400" dirty="0">
                <a:solidFill>
                  <a:schemeClr val="accent6"/>
                </a:solidFill>
              </a:rPr>
              <a:t>Коэффициент</a:t>
            </a:r>
          </a:p>
          <a:p>
            <a:pPr algn="ctr"/>
            <a:r>
              <a:rPr lang="ru-RU" sz="1400" dirty="0">
                <a:solidFill>
                  <a:schemeClr val="accent6"/>
                </a:solidFill>
              </a:rPr>
              <a:t>оценки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7BDB07-2241-45B9-9DD0-B9606B5B65A3}"/>
              </a:ext>
            </a:extLst>
          </p:cNvPr>
          <p:cNvSpPr txBox="1"/>
          <p:nvPr/>
        </p:nvSpPr>
        <p:spPr>
          <a:xfrm>
            <a:off x="7353422" y="1459826"/>
            <a:ext cx="1564696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3600" dirty="0" err="1">
                <a:solidFill>
                  <a:schemeClr val="accent6"/>
                </a:solidFill>
              </a:rPr>
              <a:t>П</a:t>
            </a:r>
            <a:r>
              <a:rPr lang="ru-RU" sz="3600" baseline="-25000" dirty="0" err="1">
                <a:solidFill>
                  <a:schemeClr val="accent6"/>
                </a:solidFill>
              </a:rPr>
              <a:t>ио</a:t>
            </a:r>
            <a:endParaRPr lang="ru-RU" sz="3600" baseline="-25000" dirty="0">
              <a:solidFill>
                <a:schemeClr val="accent6"/>
              </a:solidFill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C7C9AA3F-CD18-4EEF-A0BC-FD408BA92C55}"/>
              </a:ext>
            </a:extLst>
          </p:cNvPr>
          <p:cNvCxnSpPr>
            <a:cxnSpLocks/>
          </p:cNvCxnSpPr>
          <p:nvPr/>
        </p:nvCxnSpPr>
        <p:spPr>
          <a:xfrm>
            <a:off x="6523235" y="1854345"/>
            <a:ext cx="0" cy="363468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0A55639-CE9A-4245-BAFB-16BFF80F9B7C}"/>
              </a:ext>
            </a:extLst>
          </p:cNvPr>
          <p:cNvSpPr txBox="1"/>
          <p:nvPr/>
        </p:nvSpPr>
        <p:spPr>
          <a:xfrm>
            <a:off x="6992486" y="5167065"/>
            <a:ext cx="4700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оценки носят </a:t>
            </a:r>
            <a:r>
              <a:rPr lang="ru-RU" sz="1200" b="1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рекомендательных характер </a:t>
            </a:r>
            <a:r>
              <a:rPr lang="ru-RU" sz="12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образовательных организаций</a:t>
            </a:r>
            <a:endParaRPr lang="ru-RU" sz="1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F659B0-827A-45E4-9AE8-9192EA55DBB2}"/>
              </a:ext>
            </a:extLst>
          </p:cNvPr>
          <p:cNvSpPr txBox="1"/>
          <p:nvPr/>
        </p:nvSpPr>
        <p:spPr>
          <a:xfrm>
            <a:off x="8543050" y="1530179"/>
            <a:ext cx="383532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i="1" dirty="0"/>
              <a:t>=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BF4DA5-FDEF-4921-BF50-8D9A164A64FC}"/>
              </a:ext>
            </a:extLst>
          </p:cNvPr>
          <p:cNvSpPr txBox="1"/>
          <p:nvPr/>
        </p:nvSpPr>
        <p:spPr>
          <a:xfrm>
            <a:off x="9620892" y="1502726"/>
            <a:ext cx="383532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i="1" dirty="0"/>
              <a:t>х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19DAE9-3EA1-4077-8A00-F53C9B75D987}"/>
              </a:ext>
            </a:extLst>
          </p:cNvPr>
          <p:cNvSpPr txBox="1"/>
          <p:nvPr/>
        </p:nvSpPr>
        <p:spPr>
          <a:xfrm>
            <a:off x="8818335" y="1455414"/>
            <a:ext cx="886076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3600" dirty="0" err="1">
                <a:solidFill>
                  <a:schemeClr val="accent6"/>
                </a:solidFill>
              </a:rPr>
              <a:t>Б</a:t>
            </a:r>
            <a:r>
              <a:rPr lang="ru-RU" sz="3600" baseline="-25000" dirty="0" err="1">
                <a:solidFill>
                  <a:schemeClr val="accent6"/>
                </a:solidFill>
              </a:rPr>
              <a:t>эс</a:t>
            </a:r>
            <a:endParaRPr lang="ru-RU" sz="3600" baseline="-25000" dirty="0">
              <a:solidFill>
                <a:schemeClr val="accent6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680147-A230-4327-9C06-C0DD559C995A}"/>
              </a:ext>
            </a:extLst>
          </p:cNvPr>
          <p:cNvSpPr txBox="1"/>
          <p:nvPr/>
        </p:nvSpPr>
        <p:spPr>
          <a:xfrm>
            <a:off x="9796469" y="1455414"/>
            <a:ext cx="952215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3600" dirty="0">
                <a:solidFill>
                  <a:schemeClr val="accent6"/>
                </a:solidFill>
              </a:rPr>
              <a:t>К</a:t>
            </a:r>
            <a:r>
              <a:rPr lang="ru-RU" sz="3600" baseline="-25000" dirty="0">
                <a:solidFill>
                  <a:schemeClr val="accent6"/>
                </a:solidFill>
              </a:rPr>
              <a:t>о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1308C1-AD3D-4F1A-8FF8-069E494D558A}"/>
              </a:ext>
            </a:extLst>
          </p:cNvPr>
          <p:cNvSpPr txBox="1"/>
          <p:nvPr/>
        </p:nvSpPr>
        <p:spPr>
          <a:xfrm>
            <a:off x="7114540" y="2396060"/>
            <a:ext cx="47009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Пио</a:t>
            </a:r>
            <a:r>
              <a:rPr lang="ru-RU" sz="1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показатель инклюзивной образовательной организации;</a:t>
            </a:r>
            <a:br>
              <a:rPr lang="ru-RU" sz="1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Бэс</a:t>
            </a:r>
            <a:r>
              <a:rPr lang="ru-RU" sz="1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количество набранных баллов по итогам экспертной оценки и самооценки;</a:t>
            </a:r>
          </a:p>
          <a:p>
            <a:r>
              <a:rPr lang="ru-RU" sz="12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sz="1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коэффициент оценки</a:t>
            </a:r>
          </a:p>
          <a:p>
            <a:endParaRPr lang="ru-RU" sz="1200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5CC0E0-03DD-43AF-8DA7-7FE41914E396}"/>
              </a:ext>
            </a:extLst>
          </p:cNvPr>
          <p:cNvSpPr txBox="1"/>
          <p:nvPr/>
        </p:nvSpPr>
        <p:spPr>
          <a:xfrm>
            <a:off x="9444882" y="3671686"/>
            <a:ext cx="953801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3600" dirty="0" err="1">
                <a:solidFill>
                  <a:schemeClr val="accent6"/>
                </a:solidFill>
              </a:rPr>
              <a:t>П</a:t>
            </a:r>
            <a:r>
              <a:rPr lang="ru-RU" sz="3600" baseline="-25000" dirty="0" err="1">
                <a:solidFill>
                  <a:schemeClr val="accent6"/>
                </a:solidFill>
              </a:rPr>
              <a:t>ио</a:t>
            </a:r>
            <a:endParaRPr lang="ru-RU" sz="3600" baseline="-25000" dirty="0">
              <a:solidFill>
                <a:schemeClr val="accent6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43C3709-B6C3-4EC0-BCC8-3C86DC16F669}"/>
              </a:ext>
            </a:extLst>
          </p:cNvPr>
          <p:cNvSpPr txBox="1"/>
          <p:nvPr/>
        </p:nvSpPr>
        <p:spPr>
          <a:xfrm>
            <a:off x="10318435" y="3810186"/>
            <a:ext cx="383532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i="1" dirty="0"/>
              <a:t>&gt;</a:t>
            </a:r>
            <a:endParaRPr lang="ru-RU" sz="2400" i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E443BEA-9ED0-45BF-9E29-065D0BC630C9}"/>
              </a:ext>
            </a:extLst>
          </p:cNvPr>
          <p:cNvSpPr txBox="1"/>
          <p:nvPr/>
        </p:nvSpPr>
        <p:spPr>
          <a:xfrm>
            <a:off x="10478931" y="3727087"/>
            <a:ext cx="795959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3600" dirty="0">
                <a:solidFill>
                  <a:schemeClr val="accent6"/>
                </a:solidFill>
              </a:rPr>
              <a:t>8</a:t>
            </a:r>
            <a:r>
              <a:rPr lang="en-US" sz="3600" dirty="0">
                <a:solidFill>
                  <a:schemeClr val="accent6"/>
                </a:solidFill>
              </a:rPr>
              <a:t>0</a:t>
            </a:r>
            <a:endParaRPr lang="ru-RU" sz="3600" baseline="-25000" dirty="0">
              <a:solidFill>
                <a:schemeClr val="accent6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A7CDA3B-86CC-4854-A5DE-52F30271806B}"/>
              </a:ext>
            </a:extLst>
          </p:cNvPr>
          <p:cNvSpPr txBox="1"/>
          <p:nvPr/>
        </p:nvSpPr>
        <p:spPr>
          <a:xfrm>
            <a:off x="7389148" y="3655797"/>
            <a:ext cx="20770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ИНКЛЮЗИВНАЯ ОБРАЗОВАТЕЛЬНАЯ ОРГАНИЗАЦИЯ</a:t>
            </a:r>
            <a:endParaRPr lang="ru-RU" sz="1600" dirty="0"/>
          </a:p>
        </p:txBody>
      </p:sp>
      <p:pic>
        <p:nvPicPr>
          <p:cNvPr id="6" name="Рисунок 5" descr="Значок &quot;Создать&quot; со сплошной заливкой">
            <a:extLst>
              <a:ext uri="{FF2B5EF4-FFF2-40B4-BE49-F238E27FC236}">
                <a16:creationId xmlns:a16="http://schemas.microsoft.com/office/drawing/2014/main" id="{0438DA06-1C33-4AA4-9C64-2F0786AA3E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52946" y="3578452"/>
            <a:ext cx="440825" cy="44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73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28321814-B28B-A654-C5DD-8773A4190F47}"/>
              </a:ext>
            </a:extLst>
          </p:cNvPr>
          <p:cNvSpPr txBox="1"/>
          <p:nvPr/>
        </p:nvSpPr>
        <p:spPr>
          <a:xfrm>
            <a:off x="313675" y="136605"/>
            <a:ext cx="11564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КРИТЕРИИ ОЦЕНКИ ИНКЛЮЗИВНОЙ ОБРАЗОВАТЕЛЬНОЙ ОРГАНИЗАЦИИ В СФЕРЕ СРЕДНЕГО ПРОФЕССИОНАЛЬНОГО ОБРАЗОВАНИЯ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DC4E51B-FC20-4B78-8E0C-AA132AFC3DA5}"/>
              </a:ext>
            </a:extLst>
          </p:cNvPr>
          <p:cNvSpPr txBox="1"/>
          <p:nvPr/>
        </p:nvSpPr>
        <p:spPr>
          <a:xfrm>
            <a:off x="6228276" y="1311519"/>
            <a:ext cx="5228294" cy="1191816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для того чтобы образовательная организация могла получить статус инклюзивной образовательной организации, должны выполняться все нижеперечисленные требования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862251D-5225-42C0-93E6-0EBEFE07B90B}"/>
              </a:ext>
            </a:extLst>
          </p:cNvPr>
          <p:cNvSpPr txBox="1"/>
          <p:nvPr/>
        </p:nvSpPr>
        <p:spPr>
          <a:xfrm>
            <a:off x="441511" y="2916215"/>
            <a:ext cx="7535916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ru-RU" dirty="0"/>
              <a:t>для соответствия уровню </a:t>
            </a:r>
            <a:r>
              <a:rPr lang="ru-RU" sz="3000" b="1" dirty="0">
                <a:solidFill>
                  <a:schemeClr val="accent6"/>
                </a:solidFill>
              </a:rPr>
              <a:t>А</a:t>
            </a:r>
            <a:r>
              <a:rPr lang="ru-RU" dirty="0"/>
              <a:t> (минимальный уровень соответствия) должны быть выполнены все требования уровня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</a:t>
            </a:r>
            <a:endParaRPr lang="ru-RU" dirty="0"/>
          </a:p>
          <a:p>
            <a:pPr marL="2857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ru-RU" sz="1000" dirty="0"/>
          </a:p>
          <a:p>
            <a:pPr marL="2857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ru-RU" dirty="0"/>
              <a:t>для соответствия уровню </a:t>
            </a:r>
            <a:r>
              <a:rPr lang="ru-RU" sz="3000" b="1" dirty="0">
                <a:solidFill>
                  <a:schemeClr val="accent6"/>
                </a:solidFill>
              </a:rPr>
              <a:t>А </a:t>
            </a:r>
            <a:r>
              <a:rPr lang="ru-RU" sz="3000" b="1" dirty="0" err="1">
                <a:solidFill>
                  <a:schemeClr val="accent6"/>
                </a:solidFill>
              </a:rPr>
              <a:t>А</a:t>
            </a:r>
            <a:r>
              <a:rPr lang="ru-RU" sz="2600" b="1" dirty="0"/>
              <a:t> </a:t>
            </a:r>
            <a:r>
              <a:rPr lang="ru-RU" dirty="0"/>
              <a:t>(стандартный) должны быть выполнены все требования уровня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</a:t>
            </a:r>
            <a:r>
              <a:rPr lang="ru-RU" dirty="0"/>
              <a:t> и уровня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 </a:t>
            </a:r>
            <a:r>
              <a:rPr kumimoji="0" lang="ru-R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</a:t>
            </a:r>
            <a:endParaRPr lang="ru-RU" dirty="0"/>
          </a:p>
          <a:p>
            <a:pPr marL="2857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ru-RU" sz="1000" dirty="0"/>
          </a:p>
          <a:p>
            <a:pPr marL="285750" indent="-28575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ru-RU" dirty="0"/>
              <a:t>для соответствия уровню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 </a:t>
            </a:r>
            <a:r>
              <a:rPr kumimoji="0" lang="ru-R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</a:t>
            </a:r>
            <a:r>
              <a:rPr lang="ru-RU" dirty="0"/>
              <a:t> (максимальный) должны быть выполнены все требования уровня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</a:t>
            </a:r>
            <a:r>
              <a:rPr lang="ru-RU" dirty="0"/>
              <a:t>, уровня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 </a:t>
            </a:r>
            <a:r>
              <a:rPr kumimoji="0" lang="ru-R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</a:t>
            </a:r>
            <a:r>
              <a:rPr lang="ru-RU" dirty="0"/>
              <a:t> и уровня 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 </a:t>
            </a:r>
            <a:r>
              <a:rPr kumimoji="0" lang="ru-R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</a:t>
            </a: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</a:t>
            </a:r>
            <a:endParaRPr lang="ru-RU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EF12ADD-702D-44C7-9983-97902F7EB182}"/>
              </a:ext>
            </a:extLst>
          </p:cNvPr>
          <p:cNvSpPr txBox="1"/>
          <p:nvPr/>
        </p:nvSpPr>
        <p:spPr>
          <a:xfrm>
            <a:off x="815488" y="1592771"/>
            <a:ext cx="846174" cy="6537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3600" b="1">
                <a:solidFill>
                  <a:schemeClr val="accent6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C4B13E1-FA31-4E38-BC7F-F1A2791F0A18}"/>
              </a:ext>
            </a:extLst>
          </p:cNvPr>
          <p:cNvSpPr txBox="1"/>
          <p:nvPr/>
        </p:nvSpPr>
        <p:spPr>
          <a:xfrm>
            <a:off x="2519205" y="1605114"/>
            <a:ext cx="846174" cy="6537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defRPr sz="3600" b="1">
                <a:solidFill>
                  <a:schemeClr val="accent6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АА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1391DBC-9FCC-466E-8982-32007427E3EA}"/>
              </a:ext>
            </a:extLst>
          </p:cNvPr>
          <p:cNvSpPr txBox="1"/>
          <p:nvPr/>
        </p:nvSpPr>
        <p:spPr>
          <a:xfrm>
            <a:off x="3967051" y="1592771"/>
            <a:ext cx="1288726" cy="6537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3600" dirty="0">
                <a:solidFill>
                  <a:schemeClr val="accent6"/>
                </a:solidFill>
              </a:rPr>
              <a:t>ААА</a:t>
            </a:r>
            <a:endParaRPr lang="ru-RU" sz="3600" baseline="-25000" dirty="0">
              <a:solidFill>
                <a:schemeClr val="accent6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E5785B4-7372-43DE-B119-3C544BF84C6B}"/>
              </a:ext>
            </a:extLst>
          </p:cNvPr>
          <p:cNvSpPr txBox="1"/>
          <p:nvPr/>
        </p:nvSpPr>
        <p:spPr>
          <a:xfrm>
            <a:off x="728726" y="1118763"/>
            <a:ext cx="3108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Уровни соответствия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0BD306A-85CF-4A34-9063-64E645F7BE20}"/>
              </a:ext>
            </a:extLst>
          </p:cNvPr>
          <p:cNvSpPr txBox="1"/>
          <p:nvPr/>
        </p:nvSpPr>
        <p:spPr>
          <a:xfrm>
            <a:off x="8703070" y="3519587"/>
            <a:ext cx="3026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Уровень соответствия корректируются с учетом</a:t>
            </a:r>
            <a:endParaRPr lang="ru-RU" b="1" i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94381A9-8BB2-43CD-AE52-FC189F04BC09}"/>
              </a:ext>
            </a:extLst>
          </p:cNvPr>
          <p:cNvSpPr txBox="1"/>
          <p:nvPr/>
        </p:nvSpPr>
        <p:spPr>
          <a:xfrm>
            <a:off x="728726" y="2258910"/>
            <a:ext cx="101969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dirty="0"/>
              <a:t>минимальный</a:t>
            </a:r>
          </a:p>
          <a:p>
            <a:pPr algn="ctr"/>
            <a:r>
              <a:rPr lang="ru-RU" sz="1000" dirty="0"/>
              <a:t>уровень</a:t>
            </a:r>
          </a:p>
          <a:p>
            <a:pPr algn="ctr"/>
            <a:r>
              <a:rPr lang="ru-RU" sz="1000" dirty="0"/>
              <a:t>соответствия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CBC730E-FE2D-4BE9-94E2-BEE99F489027}"/>
              </a:ext>
            </a:extLst>
          </p:cNvPr>
          <p:cNvSpPr txBox="1"/>
          <p:nvPr/>
        </p:nvSpPr>
        <p:spPr>
          <a:xfrm>
            <a:off x="2432443" y="2258910"/>
            <a:ext cx="101969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dirty="0"/>
              <a:t>стандартный</a:t>
            </a:r>
          </a:p>
          <a:p>
            <a:pPr algn="ctr"/>
            <a:r>
              <a:rPr lang="ru-RU" sz="1000" dirty="0"/>
              <a:t>уровень</a:t>
            </a:r>
          </a:p>
          <a:p>
            <a:pPr algn="ctr"/>
            <a:r>
              <a:rPr lang="ru-RU" sz="1000" dirty="0"/>
              <a:t>соответствия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ED84D2E-069A-499F-A98D-796C4F758A9A}"/>
              </a:ext>
            </a:extLst>
          </p:cNvPr>
          <p:cNvSpPr txBox="1"/>
          <p:nvPr/>
        </p:nvSpPr>
        <p:spPr>
          <a:xfrm>
            <a:off x="4101565" y="2246567"/>
            <a:ext cx="101969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dirty="0"/>
              <a:t>максимальный</a:t>
            </a:r>
          </a:p>
          <a:p>
            <a:pPr algn="ctr"/>
            <a:r>
              <a:rPr lang="ru-RU" sz="1000" dirty="0"/>
              <a:t>уровень</a:t>
            </a:r>
          </a:p>
          <a:p>
            <a:pPr algn="ctr"/>
            <a:r>
              <a:rPr lang="ru-RU" sz="1000" dirty="0"/>
              <a:t>соответствия</a:t>
            </a: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CCB6FA0E-6EFC-4611-9BDC-73358EB1523D}"/>
              </a:ext>
            </a:extLst>
          </p:cNvPr>
          <p:cNvCxnSpPr>
            <a:cxnSpLocks/>
          </p:cNvCxnSpPr>
          <p:nvPr/>
        </p:nvCxnSpPr>
        <p:spPr>
          <a:xfrm>
            <a:off x="8399331" y="3072138"/>
            <a:ext cx="0" cy="315573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Рисунок 55" descr="Семья с двумя детьми контур">
            <a:extLst>
              <a:ext uri="{FF2B5EF4-FFF2-40B4-BE49-F238E27FC236}">
                <a16:creationId xmlns:a16="http://schemas.microsoft.com/office/drawing/2014/main" id="{0089AB41-5852-4C3C-8857-BC0F7C9621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99608" y="4563240"/>
            <a:ext cx="565979" cy="56597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9E7F5A4-344C-4013-A8D5-68A01A04A4B5}"/>
              </a:ext>
            </a:extLst>
          </p:cNvPr>
          <p:cNvSpPr txBox="1"/>
          <p:nvPr/>
        </p:nvSpPr>
        <p:spPr>
          <a:xfrm>
            <a:off x="8959751" y="4994539"/>
            <a:ext cx="140112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" name="Рисунок 60" descr="Профессор мужской контур">
            <a:extLst>
              <a:ext uri="{FF2B5EF4-FFF2-40B4-BE49-F238E27FC236}">
                <a16:creationId xmlns:a16="http://schemas.microsoft.com/office/drawing/2014/main" id="{3B2540AA-EAB1-49B4-82EA-0D1F3895E3C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9396" y="4643294"/>
            <a:ext cx="445814" cy="445814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749A4CD8-172E-478D-8FE7-2F6C9DDE23FE}"/>
              </a:ext>
            </a:extLst>
          </p:cNvPr>
          <p:cNvSpPr txBox="1"/>
          <p:nvPr/>
        </p:nvSpPr>
        <p:spPr>
          <a:xfrm>
            <a:off x="10096308" y="4994539"/>
            <a:ext cx="207121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2AE613B-1B37-4911-A522-E234DBB0C501}"/>
              </a:ext>
            </a:extLst>
          </p:cNvPr>
          <p:cNvSpPr txBox="1"/>
          <p:nvPr/>
        </p:nvSpPr>
        <p:spPr>
          <a:xfrm>
            <a:off x="8703069" y="4110166"/>
            <a:ext cx="3026469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/>
            <a:r>
              <a:rPr lang="ru-RU" sz="1800" dirty="0">
                <a:solidFill>
                  <a:schemeClr val="accent6"/>
                </a:solidFill>
              </a:rPr>
              <a:t>коэффициента оценки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B3D065F-D71D-4D19-8027-3AE1C95B6C31}"/>
              </a:ext>
            </a:extLst>
          </p:cNvPr>
          <p:cNvSpPr txBox="1"/>
          <p:nvPr/>
        </p:nvSpPr>
        <p:spPr>
          <a:xfrm>
            <a:off x="520892" y="6314528"/>
            <a:ext cx="60454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критерий оценки разделов отнесен к уровню соответствия А или АА или ААА</a:t>
            </a:r>
            <a:endParaRPr lang="ru-RU" sz="1200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62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478</Words>
  <Application>Microsoft Office PowerPoint</Application>
  <PresentationFormat>Широкоэкранный</PresentationFormat>
  <Paragraphs>89</Paragraphs>
  <Slides>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Климохина Наталья</cp:lastModifiedBy>
  <cp:revision>46</cp:revision>
  <cp:lastPrinted>2022-09-29T07:42:28Z</cp:lastPrinted>
  <dcterms:created xsi:type="dcterms:W3CDTF">2022-09-27T06:32:14Z</dcterms:created>
  <dcterms:modified xsi:type="dcterms:W3CDTF">2023-06-15T15:36:59Z</dcterms:modified>
</cp:coreProperties>
</file>