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83" r:id="rId2"/>
    <p:sldId id="271" r:id="rId3"/>
    <p:sldId id="281" r:id="rId4"/>
    <p:sldId id="256" r:id="rId5"/>
    <p:sldId id="269" r:id="rId6"/>
    <p:sldId id="282" r:id="rId7"/>
    <p:sldId id="277" r:id="rId8"/>
    <p:sldId id="28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87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BBA03-9BA7-4839-86B9-9E67B1B2181E}" type="datetimeFigureOut">
              <a:rPr lang="ru-RU" smtClean="0"/>
              <a:t>24.05.2026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2E217-0C9D-4A11-A1F5-D4DD62341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246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B2E217-0C9D-4A11-A1F5-D4DD623415E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655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509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581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087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05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28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35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24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6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298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863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19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2F0FF-8303-49DB-8503-B177455D1311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5F677-ACEE-4244-842A-186953457F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3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jpeg"/><Relationship Id="rId4" Type="http://schemas.microsoft.com/office/2007/relationships/hdphoto" Target="../media/hdphoto1.wdp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Презентация</a:t>
            </a:r>
            <a:br>
              <a:rPr lang="ru-RU" sz="3200" dirty="0" smtClean="0"/>
            </a:br>
            <a:r>
              <a:rPr lang="ru-RU" sz="3200" dirty="0" smtClean="0"/>
              <a:t> к уроку биологии </a:t>
            </a:r>
            <a:r>
              <a:rPr lang="ru-RU" sz="3200" dirty="0"/>
              <a:t>в 11 классе по теме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«Вид, его критерии и структура»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/>
          <a:lstStyle/>
          <a:p>
            <a:pPr algn="r"/>
            <a:r>
              <a:rPr lang="ru-RU" dirty="0"/>
              <a:t>Учитель: </a:t>
            </a:r>
            <a:r>
              <a:rPr lang="ru-RU" dirty="0" err="1"/>
              <a:t>Мурашева</a:t>
            </a:r>
            <a:r>
              <a:rPr lang="ru-RU" dirty="0"/>
              <a:t> </a:t>
            </a:r>
            <a:r>
              <a:rPr lang="ru-RU" dirty="0" err="1"/>
              <a:t>Гузалия</a:t>
            </a:r>
            <a:r>
              <a:rPr lang="ru-RU" dirty="0"/>
              <a:t> </a:t>
            </a:r>
            <a:r>
              <a:rPr lang="ru-RU" dirty="0" err="1"/>
              <a:t>Сагитовна</a:t>
            </a:r>
            <a:r>
              <a:rPr lang="ru-RU" dirty="0"/>
              <a:t>, учитель биологии и географии МАОУ «</a:t>
            </a:r>
            <a:r>
              <a:rPr lang="ru-RU" dirty="0" err="1"/>
              <a:t>Бардымская</a:t>
            </a:r>
            <a:r>
              <a:rPr lang="ru-RU" dirty="0"/>
              <a:t> СОШ №2» </a:t>
            </a:r>
            <a:r>
              <a:rPr lang="ru-RU" dirty="0" err="1"/>
              <a:t>Бардымского</a:t>
            </a:r>
            <a:r>
              <a:rPr lang="ru-RU" dirty="0"/>
              <a:t> муниципального округа Пермского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89150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FA39D1D-4909-68B3-8051-D1B1B5BC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698" y="205328"/>
            <a:ext cx="8456720" cy="68244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 </a:t>
            </a:r>
            <a:endParaRPr lang="ru-RU" sz="4000" dirty="0">
              <a:latin typeface="Noteworthy" pitchFamily="2" charset="0"/>
              <a:ea typeface="Noteworthy" pitchFamily="2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00961B22-D665-95EF-ADB3-67DAF689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679" y="1047566"/>
            <a:ext cx="5402802" cy="58910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Внутривидовой полиморфизм</a:t>
            </a:r>
          </a:p>
        </p:txBody>
      </p:sp>
      <p:sp>
        <p:nvSpPr>
          <p:cNvPr id="7" name="Объект 5">
            <a:extLst>
              <a:ext uri="{FF2B5EF4-FFF2-40B4-BE49-F238E27FC236}">
                <a16:creationId xmlns="" xmlns:a16="http://schemas.microsoft.com/office/drawing/2014/main" id="{95FB5B37-8EF9-740F-1F45-F4D9B1B0A876}"/>
              </a:ext>
            </a:extLst>
          </p:cNvPr>
          <p:cNvSpPr txBox="1">
            <a:spLocks/>
          </p:cNvSpPr>
          <p:nvPr/>
        </p:nvSpPr>
        <p:spPr>
          <a:xfrm>
            <a:off x="6340506" y="1047565"/>
            <a:ext cx="5402802" cy="589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Виды-двойники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BE587A3-149E-6308-8A0A-A83CA2BAB17E}"/>
              </a:ext>
            </a:extLst>
          </p:cNvPr>
          <p:cNvSpPr txBox="1"/>
          <p:nvPr/>
        </p:nvSpPr>
        <p:spPr>
          <a:xfrm>
            <a:off x="245986" y="6383914"/>
            <a:ext cx="65691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Саранча встречается в двух основных формах: одиночной и стадной.</a:t>
            </a: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="" xmlns:a16="http://schemas.microsoft.com/office/drawing/2014/main" id="{DC80FC8C-70CF-1038-D7B8-850FE3584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57" y="1796465"/>
            <a:ext cx="2543923" cy="265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24E766C-DAEE-89BC-B9BE-0CE3AD81EA20}"/>
              </a:ext>
            </a:extLst>
          </p:cNvPr>
          <p:cNvSpPr txBox="1"/>
          <p:nvPr/>
        </p:nvSpPr>
        <p:spPr>
          <a:xfrm>
            <a:off x="245986" y="4505423"/>
            <a:ext cx="33036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Прыткая ящерица: самец и самка.</a:t>
            </a:r>
          </a:p>
        </p:txBody>
      </p:sp>
      <p:pic>
        <p:nvPicPr>
          <p:cNvPr id="4100" name="Picture 4" descr="Picture background">
            <a:extLst>
              <a:ext uri="{FF2B5EF4-FFF2-40B4-BE49-F238E27FC236}">
                <a16:creationId xmlns="" xmlns:a16="http://schemas.microsoft.com/office/drawing/2014/main" id="{623C781E-8825-A8DA-595D-9EEC10CFBF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5" b="21997"/>
          <a:stretch/>
        </p:blipFill>
        <p:spPr bwMode="auto">
          <a:xfrm>
            <a:off x="2981897" y="1537053"/>
            <a:ext cx="2677212" cy="178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Picture background">
            <a:extLst>
              <a:ext uri="{FF2B5EF4-FFF2-40B4-BE49-F238E27FC236}">
                <a16:creationId xmlns="" xmlns:a16="http://schemas.microsoft.com/office/drawing/2014/main" id="{AAD05879-760F-05B9-C1B6-28F65885E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897" y="2849307"/>
            <a:ext cx="3833211" cy="255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78ECBDB-D53D-275C-8670-C537228A6065}"/>
              </a:ext>
            </a:extLst>
          </p:cNvPr>
          <p:cNvSpPr txBox="1"/>
          <p:nvPr/>
        </p:nvSpPr>
        <p:spPr>
          <a:xfrm>
            <a:off x="4578906" y="3204004"/>
            <a:ext cx="23210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Гадюка обыкновенная: разная окраска.</a:t>
            </a:r>
          </a:p>
        </p:txBody>
      </p:sp>
      <p:pic>
        <p:nvPicPr>
          <p:cNvPr id="4106" name="Picture 10" descr="Picture background">
            <a:extLst>
              <a:ext uri="{FF2B5EF4-FFF2-40B4-BE49-F238E27FC236}">
                <a16:creationId xmlns="" xmlns:a16="http://schemas.microsoft.com/office/drawing/2014/main" id="{19EF87F6-DFA9-7953-201A-EC41E985C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375" y="1537053"/>
            <a:ext cx="2586933" cy="233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Picture background">
            <a:extLst>
              <a:ext uri="{FF2B5EF4-FFF2-40B4-BE49-F238E27FC236}">
                <a16:creationId xmlns="" xmlns:a16="http://schemas.microsoft.com/office/drawing/2014/main" id="{FD5A46FE-AAA2-68A4-EC6B-FBC13EC808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9"/>
          <a:stretch/>
        </p:blipFill>
        <p:spPr bwMode="auto">
          <a:xfrm flipH="1">
            <a:off x="6323754" y="1317702"/>
            <a:ext cx="3072585" cy="255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Picture background">
            <a:extLst>
              <a:ext uri="{FF2B5EF4-FFF2-40B4-BE49-F238E27FC236}">
                <a16:creationId xmlns="" xmlns:a16="http://schemas.microsoft.com/office/drawing/2014/main" id="{754527FC-C6E2-07B6-DAA1-D53165C936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" r="5412"/>
          <a:stretch/>
        </p:blipFill>
        <p:spPr bwMode="auto">
          <a:xfrm>
            <a:off x="7520585" y="4124879"/>
            <a:ext cx="3630881" cy="226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C56BE1E-1C9A-219A-36D8-63888E68DCD3}"/>
              </a:ext>
            </a:extLst>
          </p:cNvPr>
          <p:cNvSpPr txBox="1"/>
          <p:nvPr/>
        </p:nvSpPr>
        <p:spPr>
          <a:xfrm>
            <a:off x="6985414" y="3758684"/>
            <a:ext cx="47521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Клест сосновик и клест еловик.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9E4A929-0044-9B13-D797-7DFCCAA76C57}"/>
              </a:ext>
            </a:extLst>
          </p:cNvPr>
          <p:cNvSpPr txBox="1"/>
          <p:nvPr/>
        </p:nvSpPr>
        <p:spPr>
          <a:xfrm>
            <a:off x="7111181" y="6383914"/>
            <a:ext cx="47521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Крыса черная с 38 и 42 хромосомами.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4292E3A-2C88-78C2-1254-863A5C5F4350}"/>
              </a:ext>
            </a:extLst>
          </p:cNvPr>
          <p:cNvSpPr/>
          <p:nvPr/>
        </p:nvSpPr>
        <p:spPr>
          <a:xfrm>
            <a:off x="2276420" y="5080701"/>
            <a:ext cx="2302486" cy="680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4D3BE13-A0E9-79E4-8D9F-2EEF166B66C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0" b="6961"/>
          <a:stretch/>
        </p:blipFill>
        <p:spPr>
          <a:xfrm>
            <a:off x="446698" y="4974473"/>
            <a:ext cx="5402802" cy="1582076"/>
          </a:xfrm>
          <a:prstGeom prst="rect">
            <a:avLst/>
          </a:prstGeom>
        </p:spPr>
      </p:pic>
      <p:pic>
        <p:nvPicPr>
          <p:cNvPr id="20" name="Picture 12" descr="Picture background">
            <a:extLst>
              <a:ext uri="{FF2B5EF4-FFF2-40B4-BE49-F238E27FC236}">
                <a16:creationId xmlns="" xmlns:a16="http://schemas.microsoft.com/office/drawing/2014/main" id="{FD5A46FE-AAA2-68A4-EC6B-FBC13EC808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9"/>
          <a:stretch/>
        </p:blipFill>
        <p:spPr bwMode="auto">
          <a:xfrm flipH="1">
            <a:off x="6326473" y="1319984"/>
            <a:ext cx="3072585" cy="255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Picture background">
            <a:extLst>
              <a:ext uri="{FF2B5EF4-FFF2-40B4-BE49-F238E27FC236}">
                <a16:creationId xmlns="" xmlns:a16="http://schemas.microsoft.com/office/drawing/2014/main" id="{FD5A46FE-AAA2-68A4-EC6B-FBC13EC808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9"/>
          <a:stretch/>
        </p:blipFill>
        <p:spPr bwMode="auto">
          <a:xfrm flipH="1">
            <a:off x="6326604" y="1317702"/>
            <a:ext cx="3072585" cy="255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Picture background">
            <a:extLst>
              <a:ext uri="{FF2B5EF4-FFF2-40B4-BE49-F238E27FC236}">
                <a16:creationId xmlns="" xmlns:a16="http://schemas.microsoft.com/office/drawing/2014/main" id="{19EF87F6-DFA9-7953-201A-EC41E985C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674" y="1537053"/>
            <a:ext cx="2586933" cy="233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593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746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Органический мир на нашей планете представлен огромным разнообразием видов организмов. По каким признакам определяют принадлежность особей к тому или иному виду?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Какой признак основной?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и цель урока? </a:t>
            </a:r>
            <a:endParaRPr lang="ru-RU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173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="" xmlns:a16="http://schemas.microsoft.com/office/drawing/2014/main" id="{DB9ED150-0BB7-1D8B-1CB7-76CF034D12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3" t="8513" r="6949" b="10791"/>
          <a:stretch/>
        </p:blipFill>
        <p:spPr bwMode="auto">
          <a:xfrm>
            <a:off x="7661429" y="2332205"/>
            <a:ext cx="4305670" cy="425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0270" y="202371"/>
            <a:ext cx="10040644" cy="205881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Вид,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его критерии и структура.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Noteworthy" pitchFamily="2" charset="0"/>
              <a:ea typeface="Noteworthy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148" y="5894695"/>
            <a:ext cx="1580949" cy="534419"/>
          </a:xfrm>
        </p:spPr>
        <p:txBody>
          <a:bodyPr/>
          <a:lstStyle/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2307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34CF9A-63EB-1D58-5CE7-826F0513C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200" i="0" dirty="0">
                <a:solidFill>
                  <a:schemeClr val="accent2">
                    <a:lumMod val="50000"/>
                  </a:schemeClr>
                </a:solidFill>
                <a:effectLst/>
                <a:latin typeface="Noteworthy" pitchFamily="2" charset="0"/>
                <a:ea typeface="Noteworthy" pitchFamily="2" charset="0"/>
              </a:rPr>
              <a:t>Критерии (признаки) вида</a:t>
            </a:r>
            <a:r>
              <a:rPr lang="ru-RU" sz="3200" i="0" dirty="0">
                <a:effectLst/>
                <a:latin typeface="Noteworthy" pitchFamily="2" charset="0"/>
                <a:ea typeface="Noteworthy" pitchFamily="2" charset="0"/>
              </a:rPr>
              <a:t> </a:t>
            </a:r>
            <a:r>
              <a:rPr lang="ru-RU" sz="3200" i="0" dirty="0">
                <a:effectLst/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— это признаки, по которым особи одного вида отличаются от особей других видов.</a:t>
            </a:r>
            <a:endParaRPr lang="ru-RU" sz="3200" dirty="0"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="" xmlns:a16="http://schemas.microsoft.com/office/drawing/2014/main" id="{E29C3B70-FB45-C929-5E4C-0375A8DE21F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9" y="2713392"/>
            <a:ext cx="5049086" cy="305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>
            <a:extLst>
              <a:ext uri="{FF2B5EF4-FFF2-40B4-BE49-F238E27FC236}">
                <a16:creationId xmlns="" xmlns:a16="http://schemas.microsoft.com/office/drawing/2014/main" id="{C041B51C-B6A7-AD97-855A-27EDB0B13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8200" y="2429306"/>
            <a:ext cx="4925258" cy="34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903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3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вида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качестве примера описывать критерии Бурого медведя (Животные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Прикамья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108-109)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3947724"/>
              </p:ext>
            </p:extLst>
          </p:nvPr>
        </p:nvGraphicFramePr>
        <p:xfrm>
          <a:off x="838200" y="1214652"/>
          <a:ext cx="10515600" cy="4146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899"/>
                <a:gridCol w="2347414"/>
                <a:gridCol w="2893326"/>
                <a:gridCol w="3055961"/>
              </a:tblGrid>
              <a:tr h="610358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вида (параграф 12)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Описание критерия (параграф 12)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Описание Бурого медведя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Почему недостаточный?</a:t>
                      </a:r>
                      <a:endParaRPr lang="ru-RU" dirty="0"/>
                    </a:p>
                  </a:txBody>
                  <a:tcPr/>
                </a:tc>
              </a:tr>
              <a:tr h="348776">
                <a:tc>
                  <a:txBody>
                    <a:bodyPr/>
                    <a:lstStyle/>
                    <a:p>
                      <a:r>
                        <a:rPr lang="ru-RU" dirty="0" smtClean="0"/>
                        <a:t>1.Морфологический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0358">
                <a:tc>
                  <a:txBody>
                    <a:bodyPr/>
                    <a:lstStyle/>
                    <a:p>
                      <a:r>
                        <a:rPr lang="ru-RU" dirty="0" smtClean="0"/>
                        <a:t>2.Физиолого-биохимический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0358">
                <a:tc>
                  <a:txBody>
                    <a:bodyPr/>
                    <a:lstStyle/>
                    <a:p>
                      <a:r>
                        <a:rPr lang="ru-RU" dirty="0" smtClean="0"/>
                        <a:t>3.Географический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0358">
                <a:tc>
                  <a:txBody>
                    <a:bodyPr/>
                    <a:lstStyle/>
                    <a:p>
                      <a:r>
                        <a:rPr lang="ru-RU" dirty="0" smtClean="0"/>
                        <a:t>4.Экологический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0358">
                <a:tc>
                  <a:txBody>
                    <a:bodyPr/>
                    <a:lstStyle/>
                    <a:p>
                      <a:r>
                        <a:rPr lang="ru-RU" dirty="0" smtClean="0"/>
                        <a:t>5.Генетический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74 хромосом</a:t>
                      </a:r>
                      <a:r>
                        <a:rPr lang="ru-RU" baseline="0" dirty="0" smtClean="0"/>
                        <a:t> в 2п (как и у белого медведя)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0358">
                <a:tc gridSpan="4">
                  <a:txBody>
                    <a:bodyPr/>
                    <a:lstStyle/>
                    <a:p>
                      <a:r>
                        <a:rPr lang="ru-RU" dirty="0" smtClean="0"/>
                        <a:t>Ответить на вопрос: какой критерий абсолютный?</a:t>
                      </a:r>
                    </a:p>
                    <a:p>
                      <a:r>
                        <a:rPr lang="ru-RU" smtClean="0"/>
                        <a:t>Вывод: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5151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06FBA56-955A-9550-D3BB-02F63A397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194" y="422953"/>
            <a:ext cx="11377473" cy="168993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Noteworthy" pitchFamily="2" charset="0"/>
                <a:ea typeface="Noteworthy" pitchFamily="2" charset="0"/>
              </a:rPr>
              <a:t>Ни один из критериев вида не является абсолютным.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Noteworthy" pitchFamily="2" charset="0"/>
                <a:ea typeface="Noteworthy" pitchFamily="2" charset="0"/>
              </a:rPr>
              <a:t>Для точного определения принадлежности к виду необходимо учитывать комплекс критериев.</a:t>
            </a:r>
          </a:p>
        </p:txBody>
      </p:sp>
      <p:pic>
        <p:nvPicPr>
          <p:cNvPr id="4" name="Picture 14" descr="Picture background">
            <a:extLst>
              <a:ext uri="{FF2B5EF4-FFF2-40B4-BE49-F238E27FC236}">
                <a16:creationId xmlns="" xmlns:a16="http://schemas.microsoft.com/office/drawing/2014/main" id="{F270AD4F-7660-AEFE-4F7E-EDA50419D8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" r="5412"/>
          <a:stretch/>
        </p:blipFill>
        <p:spPr bwMode="auto">
          <a:xfrm>
            <a:off x="2885243" y="1965439"/>
            <a:ext cx="7094371" cy="442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Picture background">
            <a:extLst>
              <a:ext uri="{FF2B5EF4-FFF2-40B4-BE49-F238E27FC236}">
                <a16:creationId xmlns="" xmlns:a16="http://schemas.microsoft.com/office/drawing/2014/main" id="{F4A0D738-62ED-993E-C665-AC421DA2E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99" y="4177062"/>
            <a:ext cx="979269" cy="229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915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AC9C02-DA34-2223-86BE-D24F41007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Структура вида в природе.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EA2D95E-1FCA-E91E-371A-C0B34A2D8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4017885" cy="5802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монотипическая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ECC7ABA9-C469-99CC-4C80-2F5A4F253BD4}"/>
              </a:ext>
            </a:extLst>
          </p:cNvPr>
          <p:cNvSpPr txBox="1">
            <a:spLocks/>
          </p:cNvSpPr>
          <p:nvPr/>
        </p:nvSpPr>
        <p:spPr>
          <a:xfrm>
            <a:off x="6663430" y="1825625"/>
            <a:ext cx="4017885" cy="580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политипическая</a:t>
            </a:r>
          </a:p>
        </p:txBody>
      </p:sp>
      <p:pic>
        <p:nvPicPr>
          <p:cNvPr id="5" name="Picture 4" descr="Picture background">
            <a:extLst>
              <a:ext uri="{FF2B5EF4-FFF2-40B4-BE49-F238E27FC236}">
                <a16:creationId xmlns="" xmlns:a16="http://schemas.microsoft.com/office/drawing/2014/main" id="{BC3273DB-7332-755C-4AC4-5BC7BED7E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66794">
            <a:off x="3525500" y="1306187"/>
            <a:ext cx="887285" cy="54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icture background">
            <a:extLst>
              <a:ext uri="{FF2B5EF4-FFF2-40B4-BE49-F238E27FC236}">
                <a16:creationId xmlns="" xmlns:a16="http://schemas.microsoft.com/office/drawing/2014/main" id="{D6D5C0D8-38B5-FE9A-A210-D26687205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0508" flipV="1">
            <a:off x="6823293" y="1317890"/>
            <a:ext cx="887285" cy="58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Picture background">
            <a:extLst>
              <a:ext uri="{FF2B5EF4-FFF2-40B4-BE49-F238E27FC236}">
                <a16:creationId xmlns="" xmlns:a16="http://schemas.microsoft.com/office/drawing/2014/main" id="{90029605-F818-3949-0BA1-457E96987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87" y="2312749"/>
            <a:ext cx="2989163" cy="1992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Picture background">
            <a:extLst>
              <a:ext uri="{FF2B5EF4-FFF2-40B4-BE49-F238E27FC236}">
                <a16:creationId xmlns="" xmlns:a16="http://schemas.microsoft.com/office/drawing/2014/main" id="{0545E241-0349-C010-7F6C-D34A82BCFF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3" b="14563"/>
          <a:stretch/>
        </p:blipFill>
        <p:spPr bwMode="auto">
          <a:xfrm>
            <a:off x="1506894" y="4452152"/>
            <a:ext cx="2989163" cy="2233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154DF344-DCC6-6A38-95A6-EC9248E610DD}"/>
              </a:ext>
            </a:extLst>
          </p:cNvPr>
          <p:cNvSpPr/>
          <p:nvPr/>
        </p:nvSpPr>
        <p:spPr>
          <a:xfrm>
            <a:off x="4856084" y="2730922"/>
            <a:ext cx="1945975" cy="5802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вид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60D65E8E-F19F-1E12-6C46-39EBFABEADD4}"/>
              </a:ext>
            </a:extLst>
          </p:cNvPr>
          <p:cNvSpPr/>
          <p:nvPr/>
        </p:nvSpPr>
        <p:spPr>
          <a:xfrm>
            <a:off x="4856082" y="3712128"/>
            <a:ext cx="1945975" cy="5802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Noteworthy" pitchFamily="2" charset="0"/>
                <a:ea typeface="Noteworthy" pitchFamily="2" charset="0"/>
              </a:rPr>
              <a:t>подвид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40958EAD-690E-B41B-204B-3DF52B6BAC76}"/>
              </a:ext>
            </a:extLst>
          </p:cNvPr>
          <p:cNvSpPr/>
          <p:nvPr/>
        </p:nvSpPr>
        <p:spPr>
          <a:xfrm>
            <a:off x="4856082" y="4693334"/>
            <a:ext cx="1945975" cy="5802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Noteworthy" pitchFamily="2" charset="0"/>
                <a:ea typeface="Noteworthy" pitchFamily="2" charset="0"/>
              </a:rPr>
              <a:t>подвид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BA39A9FA-FACA-27D8-EC99-AEA03C32E3DB}"/>
              </a:ext>
            </a:extLst>
          </p:cNvPr>
          <p:cNvSpPr/>
          <p:nvPr/>
        </p:nvSpPr>
        <p:spPr>
          <a:xfrm>
            <a:off x="4853123" y="5598631"/>
            <a:ext cx="1945975" cy="58022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Noteworthy" pitchFamily="2" charset="0"/>
                <a:ea typeface="Noteworthy" pitchFamily="2" charset="0"/>
              </a:rPr>
              <a:t>популяция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C40A32A5-BB0C-6E16-2B24-88055A86386C}"/>
              </a:ext>
            </a:extLst>
          </p:cNvPr>
          <p:cNvSpPr/>
          <p:nvPr/>
        </p:nvSpPr>
        <p:spPr>
          <a:xfrm>
            <a:off x="9252656" y="2486588"/>
            <a:ext cx="2501378" cy="164509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Белка обыкновенная </a:t>
            </a: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– 20 подвидов, отличаются по окраске шерсти.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="" xmlns:a16="http://schemas.microsoft.com/office/drawing/2014/main" id="{BFE66D8B-EED8-2AD1-E73F-F5A8315C427E}"/>
              </a:ext>
            </a:extLst>
          </p:cNvPr>
          <p:cNvSpPr/>
          <p:nvPr/>
        </p:nvSpPr>
        <p:spPr>
          <a:xfrm>
            <a:off x="9596485" y="4558308"/>
            <a:ext cx="2322269" cy="199251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Noteworthy" pitchFamily="2" charset="0"/>
                <a:ea typeface="Noteworthy" pitchFamily="2" charset="0"/>
              </a:rPr>
              <a:t>Ястребинка волосистая – три экотипа: в лесу, на прибрежных песчаных почвах и в горах. Различаются размером и формой листьев.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="" xmlns:a16="http://schemas.microsoft.com/office/drawing/2014/main" id="{AB3E2DC5-81E1-9842-F299-F2E0EC1433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98"/>
          <a:stretch/>
        </p:blipFill>
        <p:spPr bwMode="auto">
          <a:xfrm>
            <a:off x="7221244" y="2678896"/>
            <a:ext cx="1991178" cy="1773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="" xmlns:a16="http://schemas.microsoft.com/office/drawing/2014/main" id="{D8E90109-840C-B00B-8644-45B519725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448" y="4725199"/>
            <a:ext cx="2431631" cy="1825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1988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878</TotalTime>
  <Words>212</Words>
  <Application>Microsoft Office PowerPoint</Application>
  <PresentationFormat>Широкоэкранный</PresentationFormat>
  <Paragraphs>39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Microsoft JhengHei UI Light</vt:lpstr>
      <vt:lpstr>Noteworthy</vt:lpstr>
      <vt:lpstr>Times New Roman</vt:lpstr>
      <vt:lpstr>Wingdings</vt:lpstr>
      <vt:lpstr>Тема Office</vt:lpstr>
      <vt:lpstr>Презентация  к уроку биологии в 11 классе по теме «Вид, его критерии и структура» </vt:lpstr>
      <vt:lpstr> </vt:lpstr>
      <vt:lpstr>      Органический мир на нашей планете представлен огромным разнообразием видов организмов. По каким признакам определяют принадлежность особей к тому или иному виду?         Какой признак основной?  Тема и цель урока? </vt:lpstr>
      <vt:lpstr>Вид, его критерии и структура.</vt:lpstr>
      <vt:lpstr>Критерии (признаки) вида — это признаки, по которым особи одного вида отличаются от особей других видов.</vt:lpstr>
      <vt:lpstr>Критерии вида  (в качестве примера описывать критерии Бурого медведя (Животные Прикамья стр 108-109)</vt:lpstr>
      <vt:lpstr>Презентация PowerPoint</vt:lpstr>
      <vt:lpstr>Структура вида в природе.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Адаптация организмов   к условиям обитания как результат действия естественного отбора</dc:title>
  <dc:creator>Пользователь</dc:creator>
  <cp:lastModifiedBy>User</cp:lastModifiedBy>
  <cp:revision>59</cp:revision>
  <dcterms:created xsi:type="dcterms:W3CDTF">2015-11-13T17:00:46Z</dcterms:created>
  <dcterms:modified xsi:type="dcterms:W3CDTF">2026-05-23T19:31:19Z</dcterms:modified>
</cp:coreProperties>
</file>